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65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0309F-9EF1-4B2A-9DFD-40584440E1C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613CC-062C-4B49-9B82-C8342E9E16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613CC-062C-4B49-9B82-C8342E9E166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613CC-062C-4B49-9B82-C8342E9E166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7CB-062E-462B-94B8-6702167C6EAB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0B63-4C89-4413-B5A6-41182769DF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7CB-062E-462B-94B8-6702167C6EAB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0B63-4C89-4413-B5A6-41182769DF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7CB-062E-462B-94B8-6702167C6EAB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0B63-4C89-4413-B5A6-41182769DF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7CB-062E-462B-94B8-6702167C6EAB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0B63-4C89-4413-B5A6-41182769DF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7CB-062E-462B-94B8-6702167C6EAB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0B63-4C89-4413-B5A6-41182769DF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7CB-062E-462B-94B8-6702167C6EAB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0B63-4C89-4413-B5A6-41182769DF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7CB-062E-462B-94B8-6702167C6EAB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0B63-4C89-4413-B5A6-41182769DF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7CB-062E-462B-94B8-6702167C6EAB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0B63-4C89-4413-B5A6-41182769DF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7CB-062E-462B-94B8-6702167C6EAB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0B63-4C89-4413-B5A6-41182769DF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7CB-062E-462B-94B8-6702167C6EAB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0B63-4C89-4413-B5A6-41182769DF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7CB-062E-462B-94B8-6702167C6EAB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0B63-4C89-4413-B5A6-41182769DF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37CB-062E-462B-94B8-6702167C6EAB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0B63-4C89-4413-B5A6-41182769DFC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ar-SA" sz="9600" dirty="0">
              <a:solidFill>
                <a:srgbClr val="00B050"/>
              </a:solidFill>
            </a:endParaRPr>
          </a:p>
        </p:txBody>
      </p:sp>
      <p:pic>
        <p:nvPicPr>
          <p:cNvPr id="4" name="عنصر نائب للمحتوى 3" descr="img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16095" cy="6858000"/>
          </a:xfrm>
        </p:spPr>
      </p:pic>
      <p:sp>
        <p:nvSpPr>
          <p:cNvPr id="5" name="مربع نص 4"/>
          <p:cNvSpPr txBox="1"/>
          <p:nvPr/>
        </p:nvSpPr>
        <p:spPr>
          <a:xfrm>
            <a:off x="2285984" y="928670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5072066" y="785794"/>
            <a:ext cx="315663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مصدر المزيد</a:t>
            </a:r>
          </a:p>
          <a:p>
            <a:pPr algn="ctr"/>
            <a:endParaRPr lang="ar-SA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ar-SA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ar-SA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الصّفّ التّاسع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00B050"/>
                </a:solidFill>
              </a:rPr>
              <a:t>القاعدة</a:t>
            </a:r>
            <a:r>
              <a:rPr lang="ar-SA" dirty="0" smtClean="0"/>
              <a:t> : إذا كان الفعل على وزن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افْتَعَلَ</a:t>
            </a:r>
            <a:r>
              <a:rPr lang="ar-SA" dirty="0" smtClean="0"/>
              <a:t> </a:t>
            </a:r>
            <a:r>
              <a:rPr lang="ar-SA" dirty="0" smtClean="0"/>
              <a:t>ومصدره على وزن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افْتِعَال</a:t>
            </a:r>
            <a:r>
              <a:rPr lang="ar-SA" dirty="0" smtClean="0"/>
              <a:t> 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/>
          <a:lstStyle/>
          <a:p>
            <a:r>
              <a:rPr lang="ar-SA" dirty="0" smtClean="0"/>
              <a:t>الفعل         </a:t>
            </a:r>
            <a:r>
              <a:rPr lang="ar-SA" b="1" dirty="0" smtClean="0">
                <a:solidFill>
                  <a:srgbClr val="00B050"/>
                </a:solidFill>
              </a:rPr>
              <a:t>الوزن</a:t>
            </a:r>
            <a:r>
              <a:rPr lang="ar-SA" dirty="0" smtClean="0"/>
              <a:t>               المصدر             </a:t>
            </a:r>
            <a:r>
              <a:rPr lang="ar-SA" b="1" dirty="0" smtClean="0">
                <a:solidFill>
                  <a:srgbClr val="00B050"/>
                </a:solidFill>
              </a:rPr>
              <a:t>الوزن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8" name="مخطط انسيابي: تحضير 7"/>
          <p:cNvSpPr/>
          <p:nvPr/>
        </p:nvSpPr>
        <p:spPr>
          <a:xfrm>
            <a:off x="6929454" y="4572008"/>
            <a:ext cx="1857388" cy="71438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احمرّ</a:t>
            </a:r>
            <a:endParaRPr lang="ar-SA" sz="2800" b="1" dirty="0"/>
          </a:p>
        </p:txBody>
      </p:sp>
      <p:sp>
        <p:nvSpPr>
          <p:cNvPr id="11" name="مخطط انسيابي: تحضير 10"/>
          <p:cNvSpPr/>
          <p:nvPr/>
        </p:nvSpPr>
        <p:spPr>
          <a:xfrm>
            <a:off x="4857752" y="3357562"/>
            <a:ext cx="1857388" cy="71438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</a:rPr>
              <a:t>افتعل</a:t>
            </a:r>
            <a:endParaRPr lang="ar-S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مخطط انسيابي: تحضير 12"/>
          <p:cNvSpPr/>
          <p:nvPr/>
        </p:nvSpPr>
        <p:spPr>
          <a:xfrm>
            <a:off x="2571736" y="3000372"/>
            <a:ext cx="1857388" cy="71438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اجترار</a:t>
            </a:r>
            <a:endParaRPr lang="ar-SA" sz="2800" b="1" dirty="0"/>
          </a:p>
        </p:txBody>
      </p:sp>
      <p:sp>
        <p:nvSpPr>
          <p:cNvPr id="16" name="مخطط انسيابي: تحضير 15"/>
          <p:cNvSpPr/>
          <p:nvPr/>
        </p:nvSpPr>
        <p:spPr>
          <a:xfrm>
            <a:off x="2500298" y="4643446"/>
            <a:ext cx="1857388" cy="71438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احمرار</a:t>
            </a:r>
            <a:endParaRPr lang="ar-SA" sz="2800" b="1" dirty="0"/>
          </a:p>
        </p:txBody>
      </p:sp>
      <p:sp>
        <p:nvSpPr>
          <p:cNvPr id="17" name="مخطط انسيابي: تحضير 16"/>
          <p:cNvSpPr/>
          <p:nvPr/>
        </p:nvSpPr>
        <p:spPr>
          <a:xfrm>
            <a:off x="357158" y="3643314"/>
            <a:ext cx="1857388" cy="71438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</a:rPr>
              <a:t>افتعال</a:t>
            </a:r>
            <a:endParaRPr lang="ar-S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مخطط انسيابي: تحضير 18"/>
          <p:cNvSpPr/>
          <p:nvPr/>
        </p:nvSpPr>
        <p:spPr>
          <a:xfrm>
            <a:off x="7072330" y="3000372"/>
            <a:ext cx="1857388" cy="71438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اجترّ</a:t>
            </a:r>
            <a:endParaRPr lang="ar-SA" sz="2800" b="1" dirty="0"/>
          </a:p>
        </p:txBody>
      </p:sp>
      <p:sp>
        <p:nvSpPr>
          <p:cNvPr id="20" name="مخطط انسيابي: معالجة متعاقبة 19"/>
          <p:cNvSpPr/>
          <p:nvPr/>
        </p:nvSpPr>
        <p:spPr>
          <a:xfrm>
            <a:off x="428596" y="214290"/>
            <a:ext cx="8072494" cy="128588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القاعدة : إذا كان الفعل على وزن </a:t>
            </a:r>
            <a:r>
              <a:rPr lang="ar-SA" b="1" dirty="0" smtClean="0">
                <a:solidFill>
                  <a:srgbClr val="00B050"/>
                </a:solidFill>
              </a:rPr>
              <a:t>افْعَلَّ</a:t>
            </a:r>
            <a:r>
              <a:rPr lang="ar-SA" dirty="0" smtClean="0"/>
              <a:t> </a:t>
            </a:r>
            <a:r>
              <a:rPr lang="ar-SA" dirty="0" smtClean="0"/>
              <a:t>ومصدره على وزن </a:t>
            </a:r>
            <a:r>
              <a:rPr lang="ar-SA" b="1" dirty="0" err="1" smtClean="0">
                <a:solidFill>
                  <a:srgbClr val="00B050"/>
                </a:solidFill>
              </a:rPr>
              <a:t>افْعِلال</a:t>
            </a:r>
            <a:r>
              <a:rPr lang="ar-SA" dirty="0" smtClean="0"/>
              <a:t> 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r>
              <a:rPr lang="ar-SA" dirty="0" smtClean="0"/>
              <a:t>الفعل      </a:t>
            </a:r>
            <a:r>
              <a:rPr lang="ar-SA" dirty="0" smtClean="0"/>
              <a:t>     </a:t>
            </a:r>
            <a:r>
              <a:rPr lang="ar-SA" b="1" dirty="0" smtClean="0">
                <a:solidFill>
                  <a:srgbClr val="C00000"/>
                </a:solidFill>
              </a:rPr>
              <a:t>الوزن</a:t>
            </a:r>
            <a:r>
              <a:rPr lang="ar-SA" dirty="0" smtClean="0"/>
              <a:t>         </a:t>
            </a:r>
            <a:r>
              <a:rPr lang="ar-SA" dirty="0" smtClean="0"/>
              <a:t>      </a:t>
            </a:r>
            <a:r>
              <a:rPr lang="ar-SA" dirty="0" smtClean="0"/>
              <a:t>المصدر     </a:t>
            </a:r>
            <a:r>
              <a:rPr lang="ar-SA" dirty="0" smtClean="0"/>
              <a:t>         </a:t>
            </a:r>
            <a:r>
              <a:rPr lang="ar-SA" b="1" dirty="0" smtClean="0">
                <a:solidFill>
                  <a:srgbClr val="C00000"/>
                </a:solidFill>
              </a:rPr>
              <a:t>الفعل</a:t>
            </a:r>
            <a:r>
              <a:rPr lang="ar-SA" dirty="0" smtClean="0"/>
              <a:t>            </a:t>
            </a:r>
            <a:endParaRPr lang="ar-SA" dirty="0"/>
          </a:p>
        </p:txBody>
      </p:sp>
      <p:sp>
        <p:nvSpPr>
          <p:cNvPr id="4" name="وسيلة شرح بيضاوية 3"/>
          <p:cNvSpPr/>
          <p:nvPr/>
        </p:nvSpPr>
        <p:spPr>
          <a:xfrm>
            <a:off x="7215206" y="2928934"/>
            <a:ext cx="1500166" cy="9286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استسلم</a:t>
            </a:r>
            <a:endParaRPr lang="ar-SA" sz="2800" b="1" dirty="0"/>
          </a:p>
        </p:txBody>
      </p:sp>
      <p:sp>
        <p:nvSpPr>
          <p:cNvPr id="5" name="وسيلة شرح بيضاوية 4"/>
          <p:cNvSpPr/>
          <p:nvPr/>
        </p:nvSpPr>
        <p:spPr>
          <a:xfrm>
            <a:off x="7215206" y="4286256"/>
            <a:ext cx="1500166" cy="9286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استفتح</a:t>
            </a:r>
            <a:endParaRPr lang="ar-SA" sz="2800" b="1" dirty="0"/>
          </a:p>
        </p:txBody>
      </p:sp>
      <p:sp>
        <p:nvSpPr>
          <p:cNvPr id="6" name="وسيلة شرح بيضاوية 5"/>
          <p:cNvSpPr/>
          <p:nvPr/>
        </p:nvSpPr>
        <p:spPr>
          <a:xfrm>
            <a:off x="7143768" y="5572140"/>
            <a:ext cx="1500166" cy="9286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استقدم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8" name="وسيلة شرح بيضاوية 7"/>
          <p:cNvSpPr/>
          <p:nvPr/>
        </p:nvSpPr>
        <p:spPr>
          <a:xfrm>
            <a:off x="5143504" y="3643314"/>
            <a:ext cx="1500166" cy="928694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>
                <a:solidFill>
                  <a:schemeClr val="tx1"/>
                </a:solidFill>
              </a:rPr>
              <a:t>استفعل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وسيلة شرح بيضاوية 8"/>
          <p:cNvSpPr/>
          <p:nvPr/>
        </p:nvSpPr>
        <p:spPr>
          <a:xfrm>
            <a:off x="2714612" y="2786058"/>
            <a:ext cx="1714480" cy="92869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استسلام</a:t>
            </a:r>
            <a:endParaRPr lang="ar-SA" sz="2800" b="1" dirty="0"/>
          </a:p>
        </p:txBody>
      </p:sp>
      <p:sp>
        <p:nvSpPr>
          <p:cNvPr id="10" name="وسيلة شرح بيضاوية 9"/>
          <p:cNvSpPr/>
          <p:nvPr/>
        </p:nvSpPr>
        <p:spPr>
          <a:xfrm>
            <a:off x="2714612" y="4071942"/>
            <a:ext cx="1714480" cy="92869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استفتاح</a:t>
            </a:r>
            <a:endParaRPr lang="ar-SA" sz="2800" b="1" dirty="0"/>
          </a:p>
        </p:txBody>
      </p:sp>
      <p:sp>
        <p:nvSpPr>
          <p:cNvPr id="12" name="وسيلة شرح بيضاوية 11"/>
          <p:cNvSpPr/>
          <p:nvPr/>
        </p:nvSpPr>
        <p:spPr>
          <a:xfrm>
            <a:off x="500034" y="3643314"/>
            <a:ext cx="1785918" cy="928694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>
                <a:solidFill>
                  <a:schemeClr val="tx1"/>
                </a:solidFill>
              </a:rPr>
              <a:t>استفعال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4" name="وسيلة شرح بيضاوية 13"/>
          <p:cNvSpPr/>
          <p:nvPr/>
        </p:nvSpPr>
        <p:spPr>
          <a:xfrm>
            <a:off x="3000364" y="5429264"/>
            <a:ext cx="1500166" cy="92869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استقدام</a:t>
            </a:r>
            <a:endParaRPr lang="ar-SA" sz="2800" b="1" dirty="0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85786" y="142852"/>
            <a:ext cx="7715304" cy="1285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solidFill>
                  <a:srgbClr val="00B050"/>
                </a:solidFill>
              </a:rPr>
              <a:t>القاعدة</a:t>
            </a:r>
            <a:r>
              <a:rPr lang="ar-SA" dirty="0" smtClean="0"/>
              <a:t> : إذا كان الفعل على وزن </a:t>
            </a:r>
            <a:r>
              <a:rPr lang="ar-SA" b="1" dirty="0" smtClean="0">
                <a:solidFill>
                  <a:srgbClr val="FF0000"/>
                </a:solidFill>
              </a:rPr>
              <a:t>تفعَّل</a:t>
            </a:r>
            <a:r>
              <a:rPr lang="ar-SA" dirty="0" smtClean="0"/>
              <a:t> ومصدره على وزن </a:t>
            </a:r>
            <a:r>
              <a:rPr lang="ar-SA" b="1" dirty="0" smtClean="0">
                <a:solidFill>
                  <a:srgbClr val="FF0000"/>
                </a:solidFill>
              </a:rPr>
              <a:t>تفعُّل</a:t>
            </a:r>
            <a:r>
              <a:rPr lang="ar-SA" dirty="0" smtClean="0"/>
              <a:t> .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525963"/>
          </a:xfrm>
        </p:spPr>
        <p:txBody>
          <a:bodyPr/>
          <a:lstStyle/>
          <a:p>
            <a:r>
              <a:rPr lang="ar-SA" dirty="0" smtClean="0"/>
              <a:t>الفعل          </a:t>
            </a:r>
            <a:r>
              <a:rPr lang="ar-SA" b="1" dirty="0" smtClean="0">
                <a:solidFill>
                  <a:schemeClr val="bg2">
                    <a:lumMod val="50000"/>
                  </a:schemeClr>
                </a:solidFill>
              </a:rPr>
              <a:t>الوزن</a:t>
            </a:r>
            <a:r>
              <a:rPr lang="ar-SA" dirty="0" smtClean="0"/>
              <a:t>           المصدر        </a:t>
            </a:r>
            <a:r>
              <a:rPr lang="ar-SA" dirty="0" smtClean="0"/>
              <a:t>     </a:t>
            </a:r>
            <a:r>
              <a:rPr lang="ar-SA" b="1" dirty="0" smtClean="0">
                <a:solidFill>
                  <a:schemeClr val="bg2">
                    <a:lumMod val="50000"/>
                  </a:schemeClr>
                </a:solidFill>
              </a:rPr>
              <a:t>الوزن</a:t>
            </a:r>
            <a:endParaRPr lang="ar-S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وسيلة شرح مستطيلة مستديرة الزوايا 4"/>
          <p:cNvSpPr/>
          <p:nvPr/>
        </p:nvSpPr>
        <p:spPr>
          <a:xfrm>
            <a:off x="7358082" y="2571744"/>
            <a:ext cx="1428760" cy="857256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2">
                    <a:lumMod val="10000"/>
                  </a:schemeClr>
                </a:solidFill>
              </a:rPr>
              <a:t>تَـأخَّر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وسيلة شرح مستطيلة مستديرة الزوايا 6"/>
          <p:cNvSpPr/>
          <p:nvPr/>
        </p:nvSpPr>
        <p:spPr>
          <a:xfrm>
            <a:off x="7500958" y="3929066"/>
            <a:ext cx="1428760" cy="847732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2">
                    <a:lumMod val="10000"/>
                  </a:schemeClr>
                </a:solidFill>
              </a:rPr>
              <a:t>تَـذمَّر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7500958" y="5214950"/>
            <a:ext cx="1428760" cy="857256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2">
                    <a:lumMod val="10000"/>
                  </a:schemeClr>
                </a:solidFill>
              </a:rPr>
              <a:t>تَحَكَّم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وسيلة شرح مستطيلة مستديرة الزوايا 8"/>
          <p:cNvSpPr/>
          <p:nvPr/>
        </p:nvSpPr>
        <p:spPr>
          <a:xfrm>
            <a:off x="5357818" y="4143380"/>
            <a:ext cx="1428760" cy="8572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تَـفَعَـَّل</a:t>
            </a:r>
            <a:endParaRPr lang="ar-SA" sz="2800" b="1" dirty="0"/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3214678" y="2643182"/>
            <a:ext cx="1428760" cy="857256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2">
                    <a:lumMod val="10000"/>
                  </a:schemeClr>
                </a:solidFill>
              </a:rPr>
              <a:t>تَأخُّر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3214678" y="4000504"/>
            <a:ext cx="1571636" cy="857256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2">
                    <a:lumMod val="10000"/>
                  </a:schemeClr>
                </a:solidFill>
              </a:rPr>
              <a:t>تَذمُّر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وسيلة شرح مستطيلة مستديرة الزوايا 12"/>
          <p:cNvSpPr/>
          <p:nvPr/>
        </p:nvSpPr>
        <p:spPr>
          <a:xfrm>
            <a:off x="1071538" y="3929066"/>
            <a:ext cx="1428760" cy="8572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تَفَعُّل</a:t>
            </a:r>
            <a:endParaRPr lang="ar-SA" sz="2800" b="1" dirty="0"/>
          </a:p>
        </p:txBody>
      </p:sp>
      <p:sp>
        <p:nvSpPr>
          <p:cNvPr id="15" name="وسيلة شرح مستطيلة مستديرة الزوايا 14"/>
          <p:cNvSpPr/>
          <p:nvPr/>
        </p:nvSpPr>
        <p:spPr>
          <a:xfrm>
            <a:off x="3286116" y="5214950"/>
            <a:ext cx="1428760" cy="857256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2">
                    <a:lumMod val="10000"/>
                  </a:schemeClr>
                </a:solidFill>
              </a:rPr>
              <a:t>تَحَكُّم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85786" y="214290"/>
            <a:ext cx="7643866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solidFill>
                  <a:srgbClr val="00B050"/>
                </a:solidFill>
              </a:rPr>
              <a:t>القاعدة </a:t>
            </a:r>
            <a:r>
              <a:rPr lang="ar-SA" dirty="0" smtClean="0"/>
              <a:t>: إذا كان الفعل على وزن </a:t>
            </a:r>
            <a:r>
              <a:rPr lang="ar-SA" dirty="0" smtClean="0">
                <a:solidFill>
                  <a:srgbClr val="C00000"/>
                </a:solidFill>
              </a:rPr>
              <a:t>تَفَاعَل</a:t>
            </a:r>
            <a:r>
              <a:rPr lang="ar-SA" dirty="0" smtClean="0"/>
              <a:t> </a:t>
            </a:r>
            <a:r>
              <a:rPr lang="ar-SA" dirty="0" smtClean="0"/>
              <a:t>فمصدره على وزن </a:t>
            </a:r>
            <a:r>
              <a:rPr lang="ar-SA" dirty="0" smtClean="0">
                <a:solidFill>
                  <a:srgbClr val="C00000"/>
                </a:solidFill>
              </a:rPr>
              <a:t>تَفَاعُل</a:t>
            </a:r>
            <a:r>
              <a:rPr lang="ar-SA" dirty="0" smtClean="0"/>
              <a:t> 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الفعل           الوزن      </a:t>
            </a:r>
            <a:r>
              <a:rPr lang="ar-SA" dirty="0" smtClean="0"/>
              <a:t>     </a:t>
            </a:r>
            <a:r>
              <a:rPr lang="ar-SA" dirty="0" smtClean="0"/>
              <a:t>المصدر         </a:t>
            </a:r>
            <a:r>
              <a:rPr lang="ar-SA" dirty="0" smtClean="0"/>
              <a:t>       </a:t>
            </a:r>
            <a:r>
              <a:rPr lang="ar-SA" dirty="0" smtClean="0"/>
              <a:t>الوزن</a:t>
            </a:r>
            <a:endParaRPr lang="ar-SA" dirty="0"/>
          </a:p>
        </p:txBody>
      </p:sp>
      <p:sp>
        <p:nvSpPr>
          <p:cNvPr id="6" name="دمعة 5"/>
          <p:cNvSpPr/>
          <p:nvPr/>
        </p:nvSpPr>
        <p:spPr>
          <a:xfrm>
            <a:off x="6929454" y="2214554"/>
            <a:ext cx="1643074" cy="1214446"/>
          </a:xfrm>
          <a:prstGeom prst="teardrop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تَقَافَز</a:t>
            </a:r>
            <a:endParaRPr lang="ar-SA" dirty="0"/>
          </a:p>
        </p:txBody>
      </p:sp>
      <p:sp>
        <p:nvSpPr>
          <p:cNvPr id="7" name="دمعة 6"/>
          <p:cNvSpPr/>
          <p:nvPr/>
        </p:nvSpPr>
        <p:spPr>
          <a:xfrm>
            <a:off x="6929454" y="3643314"/>
            <a:ext cx="1643074" cy="1214446"/>
          </a:xfrm>
          <a:prstGeom prst="teardrop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تَثاءَبَ</a:t>
            </a:r>
            <a:endParaRPr lang="ar-S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دمعة 8"/>
          <p:cNvSpPr/>
          <p:nvPr/>
        </p:nvSpPr>
        <p:spPr>
          <a:xfrm>
            <a:off x="5000628" y="3786190"/>
            <a:ext cx="1643074" cy="12144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تَـفَاعَلَ</a:t>
            </a:r>
            <a:endParaRPr lang="ar-SA" sz="2800" b="1" dirty="0"/>
          </a:p>
        </p:txBody>
      </p:sp>
      <p:sp>
        <p:nvSpPr>
          <p:cNvPr id="10" name="دمعة 9"/>
          <p:cNvSpPr/>
          <p:nvPr/>
        </p:nvSpPr>
        <p:spPr>
          <a:xfrm>
            <a:off x="6858016" y="5286388"/>
            <a:ext cx="1643074" cy="1214446"/>
          </a:xfrm>
          <a:prstGeom prst="teardrop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تَقاتَل</a:t>
            </a:r>
            <a:r>
              <a:rPr lang="ar-SA" dirty="0" smtClean="0"/>
              <a:t>َ</a:t>
            </a:r>
            <a:endParaRPr lang="ar-SA" dirty="0"/>
          </a:p>
        </p:txBody>
      </p:sp>
      <p:sp>
        <p:nvSpPr>
          <p:cNvPr id="11" name="دمعة 10"/>
          <p:cNvSpPr/>
          <p:nvPr/>
        </p:nvSpPr>
        <p:spPr>
          <a:xfrm>
            <a:off x="2786050" y="2285992"/>
            <a:ext cx="1643074" cy="1214446"/>
          </a:xfrm>
          <a:prstGeom prst="teardrop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تَقَافُز</a:t>
            </a:r>
            <a:endParaRPr lang="ar-S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دمعة 13"/>
          <p:cNvSpPr/>
          <p:nvPr/>
        </p:nvSpPr>
        <p:spPr>
          <a:xfrm>
            <a:off x="2786050" y="3857628"/>
            <a:ext cx="1643074" cy="1214446"/>
          </a:xfrm>
          <a:prstGeom prst="teardrop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تَثَاؤُب</a:t>
            </a:r>
            <a:endParaRPr lang="ar-S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دمعة 14"/>
          <p:cNvSpPr/>
          <p:nvPr/>
        </p:nvSpPr>
        <p:spPr>
          <a:xfrm>
            <a:off x="500034" y="3857628"/>
            <a:ext cx="1643074" cy="12144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تَـفَاعُـل</a:t>
            </a:r>
            <a:endParaRPr lang="ar-SA" sz="2800" b="1" dirty="0"/>
          </a:p>
        </p:txBody>
      </p:sp>
      <p:sp>
        <p:nvSpPr>
          <p:cNvPr id="16" name="دمعة 15"/>
          <p:cNvSpPr/>
          <p:nvPr/>
        </p:nvSpPr>
        <p:spPr>
          <a:xfrm>
            <a:off x="2928926" y="5429264"/>
            <a:ext cx="1643074" cy="1214446"/>
          </a:xfrm>
          <a:prstGeom prst="teardrop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تَقَاتُل</a:t>
            </a:r>
            <a:endParaRPr lang="ar-S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642910" y="214290"/>
            <a:ext cx="7786742" cy="121444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القاعدة</a:t>
            </a:r>
            <a:r>
              <a:rPr lang="ar-SA" dirty="0" smtClean="0"/>
              <a:t> : إذا كان الفعل على وزن </a:t>
            </a:r>
            <a:r>
              <a:rPr lang="ar-SA" b="1" dirty="0" err="1" smtClean="0">
                <a:solidFill>
                  <a:srgbClr val="00B050"/>
                </a:solidFill>
              </a:rPr>
              <a:t>تَـفَعْلَل</a:t>
            </a:r>
            <a:r>
              <a:rPr lang="ar-SA" dirty="0" smtClean="0"/>
              <a:t> </a:t>
            </a:r>
            <a:r>
              <a:rPr lang="ar-SA" dirty="0" smtClean="0"/>
              <a:t>ومصدره على وزن </a:t>
            </a:r>
            <a:r>
              <a:rPr lang="ar-SA" b="1" dirty="0" err="1" smtClean="0">
                <a:solidFill>
                  <a:srgbClr val="00B050"/>
                </a:solidFill>
              </a:rPr>
              <a:t>تَـفَعْلُل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/>
          <a:lstStyle/>
          <a:p>
            <a:r>
              <a:rPr lang="ar-SA" dirty="0" smtClean="0"/>
              <a:t>الفعل      </a:t>
            </a:r>
            <a:r>
              <a:rPr lang="ar-SA" dirty="0" smtClean="0"/>
              <a:t>     </a:t>
            </a:r>
            <a:r>
              <a:rPr lang="ar-S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الوزن</a:t>
            </a:r>
            <a:r>
              <a:rPr lang="ar-SA" dirty="0" smtClean="0"/>
              <a:t>        </a:t>
            </a:r>
            <a:r>
              <a:rPr lang="ar-SA" dirty="0" smtClean="0"/>
              <a:t>       </a:t>
            </a:r>
            <a:r>
              <a:rPr lang="ar-SA" dirty="0" smtClean="0"/>
              <a:t>المصدر         </a:t>
            </a:r>
            <a:r>
              <a:rPr lang="ar-SA" dirty="0" smtClean="0"/>
              <a:t>    </a:t>
            </a:r>
            <a:r>
              <a:rPr lang="ar-S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الوزن</a:t>
            </a:r>
            <a:endParaRPr lang="ar-SA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دبوس زينة 3"/>
          <p:cNvSpPr/>
          <p:nvPr/>
        </p:nvSpPr>
        <p:spPr>
          <a:xfrm>
            <a:off x="7286644" y="2571744"/>
            <a:ext cx="1357322" cy="5715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تَـمَلْمَلَ</a:t>
            </a:r>
            <a:endParaRPr lang="ar-SA" sz="2800" b="1" dirty="0"/>
          </a:p>
        </p:txBody>
      </p:sp>
      <p:sp>
        <p:nvSpPr>
          <p:cNvPr id="6" name="دبوس زينة 5"/>
          <p:cNvSpPr/>
          <p:nvPr/>
        </p:nvSpPr>
        <p:spPr>
          <a:xfrm>
            <a:off x="7358082" y="4714884"/>
            <a:ext cx="1357322" cy="5715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تَـمَزَقَ</a:t>
            </a:r>
            <a:endParaRPr lang="ar-SA" sz="2800" b="1" dirty="0"/>
          </a:p>
        </p:txBody>
      </p:sp>
      <p:sp>
        <p:nvSpPr>
          <p:cNvPr id="7" name="دبوس زينة 6"/>
          <p:cNvSpPr/>
          <p:nvPr/>
        </p:nvSpPr>
        <p:spPr>
          <a:xfrm>
            <a:off x="4857752" y="3857628"/>
            <a:ext cx="1357322" cy="571504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تَـفَعْلَل</a:t>
            </a:r>
            <a:endParaRPr lang="ar-SA" sz="2800" b="1" dirty="0"/>
          </a:p>
        </p:txBody>
      </p:sp>
      <p:sp>
        <p:nvSpPr>
          <p:cNvPr id="9" name="دبوس زينة 8"/>
          <p:cNvSpPr/>
          <p:nvPr/>
        </p:nvSpPr>
        <p:spPr>
          <a:xfrm>
            <a:off x="500034" y="3857628"/>
            <a:ext cx="1357322" cy="571504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تَـفَعْلُل</a:t>
            </a:r>
            <a:endParaRPr lang="ar-SA" sz="2800" b="1" dirty="0"/>
          </a:p>
        </p:txBody>
      </p:sp>
      <p:sp>
        <p:nvSpPr>
          <p:cNvPr id="14" name="دبوس زينة 13"/>
          <p:cNvSpPr/>
          <p:nvPr/>
        </p:nvSpPr>
        <p:spPr>
          <a:xfrm>
            <a:off x="2786050" y="2786058"/>
            <a:ext cx="1357322" cy="5715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تَـمَلْمُل</a:t>
            </a:r>
            <a:endParaRPr lang="ar-SA" sz="2800" b="1" dirty="0"/>
          </a:p>
        </p:txBody>
      </p:sp>
      <p:sp>
        <p:nvSpPr>
          <p:cNvPr id="16" name="دبوس زينة 15"/>
          <p:cNvSpPr/>
          <p:nvPr/>
        </p:nvSpPr>
        <p:spPr>
          <a:xfrm>
            <a:off x="2786050" y="4929198"/>
            <a:ext cx="1357322" cy="5715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تَـمَزُّق</a:t>
            </a:r>
            <a:endParaRPr lang="ar-SA" sz="2800" b="1" dirty="0"/>
          </a:p>
        </p:txBody>
      </p:sp>
      <p:sp>
        <p:nvSpPr>
          <p:cNvPr id="17" name="مستطيل 16"/>
          <p:cNvSpPr/>
          <p:nvPr/>
        </p:nvSpPr>
        <p:spPr>
          <a:xfrm>
            <a:off x="642910" y="214290"/>
            <a:ext cx="7929618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43050"/>
            <a:ext cx="8472518" cy="492922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المصدر: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هو اسم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يدلّ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على حدث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مجرّد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من زمن ، ويصاغ من مزيد الفعلين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الثّلاثيّ والرّباعيّ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على أبنية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قياسيّة محدّدة</a:t>
            </a:r>
          </a:p>
          <a:p>
            <a:pPr marL="514350" indent="-514350">
              <a:buNone/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   هي:</a:t>
            </a:r>
            <a:endParaRPr lang="ar-SA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ar-SA" dirty="0" smtClean="0">
                <a:solidFill>
                  <a:srgbClr val="C00000"/>
                </a:solidFill>
              </a:rPr>
              <a:t>ـ أوزان </a:t>
            </a:r>
            <a:r>
              <a:rPr lang="ar-SA" dirty="0" smtClean="0">
                <a:solidFill>
                  <a:srgbClr val="C00000"/>
                </a:solidFill>
              </a:rPr>
              <a:t>مصدر الفعل الثلاثي المزيد بحرف واحد هي:</a:t>
            </a:r>
          </a:p>
          <a:p>
            <a:pPr marL="514350" indent="-514350">
              <a:buNone/>
            </a:pPr>
            <a:r>
              <a:rPr lang="ar-SA" dirty="0" err="1" smtClean="0">
                <a:solidFill>
                  <a:schemeClr val="accent3">
                    <a:lumMod val="75000"/>
                  </a:schemeClr>
                </a:solidFill>
              </a:rPr>
              <a:t>أـ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المزيد بالهمزة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أفْعَل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(صحيح العين) </a:t>
            </a:r>
            <a:r>
              <a:rPr lang="ar-SA" dirty="0" err="1" smtClean="0">
                <a:solidFill>
                  <a:schemeClr val="accent3">
                    <a:lumMod val="75000"/>
                  </a:schemeClr>
                </a:solidFill>
              </a:rPr>
              <a:t>إ</a:t>
            </a:r>
            <a:r>
              <a:rPr lang="ar-SA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فعال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، مثل أكرم إكرام</a:t>
            </a:r>
          </a:p>
          <a:p>
            <a:pPr marL="514350" indent="-514350">
              <a:buNone/>
            </a:pP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أفْعَل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معتلّ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العين) </a:t>
            </a:r>
            <a:r>
              <a:rPr lang="ar-SA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إفعلة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، مثل: 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أجاد إجادة</a:t>
            </a:r>
          </a:p>
          <a:p>
            <a:pPr marL="514350" indent="-514350">
              <a:buNone/>
            </a:pP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ب- المزيد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بالتَضعيف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فعّـل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(صحيح اللام)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تفعيل</a:t>
            </a:r>
            <a:r>
              <a:rPr lang="ar-S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،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مثل:صوّب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تصويب ،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فَعَّل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(معتل اللام) </a:t>
            </a:r>
            <a:r>
              <a:rPr lang="ar-SA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تَـفْعلة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مثل ، لبّى تلبية</a:t>
            </a:r>
          </a:p>
          <a:p>
            <a:pPr marL="514350" indent="-514350">
              <a:buNone/>
            </a:pP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ج- المزيد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بالألف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فاعَل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،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فِعَال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أو </a:t>
            </a:r>
            <a:r>
              <a:rPr lang="ar-SA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مُفاعلة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،مثل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نَازَل نِزال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،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بَارز مُبارزة</a:t>
            </a:r>
            <a:endParaRPr lang="ar-SA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ar-SA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ar-SA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286512" y="428604"/>
            <a:ext cx="1786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نستنج: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ـ</a:t>
            </a:r>
            <a:r>
              <a:rPr lang="ar-SA" dirty="0" smtClean="0"/>
              <a:t> </a:t>
            </a:r>
            <a:r>
              <a:rPr lang="ar-SA" dirty="0" smtClean="0"/>
              <a:t>يصاغ المصدر من جميع الأفعال </a:t>
            </a:r>
            <a:r>
              <a:rPr lang="ar-SA" dirty="0" smtClean="0"/>
              <a:t>الخماسيّة والسّداسيّة </a:t>
            </a:r>
            <a:r>
              <a:rPr lang="ar-SA" dirty="0" smtClean="0"/>
              <a:t>المبدوءة بهمزة وصل على صورة الفعل مع كسر الحرف </a:t>
            </a:r>
            <a:r>
              <a:rPr lang="ar-SA" dirty="0" smtClean="0"/>
              <a:t>الثّالث </a:t>
            </a:r>
            <a:r>
              <a:rPr lang="ar-SA" dirty="0" smtClean="0"/>
              <a:t>من الفعل وزيادة </a:t>
            </a:r>
            <a:r>
              <a:rPr lang="ar-SA" dirty="0"/>
              <a:t>أ</a:t>
            </a:r>
            <a:r>
              <a:rPr lang="ar-SA" dirty="0" smtClean="0"/>
              <a:t>لف قبل أخره.  </a:t>
            </a:r>
            <a:endParaRPr lang="ar-SA" dirty="0" smtClean="0"/>
          </a:p>
          <a:p>
            <a:pPr>
              <a:buNone/>
            </a:pPr>
            <a:r>
              <a:rPr lang="ar-SA" dirty="0" smtClean="0"/>
              <a:t> </a:t>
            </a:r>
            <a:endParaRPr lang="ar-SA" dirty="0" smtClean="0"/>
          </a:p>
          <a:p>
            <a:pPr>
              <a:buNone/>
            </a:pPr>
            <a:r>
              <a:rPr lang="ar-S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ـ  </a:t>
            </a:r>
            <a:r>
              <a:rPr lang="ar-S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يصاغ المصدر من جميع الأفعال </a:t>
            </a:r>
            <a:r>
              <a:rPr lang="ar-S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الخماسيّة والسّداسيّة </a:t>
            </a:r>
            <a:r>
              <a:rPr lang="ar-S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المبدوءة بتاء زائدة على وزن ماضي الفعل مع </a:t>
            </a:r>
            <a:r>
              <a:rPr lang="ar-S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ضمّ </a:t>
            </a:r>
            <a:r>
              <a:rPr lang="ar-S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ما قبل أخره فقط.                               </a:t>
            </a:r>
            <a:endParaRPr lang="ar-S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solidFill>
                  <a:schemeClr val="accent6">
                    <a:lumMod val="75000"/>
                  </a:schemeClr>
                </a:solidFill>
              </a:rPr>
              <a:t>مصدر المزيد</a:t>
            </a:r>
            <a:endParaRPr lang="ar-SA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4000" dirty="0" smtClean="0">
                <a:solidFill>
                  <a:srgbClr val="0070C0"/>
                </a:solidFill>
              </a:rPr>
              <a:t>عزيزتي الطّالبة</a:t>
            </a:r>
            <a:r>
              <a:rPr lang="ar-SA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  <a:r>
              <a:rPr lang="ar-SA" sz="4000" dirty="0" smtClean="0"/>
              <a:t>ذكرنا في الدّرس السّابق </a:t>
            </a:r>
            <a:r>
              <a:rPr lang="ar-SA" sz="4000" dirty="0" smtClean="0"/>
              <a:t>أنّ </a:t>
            </a:r>
            <a:r>
              <a:rPr lang="ar-SA" sz="4000" dirty="0" smtClean="0"/>
              <a:t>المصدر هو: </a:t>
            </a:r>
            <a:r>
              <a:rPr lang="ar-SA" sz="4000" dirty="0" smtClean="0">
                <a:solidFill>
                  <a:srgbClr val="FF0000"/>
                </a:solidFill>
              </a:rPr>
              <a:t>اسم يدل على حدث غير مرتبط </a:t>
            </a:r>
            <a:r>
              <a:rPr lang="ar-SA" sz="4000" dirty="0" smtClean="0">
                <a:solidFill>
                  <a:srgbClr val="FF0000"/>
                </a:solidFill>
              </a:rPr>
              <a:t>بزمن</a:t>
            </a:r>
            <a:r>
              <a:rPr lang="ar-SA" sz="40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ar-SA" sz="4000" dirty="0" smtClean="0"/>
              <a:t> وأنّ </a:t>
            </a:r>
            <a:r>
              <a:rPr lang="ar-SA" sz="4000" dirty="0" smtClean="0"/>
              <a:t>من المصادر الثلاثية ما </a:t>
            </a:r>
            <a:r>
              <a:rPr lang="ar-SA" sz="4000" dirty="0" smtClean="0"/>
              <a:t>تمّ </a:t>
            </a:r>
            <a:r>
              <a:rPr lang="ar-SA" sz="4000" dirty="0" smtClean="0"/>
              <a:t>صياغته باعتبار دلالة </a:t>
            </a:r>
            <a:r>
              <a:rPr lang="ar-SA" sz="4000" dirty="0" smtClean="0"/>
              <a:t>فعله ...</a:t>
            </a:r>
            <a:endParaRPr lang="ar-SA" sz="4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القاعدة</a:t>
            </a:r>
            <a:r>
              <a:rPr lang="ar-SA" dirty="0" smtClean="0"/>
              <a:t>: </a:t>
            </a:r>
            <a:r>
              <a:rPr lang="ar-SA" dirty="0" smtClean="0">
                <a:solidFill>
                  <a:srgbClr val="990033"/>
                </a:solidFill>
              </a:rPr>
              <a:t>إذا كان الفعل على وزن </a:t>
            </a:r>
            <a:r>
              <a:rPr lang="ar-SA" b="1" dirty="0" smtClean="0">
                <a:solidFill>
                  <a:srgbClr val="00B050"/>
                </a:solidFill>
              </a:rPr>
              <a:t>أفْعَـلَ</a:t>
            </a:r>
            <a:r>
              <a:rPr lang="ar-SA" dirty="0" smtClean="0">
                <a:solidFill>
                  <a:srgbClr val="990033"/>
                </a:solidFill>
              </a:rPr>
              <a:t> </a:t>
            </a:r>
            <a:r>
              <a:rPr lang="ar-SA" dirty="0" smtClean="0">
                <a:solidFill>
                  <a:srgbClr val="990033"/>
                </a:solidFill>
              </a:rPr>
              <a:t>فمصدره على وزن </a:t>
            </a:r>
            <a:r>
              <a:rPr lang="ar-SA" b="1" dirty="0" err="1" smtClean="0">
                <a:solidFill>
                  <a:srgbClr val="00B050"/>
                </a:solidFill>
              </a:rPr>
              <a:t>إفْعَال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/>
          <a:lstStyle/>
          <a:p>
            <a:r>
              <a:rPr lang="ar-SA" dirty="0" smtClean="0"/>
              <a:t>الفعل              الوزن         المصدر               الوزن   </a:t>
            </a:r>
            <a:endParaRPr lang="ar-SA" dirty="0"/>
          </a:p>
        </p:txBody>
      </p:sp>
      <p:sp>
        <p:nvSpPr>
          <p:cNvPr id="8" name="نجمة ذات 5 نقاط 7"/>
          <p:cNvSpPr/>
          <p:nvPr/>
        </p:nvSpPr>
        <p:spPr>
          <a:xfrm>
            <a:off x="7072330" y="2071678"/>
            <a:ext cx="1643074" cy="1571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أخرَجَ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9" name="نجمة ذات 5 نقاط 8"/>
          <p:cNvSpPr/>
          <p:nvPr/>
        </p:nvSpPr>
        <p:spPr>
          <a:xfrm>
            <a:off x="7143768" y="3357562"/>
            <a:ext cx="1571636" cy="1571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/>
                </a:solidFill>
              </a:rPr>
              <a:t>أقبَلَ</a:t>
            </a:r>
            <a:endParaRPr lang="ar-SA" b="1" dirty="0">
              <a:solidFill>
                <a:schemeClr val="bg2"/>
              </a:solidFill>
            </a:endParaRPr>
          </a:p>
        </p:txBody>
      </p:sp>
      <p:sp>
        <p:nvSpPr>
          <p:cNvPr id="11" name="نجمة ذات 5 نقاط 10"/>
          <p:cNvSpPr/>
          <p:nvPr/>
        </p:nvSpPr>
        <p:spPr>
          <a:xfrm>
            <a:off x="7072330" y="4857760"/>
            <a:ext cx="1643074" cy="1571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/>
                </a:solidFill>
              </a:rPr>
              <a:t>أدبَرَ</a:t>
            </a:r>
            <a:endParaRPr lang="ar-SA" b="1" dirty="0">
              <a:solidFill>
                <a:schemeClr val="bg2"/>
              </a:solidFill>
            </a:endParaRPr>
          </a:p>
        </p:txBody>
      </p:sp>
      <p:sp>
        <p:nvSpPr>
          <p:cNvPr id="12" name="نجمة ذات 5 نقاط 11"/>
          <p:cNvSpPr/>
          <p:nvPr/>
        </p:nvSpPr>
        <p:spPr>
          <a:xfrm>
            <a:off x="4786314" y="2143116"/>
            <a:ext cx="1643074" cy="157163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أفعَلَ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3" name="نجمة ذات 5 نقاط 12"/>
          <p:cNvSpPr/>
          <p:nvPr/>
        </p:nvSpPr>
        <p:spPr>
          <a:xfrm>
            <a:off x="4857752" y="3571876"/>
            <a:ext cx="1643074" cy="157163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أفعَلَ</a:t>
            </a:r>
            <a:endParaRPr lang="ar-SA" b="1" dirty="0"/>
          </a:p>
        </p:txBody>
      </p:sp>
      <p:sp>
        <p:nvSpPr>
          <p:cNvPr id="14" name="نجمة ذات 5 نقاط 13"/>
          <p:cNvSpPr/>
          <p:nvPr/>
        </p:nvSpPr>
        <p:spPr>
          <a:xfrm>
            <a:off x="4857752" y="5072074"/>
            <a:ext cx="1643074" cy="157163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أفعَلَ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5" name="نجمة ذات 5 نقاط 14"/>
          <p:cNvSpPr/>
          <p:nvPr/>
        </p:nvSpPr>
        <p:spPr>
          <a:xfrm>
            <a:off x="2857488" y="2071678"/>
            <a:ext cx="1785950" cy="1571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إخراج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6" name="نجمة ذات 5 نقاط 15"/>
          <p:cNvSpPr/>
          <p:nvPr/>
        </p:nvSpPr>
        <p:spPr>
          <a:xfrm>
            <a:off x="428596" y="2143116"/>
            <a:ext cx="1643074" cy="157163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>
                <a:solidFill>
                  <a:schemeClr val="bg1"/>
                </a:solidFill>
              </a:rPr>
              <a:t>إ</a:t>
            </a:r>
            <a:r>
              <a:rPr lang="ar-SA" b="1" dirty="0" err="1" smtClean="0">
                <a:solidFill>
                  <a:schemeClr val="bg1"/>
                </a:solidFill>
              </a:rPr>
              <a:t>فعال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7" name="نجمة ذات 5 نقاط 16"/>
          <p:cNvSpPr/>
          <p:nvPr/>
        </p:nvSpPr>
        <p:spPr>
          <a:xfrm>
            <a:off x="3000364" y="3500438"/>
            <a:ext cx="1643074" cy="1571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إقبال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8" name="نجمة ذات 5 نقاط 17"/>
          <p:cNvSpPr/>
          <p:nvPr/>
        </p:nvSpPr>
        <p:spPr>
          <a:xfrm>
            <a:off x="428596" y="3429000"/>
            <a:ext cx="1643074" cy="157163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>
                <a:solidFill>
                  <a:schemeClr val="bg1"/>
                </a:solidFill>
              </a:rPr>
              <a:t>إ</a:t>
            </a:r>
            <a:r>
              <a:rPr lang="ar-SA" b="1" dirty="0" err="1" smtClean="0">
                <a:solidFill>
                  <a:schemeClr val="bg1"/>
                </a:solidFill>
              </a:rPr>
              <a:t>فعال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9" name="نجمة ذات 5 نقاط 18"/>
          <p:cNvSpPr/>
          <p:nvPr/>
        </p:nvSpPr>
        <p:spPr>
          <a:xfrm>
            <a:off x="3143240" y="5000636"/>
            <a:ext cx="1643074" cy="1571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إدبار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0" name="نجمة ذات 5 نقاط 19"/>
          <p:cNvSpPr/>
          <p:nvPr/>
        </p:nvSpPr>
        <p:spPr>
          <a:xfrm>
            <a:off x="500034" y="5072074"/>
            <a:ext cx="1643074" cy="157163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 smtClean="0">
                <a:solidFill>
                  <a:schemeClr val="bg1"/>
                </a:solidFill>
              </a:rPr>
              <a:t>إفعال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714348" y="214290"/>
            <a:ext cx="7929618" cy="13573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القاعدة : </a:t>
            </a:r>
            <a:r>
              <a:rPr lang="ar-SA" dirty="0" smtClean="0">
                <a:solidFill>
                  <a:srgbClr val="00B0F0"/>
                </a:solidFill>
              </a:rPr>
              <a:t>إذا كان الفعل على وزن </a:t>
            </a:r>
            <a:r>
              <a:rPr lang="ar-SA" dirty="0" smtClean="0">
                <a:solidFill>
                  <a:srgbClr val="FF0000"/>
                </a:solidFill>
              </a:rPr>
              <a:t>أفْعَلَ</a:t>
            </a:r>
            <a:r>
              <a:rPr lang="ar-SA" dirty="0" smtClean="0">
                <a:solidFill>
                  <a:srgbClr val="00B0F0"/>
                </a:solidFill>
              </a:rPr>
              <a:t> </a:t>
            </a:r>
            <a:r>
              <a:rPr lang="ar-SA" dirty="0" smtClean="0">
                <a:solidFill>
                  <a:srgbClr val="00B0F0"/>
                </a:solidFill>
              </a:rPr>
              <a:t>فمصدره على وزن </a:t>
            </a:r>
            <a:r>
              <a:rPr lang="ar-SA" dirty="0" err="1" smtClean="0">
                <a:solidFill>
                  <a:srgbClr val="FF0000"/>
                </a:solidFill>
              </a:rPr>
              <a:t>إفْعلَة</a:t>
            </a:r>
            <a:r>
              <a:rPr lang="ar-SA" dirty="0" smtClean="0">
                <a:solidFill>
                  <a:srgbClr val="00B0F0"/>
                </a:solidFill>
              </a:rPr>
              <a:t> </a:t>
            </a:r>
            <a:r>
              <a:rPr lang="ar-SA" dirty="0" smtClean="0"/>
              <a:t>.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الفعل        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الوزن</a:t>
            </a:r>
            <a:r>
              <a:rPr lang="ar-SA" dirty="0" smtClean="0"/>
              <a:t>          </a:t>
            </a:r>
            <a:r>
              <a:rPr lang="ar-SA" dirty="0" smtClean="0"/>
              <a:t>  </a:t>
            </a:r>
            <a:r>
              <a:rPr lang="ar-SA" dirty="0" smtClean="0"/>
              <a:t>المصدر     </a:t>
            </a:r>
            <a:r>
              <a:rPr lang="ar-SA" dirty="0" smtClean="0"/>
              <a:t>       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الوزن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سهم إلى اليمين 5"/>
          <p:cNvSpPr/>
          <p:nvPr/>
        </p:nvSpPr>
        <p:spPr>
          <a:xfrm>
            <a:off x="5643570" y="2428868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أفعل</a:t>
            </a:r>
            <a:endParaRPr lang="ar-SA" b="1" dirty="0"/>
          </a:p>
        </p:txBody>
      </p:sp>
      <p:sp>
        <p:nvSpPr>
          <p:cNvPr id="7" name="سهم إلى اليمين 6"/>
          <p:cNvSpPr/>
          <p:nvPr/>
        </p:nvSpPr>
        <p:spPr>
          <a:xfrm>
            <a:off x="3500430" y="2428868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 smtClean="0"/>
              <a:t>اعادة</a:t>
            </a:r>
            <a:endParaRPr lang="ar-SA" b="1" dirty="0"/>
          </a:p>
        </p:txBody>
      </p:sp>
      <p:sp>
        <p:nvSpPr>
          <p:cNvPr id="8" name="سهم إلى اليمين 7"/>
          <p:cNvSpPr/>
          <p:nvPr/>
        </p:nvSpPr>
        <p:spPr>
          <a:xfrm>
            <a:off x="1214414" y="2428868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 smtClean="0"/>
              <a:t>إفعلة</a:t>
            </a:r>
            <a:endParaRPr lang="ar-SA" dirty="0"/>
          </a:p>
        </p:txBody>
      </p:sp>
      <p:sp>
        <p:nvSpPr>
          <p:cNvPr id="9" name="سهم إلى اليمين 8"/>
          <p:cNvSpPr/>
          <p:nvPr/>
        </p:nvSpPr>
        <p:spPr>
          <a:xfrm>
            <a:off x="1142976" y="3643314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 smtClean="0"/>
              <a:t>إفعلة</a:t>
            </a:r>
            <a:endParaRPr lang="ar-SA" b="1" dirty="0"/>
          </a:p>
        </p:txBody>
      </p:sp>
      <p:sp>
        <p:nvSpPr>
          <p:cNvPr id="10" name="سهم إلى اليمين 9"/>
          <p:cNvSpPr/>
          <p:nvPr/>
        </p:nvSpPr>
        <p:spPr>
          <a:xfrm>
            <a:off x="3428992" y="3643314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إبادة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1" name="سهم إلى اليمين 10"/>
          <p:cNvSpPr/>
          <p:nvPr/>
        </p:nvSpPr>
        <p:spPr>
          <a:xfrm>
            <a:off x="5643570" y="3500438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أفعل</a:t>
            </a:r>
            <a:endParaRPr lang="ar-SA" b="1" dirty="0"/>
          </a:p>
        </p:txBody>
      </p:sp>
      <p:sp>
        <p:nvSpPr>
          <p:cNvPr id="12" name="سهم إلى اليمين 11"/>
          <p:cNvSpPr/>
          <p:nvPr/>
        </p:nvSpPr>
        <p:spPr>
          <a:xfrm>
            <a:off x="7358082" y="2357430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أعاد</a:t>
            </a:r>
            <a:endParaRPr lang="ar-SA" b="1" dirty="0"/>
          </a:p>
        </p:txBody>
      </p:sp>
      <p:sp>
        <p:nvSpPr>
          <p:cNvPr id="13" name="سهم إلى اليمين 12"/>
          <p:cNvSpPr/>
          <p:nvPr/>
        </p:nvSpPr>
        <p:spPr>
          <a:xfrm>
            <a:off x="7429520" y="3643314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أباد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4" name="سهم إلى اليمين 13"/>
          <p:cNvSpPr/>
          <p:nvPr/>
        </p:nvSpPr>
        <p:spPr>
          <a:xfrm>
            <a:off x="7286644" y="4857760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bg1"/>
                </a:solidFill>
              </a:rPr>
              <a:t>أمال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5" name="سهم إلى اليمين 14"/>
          <p:cNvSpPr/>
          <p:nvPr/>
        </p:nvSpPr>
        <p:spPr>
          <a:xfrm>
            <a:off x="5715008" y="5000636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أفعل</a:t>
            </a:r>
            <a:endParaRPr lang="ar-SA" dirty="0"/>
          </a:p>
        </p:txBody>
      </p:sp>
      <p:sp>
        <p:nvSpPr>
          <p:cNvPr id="16" name="سهم إلى اليمين 15"/>
          <p:cNvSpPr/>
          <p:nvPr/>
        </p:nvSpPr>
        <p:spPr>
          <a:xfrm>
            <a:off x="3428992" y="5072074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إمالة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7" name="سهم إلى اليمين 16"/>
          <p:cNvSpPr/>
          <p:nvPr/>
        </p:nvSpPr>
        <p:spPr>
          <a:xfrm>
            <a:off x="1142976" y="5072074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 smtClean="0"/>
              <a:t>إفعلة</a:t>
            </a:r>
            <a:endParaRPr lang="ar-SA" b="1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714348" y="214290"/>
            <a:ext cx="7572428" cy="1214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القاعدة</a:t>
            </a:r>
            <a:r>
              <a:rPr lang="ar-SA" dirty="0" smtClean="0"/>
              <a:t> : إذا كان الفعل على وزن </a:t>
            </a:r>
            <a:r>
              <a:rPr lang="ar-SA" dirty="0" smtClean="0">
                <a:solidFill>
                  <a:srgbClr val="C00000"/>
                </a:solidFill>
              </a:rPr>
              <a:t>فَعّل</a:t>
            </a:r>
            <a:r>
              <a:rPr lang="ar-SA" dirty="0" smtClean="0"/>
              <a:t> </a:t>
            </a:r>
            <a:r>
              <a:rPr lang="ar-SA" dirty="0" smtClean="0"/>
              <a:t>ومصدره على وزن </a:t>
            </a:r>
            <a:r>
              <a:rPr lang="ar-SA" dirty="0" smtClean="0">
                <a:solidFill>
                  <a:srgbClr val="C00000"/>
                </a:solidFill>
              </a:rPr>
              <a:t>تفعيل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الفعل        </a:t>
            </a:r>
            <a:r>
              <a:rPr lang="ar-SA" b="1" dirty="0" smtClean="0">
                <a:solidFill>
                  <a:srgbClr val="FFC000"/>
                </a:solidFill>
              </a:rPr>
              <a:t>الوزن</a:t>
            </a:r>
            <a:r>
              <a:rPr lang="ar-SA" dirty="0" smtClean="0"/>
              <a:t>             المصدر           </a:t>
            </a:r>
            <a:r>
              <a:rPr lang="ar-SA" b="1" dirty="0" smtClean="0">
                <a:solidFill>
                  <a:srgbClr val="FFC000"/>
                </a:solidFill>
              </a:rPr>
              <a:t>الوزن</a:t>
            </a:r>
            <a:endParaRPr lang="ar-SA" b="1" dirty="0">
              <a:solidFill>
                <a:srgbClr val="FFC000"/>
              </a:solidFill>
            </a:endParaRPr>
          </a:p>
        </p:txBody>
      </p:sp>
      <p:sp>
        <p:nvSpPr>
          <p:cNvPr id="16" name="نجمة مكونة من 7 نقاط 15"/>
          <p:cNvSpPr/>
          <p:nvPr/>
        </p:nvSpPr>
        <p:spPr>
          <a:xfrm>
            <a:off x="7215206" y="2071678"/>
            <a:ext cx="1357322" cy="1285884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وضّح</a:t>
            </a:r>
            <a:endParaRPr lang="ar-SA" sz="2000" b="1" dirty="0"/>
          </a:p>
        </p:txBody>
      </p:sp>
      <p:sp>
        <p:nvSpPr>
          <p:cNvPr id="18" name="نجمة مكونة من 7 نقاط 17"/>
          <p:cNvSpPr/>
          <p:nvPr/>
        </p:nvSpPr>
        <p:spPr>
          <a:xfrm>
            <a:off x="5429256" y="3214686"/>
            <a:ext cx="1357322" cy="12858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فعّل</a:t>
            </a:r>
            <a:endParaRPr lang="ar-SA" sz="2000" b="1" dirty="0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7143768" y="3357562"/>
            <a:ext cx="1357322" cy="1285884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قدّم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3357554" y="2214554"/>
            <a:ext cx="1571636" cy="1285884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توضيح</a:t>
            </a:r>
            <a:endParaRPr lang="ar-SA" sz="2000" b="1" dirty="0"/>
          </a:p>
        </p:txBody>
      </p:sp>
      <p:sp>
        <p:nvSpPr>
          <p:cNvPr id="21" name="نجمة مكونة من 7 نقاط 20"/>
          <p:cNvSpPr/>
          <p:nvPr/>
        </p:nvSpPr>
        <p:spPr>
          <a:xfrm>
            <a:off x="1214414" y="2714620"/>
            <a:ext cx="1357322" cy="12858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تفعيل</a:t>
            </a:r>
            <a:endParaRPr lang="ar-SA" sz="2000" b="1" dirty="0"/>
          </a:p>
        </p:txBody>
      </p:sp>
      <p:sp>
        <p:nvSpPr>
          <p:cNvPr id="23" name="نجمة مكونة من 7 نقاط 22"/>
          <p:cNvSpPr/>
          <p:nvPr/>
        </p:nvSpPr>
        <p:spPr>
          <a:xfrm>
            <a:off x="3571868" y="3500438"/>
            <a:ext cx="1357322" cy="1285884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bg1"/>
                </a:solidFill>
              </a:rPr>
              <a:t>تقديم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25" name="نجمة مكونة من 7 نقاط 24"/>
          <p:cNvSpPr/>
          <p:nvPr/>
        </p:nvSpPr>
        <p:spPr>
          <a:xfrm>
            <a:off x="3571868" y="4786322"/>
            <a:ext cx="1357322" cy="1285884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تكبير</a:t>
            </a:r>
            <a:endParaRPr lang="ar-SA" sz="2000" b="1" dirty="0"/>
          </a:p>
        </p:txBody>
      </p:sp>
      <p:sp>
        <p:nvSpPr>
          <p:cNvPr id="28" name="نجمة مكونة من 7 نقاط 27"/>
          <p:cNvSpPr/>
          <p:nvPr/>
        </p:nvSpPr>
        <p:spPr>
          <a:xfrm>
            <a:off x="7072330" y="4714884"/>
            <a:ext cx="1357322" cy="1285884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كبّر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14348" y="0"/>
            <a:ext cx="7643866" cy="15001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3" grpId="0" animBg="1"/>
      <p:bldP spid="25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solidFill>
                  <a:srgbClr val="C00000"/>
                </a:solidFill>
              </a:rPr>
              <a:t>القاعدة </a:t>
            </a:r>
            <a:r>
              <a:rPr lang="ar-SA" dirty="0" smtClean="0"/>
              <a:t>: إذا كان الفعل على وزن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فَعّل</a:t>
            </a:r>
            <a:r>
              <a:rPr lang="ar-SA" dirty="0" smtClean="0"/>
              <a:t> </a:t>
            </a:r>
            <a:r>
              <a:rPr lang="ar-SA" dirty="0" smtClean="0"/>
              <a:t>ومصدره على وزن </a:t>
            </a:r>
            <a:r>
              <a:rPr lang="ar-SA" b="1" dirty="0" err="1" smtClean="0">
                <a:solidFill>
                  <a:schemeClr val="accent3">
                    <a:lumMod val="50000"/>
                  </a:schemeClr>
                </a:solidFill>
              </a:rPr>
              <a:t>تَفْعِلة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الفعل   </a:t>
            </a:r>
            <a:r>
              <a:rPr lang="ar-SA" dirty="0"/>
              <a:t> </a:t>
            </a:r>
            <a:r>
              <a:rPr lang="ar-SA" dirty="0" smtClean="0"/>
              <a:t>      </a:t>
            </a:r>
            <a:r>
              <a:rPr lang="ar-SA" dirty="0" smtClean="0"/>
              <a:t>  </a:t>
            </a:r>
            <a:r>
              <a:rPr lang="ar-SA" dirty="0" smtClean="0">
                <a:solidFill>
                  <a:srgbClr val="C00000"/>
                </a:solidFill>
              </a:rPr>
              <a:t>الوزن </a:t>
            </a:r>
            <a:r>
              <a:rPr lang="ar-SA" dirty="0" smtClean="0"/>
              <a:t>     </a:t>
            </a:r>
            <a:r>
              <a:rPr lang="ar-SA" dirty="0" smtClean="0"/>
              <a:t>     </a:t>
            </a:r>
            <a:r>
              <a:rPr lang="ar-SA" dirty="0" smtClean="0"/>
              <a:t>المصدر           </a:t>
            </a:r>
            <a:r>
              <a:rPr lang="ar-SA" dirty="0" smtClean="0">
                <a:solidFill>
                  <a:srgbClr val="C00000"/>
                </a:solidFill>
              </a:rPr>
              <a:t>الوزن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5" name="انفجار 2 4"/>
          <p:cNvSpPr/>
          <p:nvPr/>
        </p:nvSpPr>
        <p:spPr>
          <a:xfrm>
            <a:off x="6858016" y="2285992"/>
            <a:ext cx="2285984" cy="150019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ربّى</a:t>
            </a:r>
            <a:endParaRPr lang="ar-SA" sz="2800" b="1" dirty="0"/>
          </a:p>
        </p:txBody>
      </p:sp>
      <p:sp>
        <p:nvSpPr>
          <p:cNvPr id="6" name="انفجار 2 5"/>
          <p:cNvSpPr/>
          <p:nvPr/>
        </p:nvSpPr>
        <p:spPr>
          <a:xfrm>
            <a:off x="6858016" y="3643314"/>
            <a:ext cx="2285984" cy="150019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نمّى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9" name="انفجار 2 8"/>
          <p:cNvSpPr/>
          <p:nvPr/>
        </p:nvSpPr>
        <p:spPr>
          <a:xfrm>
            <a:off x="4643438" y="3357562"/>
            <a:ext cx="2285984" cy="1500198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فعّل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0" name="انفجار 2 9"/>
          <p:cNvSpPr/>
          <p:nvPr/>
        </p:nvSpPr>
        <p:spPr>
          <a:xfrm>
            <a:off x="2643174" y="2285992"/>
            <a:ext cx="2285984" cy="150019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تربية</a:t>
            </a:r>
            <a:endParaRPr lang="ar-SA" sz="2800" b="1" dirty="0"/>
          </a:p>
        </p:txBody>
      </p:sp>
      <p:sp>
        <p:nvSpPr>
          <p:cNvPr id="12" name="انفجار 2 11"/>
          <p:cNvSpPr/>
          <p:nvPr/>
        </p:nvSpPr>
        <p:spPr>
          <a:xfrm>
            <a:off x="2285984" y="3857628"/>
            <a:ext cx="2285984" cy="150019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تنمية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5" name="انفجار 2 14"/>
          <p:cNvSpPr/>
          <p:nvPr/>
        </p:nvSpPr>
        <p:spPr>
          <a:xfrm>
            <a:off x="0" y="2643182"/>
            <a:ext cx="2285984" cy="1500198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>
                <a:solidFill>
                  <a:srgbClr val="C00000"/>
                </a:solidFill>
              </a:rPr>
              <a:t>تفعلة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785786" y="142852"/>
            <a:ext cx="7572428" cy="1428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solidFill>
                  <a:srgbClr val="C00000"/>
                </a:solidFill>
              </a:rPr>
              <a:t>القاعدة </a:t>
            </a:r>
            <a:r>
              <a:rPr lang="ar-SA" dirty="0" smtClean="0"/>
              <a:t>: إذا كان الفعل على وزن </a:t>
            </a:r>
            <a:r>
              <a:rPr lang="ar-SA" dirty="0" smtClean="0">
                <a:solidFill>
                  <a:srgbClr val="00B050"/>
                </a:solidFill>
              </a:rPr>
              <a:t>فاعَلَ</a:t>
            </a:r>
            <a:r>
              <a:rPr lang="ar-SA" dirty="0" smtClean="0"/>
              <a:t> ومصدره على وزن </a:t>
            </a:r>
            <a:r>
              <a:rPr lang="ar-SA" b="1" dirty="0" smtClean="0">
                <a:solidFill>
                  <a:srgbClr val="00B050"/>
                </a:solidFill>
              </a:rPr>
              <a:t>فِعال</a:t>
            </a:r>
            <a:r>
              <a:rPr lang="ar-SA" dirty="0" smtClean="0"/>
              <a:t> 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الفعل          </a:t>
            </a:r>
            <a:r>
              <a:rPr lang="ar-SA" dirty="0" smtClean="0">
                <a:solidFill>
                  <a:srgbClr val="C00000"/>
                </a:solidFill>
              </a:rPr>
              <a:t>الوزن </a:t>
            </a:r>
            <a:r>
              <a:rPr lang="ar-SA" dirty="0" smtClean="0"/>
              <a:t>              المصدر           </a:t>
            </a:r>
            <a:r>
              <a:rPr lang="ar-SA" dirty="0" smtClean="0">
                <a:solidFill>
                  <a:srgbClr val="C00000"/>
                </a:solidFill>
              </a:rPr>
              <a:t>الوزن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7215206" y="2285992"/>
            <a:ext cx="1428760" cy="9286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حاوَرَ</a:t>
            </a:r>
            <a:endParaRPr lang="ar-SA" sz="2800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3071802" y="2357430"/>
            <a:ext cx="142876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حِـوار</a:t>
            </a:r>
            <a:endParaRPr lang="ar-SA" sz="28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7286644" y="5000636"/>
            <a:ext cx="1428760" cy="9286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قاتَلَ</a:t>
            </a:r>
            <a:endParaRPr lang="ar-SA" sz="2800" b="1" dirty="0"/>
          </a:p>
        </p:txBody>
      </p:sp>
      <p:sp>
        <p:nvSpPr>
          <p:cNvPr id="8" name="شكل بيضاوي 7"/>
          <p:cNvSpPr/>
          <p:nvPr/>
        </p:nvSpPr>
        <p:spPr>
          <a:xfrm>
            <a:off x="5500694" y="3643314"/>
            <a:ext cx="1428760" cy="9286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فاعَلَ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7143768" y="3643314"/>
            <a:ext cx="1428760" cy="9286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نازَلَ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3143240" y="3571876"/>
            <a:ext cx="142876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نِـزال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1142976" y="3643314"/>
            <a:ext cx="1428760" cy="9286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فِعال</a:t>
            </a:r>
            <a:endParaRPr lang="ar-SA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3214678" y="4857760"/>
            <a:ext cx="142876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قِـتال</a:t>
            </a:r>
            <a:endParaRPr lang="ar-SA" sz="2800" b="1" dirty="0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642910" y="285728"/>
            <a:ext cx="7786742" cy="1214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solidFill>
                  <a:srgbClr val="990033"/>
                </a:solidFill>
              </a:rPr>
              <a:t>القاعدة</a:t>
            </a:r>
            <a:r>
              <a:rPr lang="ar-SA" dirty="0" smtClean="0"/>
              <a:t> : إذا كان الفعل على وزن </a:t>
            </a:r>
            <a:r>
              <a:rPr lang="ar-SA" dirty="0" smtClean="0">
                <a:solidFill>
                  <a:srgbClr val="00B050"/>
                </a:solidFill>
              </a:rPr>
              <a:t>فاعَلَ</a:t>
            </a:r>
            <a:r>
              <a:rPr lang="ar-SA" dirty="0" smtClean="0"/>
              <a:t> ومصدره </a:t>
            </a:r>
            <a:r>
              <a:rPr lang="ar-SA" dirty="0" smtClean="0"/>
              <a:t>على وزن </a:t>
            </a:r>
            <a:r>
              <a:rPr lang="ar-SA" b="1" dirty="0" err="1" smtClean="0">
                <a:solidFill>
                  <a:srgbClr val="00B050"/>
                </a:solidFill>
              </a:rPr>
              <a:t>مُفاعَلة</a:t>
            </a:r>
            <a:r>
              <a:rPr lang="ar-SA" dirty="0" smtClean="0"/>
              <a:t> .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الفعل           </a:t>
            </a:r>
            <a:r>
              <a:rPr lang="ar-SA" dirty="0" smtClean="0">
                <a:solidFill>
                  <a:srgbClr val="C00000"/>
                </a:solidFill>
              </a:rPr>
              <a:t>الوزن</a:t>
            </a:r>
            <a:r>
              <a:rPr lang="ar-SA" dirty="0" smtClean="0"/>
              <a:t>          المصدر       </a:t>
            </a:r>
            <a:r>
              <a:rPr lang="ar-SA" dirty="0" smtClean="0">
                <a:solidFill>
                  <a:srgbClr val="C00000"/>
                </a:solidFill>
              </a:rPr>
              <a:t>الوزن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500958" y="2357430"/>
            <a:ext cx="107157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شاَجَرَ</a:t>
            </a:r>
            <a:endParaRPr lang="ar-SA" sz="28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500958" y="3357562"/>
            <a:ext cx="107157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dirty="0" smtClean="0"/>
          </a:p>
          <a:p>
            <a:pPr algn="ctr"/>
            <a:r>
              <a:rPr lang="ar-SA" sz="2800" dirty="0" smtClean="0"/>
              <a:t>صافَحَ</a:t>
            </a:r>
            <a:r>
              <a:rPr lang="ar-SA" sz="2800" dirty="0" smtClean="0"/>
              <a:t/>
            </a:r>
            <a:br>
              <a:rPr lang="ar-SA" sz="2800" dirty="0" smtClean="0"/>
            </a:br>
            <a:endParaRPr lang="ar-SA" sz="28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500958" y="4357694"/>
            <a:ext cx="107157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شارَكَ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000760" y="3357562"/>
            <a:ext cx="1071570" cy="7858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فاعَلَ</a:t>
            </a:r>
            <a:endParaRPr lang="ar-SA" sz="2800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500430" y="2428868"/>
            <a:ext cx="1285884" cy="7858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مُشاجرة</a:t>
            </a:r>
            <a:endParaRPr lang="ar-SA" sz="28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571868" y="3500438"/>
            <a:ext cx="1285884" cy="7858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مُصافحة</a:t>
            </a:r>
            <a:endParaRPr lang="ar-SA" sz="2800" b="1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857356" y="3429000"/>
            <a:ext cx="1071570" cy="7858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 smtClean="0"/>
              <a:t>مُفاعلَة</a:t>
            </a:r>
            <a:endParaRPr lang="ar-SA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3500430" y="4500570"/>
            <a:ext cx="1285884" cy="7858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مُشاركة</a:t>
            </a:r>
            <a:endParaRPr lang="ar-SA" sz="2800" b="1" dirty="0"/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714348" y="285728"/>
            <a:ext cx="7715304" cy="114300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القاعدة : إذا كان الفعل على وزن </a:t>
            </a:r>
            <a:r>
              <a:rPr lang="ar-SA" dirty="0" smtClean="0">
                <a:solidFill>
                  <a:srgbClr val="C00000"/>
                </a:solidFill>
              </a:rPr>
              <a:t>انفَعَلَ</a:t>
            </a:r>
            <a:r>
              <a:rPr lang="ar-SA" dirty="0" smtClean="0"/>
              <a:t> ومصدره على وزن </a:t>
            </a:r>
            <a:r>
              <a:rPr lang="ar-SA" dirty="0" smtClean="0">
                <a:solidFill>
                  <a:srgbClr val="C00000"/>
                </a:solidFill>
              </a:rPr>
              <a:t>انْفِعال</a:t>
            </a:r>
            <a:r>
              <a:rPr lang="ar-SA" dirty="0" smtClean="0"/>
              <a:t> 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4" name="سحابة 3"/>
          <p:cNvSpPr/>
          <p:nvPr/>
        </p:nvSpPr>
        <p:spPr>
          <a:xfrm>
            <a:off x="6715140" y="2285992"/>
            <a:ext cx="1571636" cy="13573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انْفَجر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سحابة 6"/>
          <p:cNvSpPr/>
          <p:nvPr/>
        </p:nvSpPr>
        <p:spPr>
          <a:xfrm>
            <a:off x="2428860" y="2357430"/>
            <a:ext cx="1500198" cy="135732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انْفِجار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سحابة 8"/>
          <p:cNvSpPr/>
          <p:nvPr/>
        </p:nvSpPr>
        <p:spPr>
          <a:xfrm>
            <a:off x="5214942" y="3857628"/>
            <a:ext cx="1214446" cy="135732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انْفَعل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7000892" y="3857628"/>
            <a:ext cx="1214446" cy="13573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انْدَثر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سحابة 11"/>
          <p:cNvSpPr/>
          <p:nvPr/>
        </p:nvSpPr>
        <p:spPr>
          <a:xfrm>
            <a:off x="7286644" y="5214950"/>
            <a:ext cx="1428760" cy="13573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انْكَسر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سحابة 12"/>
          <p:cNvSpPr/>
          <p:nvPr/>
        </p:nvSpPr>
        <p:spPr>
          <a:xfrm>
            <a:off x="2714612" y="3857628"/>
            <a:ext cx="1285884" cy="135732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انْدِثار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سحابة 13"/>
          <p:cNvSpPr/>
          <p:nvPr/>
        </p:nvSpPr>
        <p:spPr>
          <a:xfrm>
            <a:off x="428596" y="3857628"/>
            <a:ext cx="1571636" cy="135732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انْفِعال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سحابة 14"/>
          <p:cNvSpPr/>
          <p:nvPr/>
        </p:nvSpPr>
        <p:spPr>
          <a:xfrm>
            <a:off x="2500298" y="5357826"/>
            <a:ext cx="1571636" cy="135732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انْكِسار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00034" y="0"/>
            <a:ext cx="8001056" cy="15716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481</Words>
  <Application>Microsoft Office PowerPoint</Application>
  <PresentationFormat>عرض على الشاشة (3:4)‏</PresentationFormat>
  <Paragraphs>144</Paragraphs>
  <Slides>16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مصدر المزيد</vt:lpstr>
      <vt:lpstr>القاعدة: إذا كان الفعل على وزن أفْعَـلَ فمصدره على وزن إفْعَال</vt:lpstr>
      <vt:lpstr>القاعدة : إذا كان الفعل على وزن أفْعَلَ فمصدره على وزن إفْعلَة . </vt:lpstr>
      <vt:lpstr>القاعدة : إذا كان الفعل على وزن فَعّل ومصدره على وزن تفعيل.</vt:lpstr>
      <vt:lpstr>القاعدة : إذا كان الفعل على وزن فَعّل ومصدره على وزن تَفْعِلة.</vt:lpstr>
      <vt:lpstr>القاعدة : إذا كان الفعل على وزن فاعَلَ ومصدره على وزن فِعال .</vt:lpstr>
      <vt:lpstr>القاعدة : إذا كان الفعل على وزن فاعَلَ ومصدره على وزن مُفاعَلة . </vt:lpstr>
      <vt:lpstr>القاعدة : إذا كان الفعل على وزن انفَعَلَ ومصدره على وزن انْفِعال .</vt:lpstr>
      <vt:lpstr>القاعدة : إذا كان الفعل على وزن افْتَعَلَ ومصدره على وزن افْتِعَال .</vt:lpstr>
      <vt:lpstr>القاعدة : إذا كان الفعل على وزن افْعَلَّ ومصدره على وزن افْعِلال .</vt:lpstr>
      <vt:lpstr>القاعدة : إذا كان الفعل على وزن تفعَّل ومصدره على وزن تفعُّل . </vt:lpstr>
      <vt:lpstr>القاعدة : إذا كان الفعل على وزن تَفَاعَل فمصدره على وزن تَفَاعُل .</vt:lpstr>
      <vt:lpstr>القاعدة : إذا كان الفعل على وزن تَـفَعْلَل ومصدره على وزن تَـفَعْلُل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مصدر المزيد</dc:title>
  <dc:creator>nnn</dc:creator>
  <cp:lastModifiedBy>frind</cp:lastModifiedBy>
  <cp:revision>86</cp:revision>
  <dcterms:created xsi:type="dcterms:W3CDTF">2017-11-15T08:16:22Z</dcterms:created>
  <dcterms:modified xsi:type="dcterms:W3CDTF">2017-11-20T19:59:51Z</dcterms:modified>
</cp:coreProperties>
</file>