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4" r:id="rId8"/>
    <p:sldId id="283" r:id="rId9"/>
    <p:sldId id="276" r:id="rId10"/>
    <p:sldId id="280" r:id="rId11"/>
    <p:sldId id="272" r:id="rId12"/>
    <p:sldId id="285" r:id="rId13"/>
    <p:sldId id="286" r:id="rId14"/>
    <p:sldId id="287" r:id="rId15"/>
    <p:sldId id="271" r:id="rId16"/>
    <p:sldId id="264" r:id="rId17"/>
    <p:sldId id="275" r:id="rId18"/>
    <p:sldId id="311" r:id="rId19"/>
    <p:sldId id="312" r:id="rId20"/>
    <p:sldId id="273" r:id="rId21"/>
    <p:sldId id="270" r:id="rId22"/>
    <p:sldId id="274" r:id="rId23"/>
    <p:sldId id="268" r:id="rId24"/>
    <p:sldId id="267" r:id="rId25"/>
    <p:sldId id="288" r:id="rId26"/>
    <p:sldId id="349" r:id="rId27"/>
    <p:sldId id="290" r:id="rId28"/>
    <p:sldId id="291" r:id="rId29"/>
    <p:sldId id="292" r:id="rId30"/>
    <p:sldId id="293" r:id="rId31"/>
    <p:sldId id="294" r:id="rId32"/>
    <p:sldId id="295" r:id="rId33"/>
    <p:sldId id="313" r:id="rId34"/>
    <p:sldId id="298" r:id="rId35"/>
    <p:sldId id="299" r:id="rId36"/>
    <p:sldId id="314" r:id="rId37"/>
    <p:sldId id="315" r:id="rId38"/>
    <p:sldId id="300" r:id="rId39"/>
    <p:sldId id="302" r:id="rId40"/>
    <p:sldId id="303" r:id="rId41"/>
    <p:sldId id="316" r:id="rId42"/>
    <p:sldId id="317" r:id="rId43"/>
    <p:sldId id="305" r:id="rId44"/>
    <p:sldId id="306" r:id="rId45"/>
    <p:sldId id="307" r:id="rId46"/>
    <p:sldId id="309" r:id="rId47"/>
    <p:sldId id="310" r:id="rId48"/>
    <p:sldId id="318" r:id="rId49"/>
    <p:sldId id="350" r:id="rId50"/>
    <p:sldId id="320" r:id="rId51"/>
    <p:sldId id="321" r:id="rId52"/>
    <p:sldId id="322" r:id="rId53"/>
    <p:sldId id="323" r:id="rId54"/>
    <p:sldId id="324" r:id="rId55"/>
    <p:sldId id="342" r:id="rId56"/>
    <p:sldId id="325" r:id="rId57"/>
    <p:sldId id="326" r:id="rId58"/>
    <p:sldId id="327" r:id="rId59"/>
    <p:sldId id="328" r:id="rId60"/>
    <p:sldId id="331" r:id="rId61"/>
    <p:sldId id="332" r:id="rId62"/>
    <p:sldId id="333" r:id="rId63"/>
    <p:sldId id="336" r:id="rId64"/>
    <p:sldId id="337" r:id="rId65"/>
    <p:sldId id="344" r:id="rId66"/>
    <p:sldId id="345" r:id="rId67"/>
    <p:sldId id="347" r:id="rId68"/>
    <p:sldId id="348" r:id="rId69"/>
    <p:sldId id="338" r:id="rId70"/>
    <p:sldId id="339" r:id="rId71"/>
    <p:sldId id="341" r:id="rId72"/>
    <p:sldId id="340" r:id="rId7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169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izizz.com/join/quiz/5ffdd9ae747f25001ba06865/start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2.xml"/><Relationship Id="rId6" Type="http://schemas.openxmlformats.org/officeDocument/2006/relationships/slide" Target="slide24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1.xml"/><Relationship Id="rId6" Type="http://schemas.openxmlformats.org/officeDocument/2006/relationships/slide" Target="slide24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uh5VEikYI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youtu.be/tV7EeMN9xfo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quizizz.com/join/quiz/600857b31057b1001b004271/start" TargetMode="External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9.xml"/><Relationship Id="rId1" Type="http://schemas.openxmlformats.org/officeDocument/2006/relationships/tags" Target="../tags/tag3.xml"/><Relationship Id="rId6" Type="http://schemas.openxmlformats.org/officeDocument/2006/relationships/slide" Target="slide24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28.jpeg"/><Relationship Id="rId12" Type="http://schemas.openxmlformats.org/officeDocument/2006/relationships/image" Target="../media/image31.png"/><Relationship Id="rId17" Type="http://schemas.openxmlformats.org/officeDocument/2006/relationships/image" Target="../media/image33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microsoft.com/office/2007/relationships/media" Target="../media/media6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28.jpeg"/><Relationship Id="rId12" Type="http://schemas.openxmlformats.org/officeDocument/2006/relationships/image" Target="../media/image31.png"/><Relationship Id="rId17" Type="http://schemas.openxmlformats.org/officeDocument/2006/relationships/image" Target="../media/image33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microsoft.com/office/2007/relationships/media" Target="../media/media6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28.jpeg"/><Relationship Id="rId12" Type="http://schemas.openxmlformats.org/officeDocument/2006/relationships/image" Target="../media/image31.png"/><Relationship Id="rId17" Type="http://schemas.openxmlformats.org/officeDocument/2006/relationships/image" Target="../media/image33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microsoft.com/office/2007/relationships/media" Target="../media/media6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903639" y="142074"/>
            <a:ext cx="696250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أغنية عن المربع</a:t>
            </a:r>
          </a:p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أغنية أنا المرب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5908" y="1348155"/>
            <a:ext cx="7174523" cy="48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50985" y="430854"/>
            <a:ext cx="10626969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4800" b="1" dirty="0" smtClean="0">
                <a:ln/>
                <a:solidFill>
                  <a:srgbClr val="FF0000"/>
                </a:solidFill>
              </a:rPr>
              <a:t>هيا يا أحبائي نتعرف على بعض خصائص المربع: 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 descr="C:\Users\rania\Desktop\صور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11" y="1752600"/>
            <a:ext cx="2734774" cy="28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4689230" y="1374841"/>
            <a:ext cx="6986955" cy="57708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3500" b="1" dirty="0" smtClean="0">
                <a:ln/>
                <a:solidFill>
                  <a:schemeClr val="tx2">
                    <a:lumMod val="20000"/>
                    <a:lumOff val="80000"/>
                  </a:schemeClr>
                </a:solidFill>
              </a:rPr>
              <a:t>أتأمل صورة الرئيس الرمز ياسر عرفات، وأجيب عن الأسئلة: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ما شكل إطار الصورة؟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يوجد لهذا الإطار: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0000"/>
                </a:solidFill>
              </a:rPr>
              <a:t>كم ضلع؟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0000"/>
                </a:solidFill>
              </a:rPr>
              <a:t>كم رأس؟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0000"/>
                </a:solidFill>
              </a:rPr>
              <a:t>كم زاوية؟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r>
              <a:rPr lang="ar-SA" sz="3500" b="1" dirty="0" smtClean="0">
                <a:ln/>
                <a:solidFill>
                  <a:srgbClr val="FF0000"/>
                </a:solidFill>
              </a:rPr>
              <a:t>قياس كل زاوية يساوي </a:t>
            </a:r>
            <a:endParaRPr lang="ar-SA" sz="3500" b="1" dirty="0" smtClean="0">
              <a:ln/>
              <a:solidFill>
                <a:srgbClr val="FFC000"/>
              </a:solidFill>
            </a:endParaRPr>
          </a:p>
          <a:p>
            <a:endParaRPr lang="ar-SA" sz="3500" b="1" dirty="0" smtClean="0">
              <a:ln/>
              <a:solidFill>
                <a:srgbClr val="FFC000"/>
              </a:solidFill>
            </a:endParaRP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314090" y="1284367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892062" y="1752600"/>
            <a:ext cx="316522" cy="29238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1473811" y="1753222"/>
            <a:ext cx="316522" cy="29238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3886201" y="4267889"/>
            <a:ext cx="316522" cy="29238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1479672" y="4267889"/>
            <a:ext cx="316522" cy="29238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/>
          <p:cNvSpPr txBox="1"/>
          <p:nvPr/>
        </p:nvSpPr>
        <p:spPr>
          <a:xfrm>
            <a:off x="1069364" y="126112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243753" y="4267850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820615" y="4151206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864469" y="2379785"/>
            <a:ext cx="17086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</a:rPr>
              <a:t>مربع</a:t>
            </a:r>
            <a:endParaRPr lang="ar-SA" sz="4000" b="1" dirty="0">
              <a:solidFill>
                <a:srgbClr val="92D05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7924798" y="3963092"/>
            <a:ext cx="170863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92D050"/>
                </a:solidFill>
              </a:rPr>
              <a:t>4 رؤوس</a:t>
            </a:r>
            <a:endParaRPr lang="ar-SA" sz="3500" b="1" dirty="0">
              <a:solidFill>
                <a:srgbClr val="92D05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924798" y="3484045"/>
            <a:ext cx="170863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92D050"/>
                </a:solidFill>
              </a:rPr>
              <a:t>4 أضلاع</a:t>
            </a:r>
            <a:endParaRPr lang="ar-SA" sz="3500" b="1" dirty="0">
              <a:solidFill>
                <a:srgbClr val="92D05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630302" y="4396778"/>
            <a:ext cx="17086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</a:rPr>
              <a:t>4 زوايا</a:t>
            </a:r>
            <a:endParaRPr lang="ar-SA" sz="4000" b="1" dirty="0">
              <a:solidFill>
                <a:srgbClr val="92D05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864469" y="5116387"/>
            <a:ext cx="22464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92D050"/>
                </a:solidFill>
              </a:rPr>
              <a:t>90 درجة</a:t>
            </a:r>
            <a:endParaRPr lang="ar-SA" sz="4000" b="1" dirty="0">
              <a:solidFill>
                <a:srgbClr val="92D050"/>
              </a:solidFill>
            </a:endParaRP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4208585" y="1747120"/>
            <a:ext cx="11722" cy="281315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>
            <a:off x="1462087" y="1769015"/>
            <a:ext cx="0" cy="282501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V="1">
            <a:off x="1479672" y="1755041"/>
            <a:ext cx="2740635" cy="1397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>
            <a:off x="1428199" y="4608008"/>
            <a:ext cx="279210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0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1723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689230" y="601118"/>
            <a:ext cx="6986955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ar-SA" sz="3500" b="1" dirty="0" smtClean="0">
              <a:ln/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4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في المربع المجاور:</a:t>
            </a:r>
          </a:p>
          <a:p>
            <a:pPr marL="457200" indent="-457200">
              <a:buFont typeface="Arial" pitchFamily="34" charset="0"/>
              <a:buChar char="•"/>
            </a:pPr>
            <a:endParaRPr lang="ar-SA" sz="3500" b="1" dirty="0" smtClean="0">
              <a:ln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40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أربعة أضلاع هي: 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232029" y="1366428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245209" y="137835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25814" y="432646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996460" y="409259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630302" y="2953601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أ ب </a:t>
            </a:r>
            <a:endParaRPr lang="ar-SA" sz="3500" b="1" dirty="0">
              <a:solidFill>
                <a:srgbClr val="00B0F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6693877" y="2929544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FF00"/>
                </a:solidFill>
              </a:rPr>
              <a:t>ب جـ</a:t>
            </a:r>
            <a:endParaRPr lang="ar-SA" sz="3500" b="1" dirty="0">
              <a:solidFill>
                <a:srgbClr val="FFFF0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5782408" y="2913995"/>
            <a:ext cx="95547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جـ د</a:t>
            </a:r>
            <a:endParaRPr lang="ar-SA" sz="3500" b="1" dirty="0">
              <a:solidFill>
                <a:srgbClr val="002060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4998427" y="2929544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92D050"/>
                </a:solidFill>
              </a:rPr>
              <a:t>د أ</a:t>
            </a:r>
            <a:endParaRPr lang="ar-SA" sz="3500" b="1" dirty="0">
              <a:solidFill>
                <a:srgbClr val="92D05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714131" y="1887796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407876" y="1911243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711562" y="1891108"/>
            <a:ext cx="2696314" cy="201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723298" y="4520024"/>
            <a:ext cx="2661132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مربع نص 31"/>
          <p:cNvSpPr txBox="1"/>
          <p:nvPr/>
        </p:nvSpPr>
        <p:spPr>
          <a:xfrm>
            <a:off x="4384430" y="3907925"/>
            <a:ext cx="725658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u="sng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أتذكر: </a:t>
            </a:r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أطوال أضلاع المربع </a:t>
            </a:r>
            <a:r>
              <a:rPr lang="ar-SA" sz="4000" b="1" u="sng" dirty="0" smtClean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متساوية</a:t>
            </a:r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 في الطول</a:t>
            </a:r>
          </a:p>
          <a:p>
            <a:endParaRPr lang="ar-SA" sz="4000" b="1" dirty="0" smtClean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sz="4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طول أب = طول ب جـ = طول جـ د = طول د أ</a:t>
            </a:r>
            <a:endParaRPr lang="ar-SA" sz="4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ستطيل 2">
            <a:hlinkClick r:id="rId3"/>
          </p:cNvPr>
          <p:cNvSpPr/>
          <p:nvPr/>
        </p:nvSpPr>
        <p:spPr>
          <a:xfrm>
            <a:off x="1758467" y="1934690"/>
            <a:ext cx="2602516" cy="2537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19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689230" y="748189"/>
            <a:ext cx="6986955" cy="2539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ar-SA" sz="3500" b="1" dirty="0" smtClean="0">
              <a:ln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الأضلاع المتوازية هي: 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232029" y="1366428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245209" y="137835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25814" y="432646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996460" y="409259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630302" y="2179883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أ ب 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7608271" y="322261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ب جـ</a:t>
            </a:r>
            <a:endParaRPr lang="ar-SA" sz="3500" b="1" dirty="0">
              <a:solidFill>
                <a:srgbClr val="00206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5782408" y="2128554"/>
            <a:ext cx="95547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جـ د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807314" y="3222619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د أ</a:t>
            </a:r>
            <a:endParaRPr lang="ar-SA" sz="3500" b="1" dirty="0">
              <a:solidFill>
                <a:srgbClr val="00206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714131" y="1887796"/>
            <a:ext cx="0" cy="26379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407876" y="1911243"/>
            <a:ext cx="0" cy="26379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711562" y="1891108"/>
            <a:ext cx="2696314" cy="2013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723298" y="4520024"/>
            <a:ext cx="266113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7373815" y="2262554"/>
            <a:ext cx="256488" cy="5482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>
            <a:off x="7080738" y="2179883"/>
            <a:ext cx="293077" cy="5796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 flipH="1">
            <a:off x="7245571" y="3362798"/>
            <a:ext cx="256488" cy="5482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/>
          <p:cNvCxnSpPr/>
          <p:nvPr/>
        </p:nvCxnSpPr>
        <p:spPr>
          <a:xfrm flipH="1">
            <a:off x="6952494" y="3280127"/>
            <a:ext cx="293077" cy="5796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مستطيل 2"/>
          <p:cNvSpPr/>
          <p:nvPr/>
        </p:nvSpPr>
        <p:spPr>
          <a:xfrm>
            <a:off x="1746744" y="1958134"/>
            <a:ext cx="2602516" cy="250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12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689230" y="748189"/>
            <a:ext cx="6986955" cy="2539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ar-SA" sz="3500" b="1" dirty="0" smtClean="0">
              <a:ln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SA" sz="3500" b="1" dirty="0" smtClean="0">
                <a:ln/>
                <a:solidFill>
                  <a:schemeClr val="accent4">
                    <a:lumMod val="40000"/>
                    <a:lumOff val="60000"/>
                  </a:schemeClr>
                </a:solidFill>
              </a:rPr>
              <a:t>الأضلاع المتعامدة هي: </a:t>
            </a:r>
          </a:p>
          <a:p>
            <a:r>
              <a:rPr lang="ar-SA" sz="3500" b="1" dirty="0">
                <a:ln/>
                <a:solidFill>
                  <a:srgbClr val="FFC000"/>
                </a:solidFill>
              </a:rPr>
              <a:t> </a:t>
            </a:r>
            <a:r>
              <a:rPr lang="ar-SA" sz="3500" b="1" dirty="0" smtClean="0">
                <a:ln/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232029" y="1366428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245209" y="137835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25814" y="432646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996460" y="409259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630302" y="2179883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أ ب 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7608271" y="322261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ب جـ</a:t>
            </a:r>
            <a:endParaRPr lang="ar-SA" sz="3500" b="1" dirty="0">
              <a:solidFill>
                <a:srgbClr val="00206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5782408" y="2128554"/>
            <a:ext cx="95547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0000"/>
                </a:solidFill>
              </a:rPr>
              <a:t>ب جـ</a:t>
            </a:r>
            <a:endParaRPr lang="ar-SA" sz="35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807314" y="3152281"/>
            <a:ext cx="85431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2060"/>
                </a:solidFill>
              </a:rPr>
              <a:t>جـ أ</a:t>
            </a:r>
            <a:endParaRPr lang="ar-SA" sz="3500" b="1" dirty="0">
              <a:solidFill>
                <a:srgbClr val="00206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714131" y="1887796"/>
            <a:ext cx="0" cy="263793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407876" y="1911243"/>
            <a:ext cx="0" cy="263793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711562" y="1891108"/>
            <a:ext cx="2696314" cy="2013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723298" y="4520024"/>
            <a:ext cx="266113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>
            <a:off x="7099032" y="2565692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>
            <a:off x="7300545" y="2131556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 flipH="1">
            <a:off x="7099032" y="3626630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مستقيم 32"/>
          <p:cNvCxnSpPr/>
          <p:nvPr/>
        </p:nvCxnSpPr>
        <p:spPr>
          <a:xfrm>
            <a:off x="7300545" y="3192494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 flipH="1">
            <a:off x="7155424" y="5410424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رابط مستقيم 34"/>
          <p:cNvCxnSpPr/>
          <p:nvPr/>
        </p:nvCxnSpPr>
        <p:spPr>
          <a:xfrm>
            <a:off x="7356938" y="4976288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رابط مستقيم 35"/>
          <p:cNvCxnSpPr/>
          <p:nvPr/>
        </p:nvCxnSpPr>
        <p:spPr>
          <a:xfrm flipH="1">
            <a:off x="7093879" y="4543621"/>
            <a:ext cx="4030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رابط مستقيم 36"/>
          <p:cNvCxnSpPr/>
          <p:nvPr/>
        </p:nvCxnSpPr>
        <p:spPr>
          <a:xfrm>
            <a:off x="7295392" y="4109485"/>
            <a:ext cx="0" cy="4341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مربع نص 41"/>
          <p:cNvSpPr txBox="1"/>
          <p:nvPr/>
        </p:nvSpPr>
        <p:spPr>
          <a:xfrm>
            <a:off x="7596548" y="4087938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50"/>
                </a:solidFill>
              </a:rPr>
              <a:t>جـ د</a:t>
            </a:r>
            <a:endParaRPr lang="ar-SA" sz="3500" b="1" dirty="0">
              <a:solidFill>
                <a:srgbClr val="00B050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5559671" y="4075600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50"/>
                </a:solidFill>
              </a:rPr>
              <a:t>د أ</a:t>
            </a:r>
            <a:endParaRPr lang="ar-SA" sz="3500" b="1" dirty="0">
              <a:solidFill>
                <a:srgbClr val="00B050"/>
              </a:solidFill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7537932" y="497166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C000"/>
                </a:solidFill>
              </a:rPr>
              <a:t>د أ</a:t>
            </a:r>
            <a:endParaRPr lang="ar-SA" sz="3500" b="1" dirty="0">
              <a:solidFill>
                <a:srgbClr val="FFC000"/>
              </a:solidFill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5628542" y="4971669"/>
            <a:ext cx="1028745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FFC000"/>
                </a:solidFill>
              </a:rPr>
              <a:t>أ ب</a:t>
            </a:r>
            <a:endParaRPr lang="ar-SA" sz="3500" b="1" dirty="0">
              <a:solidFill>
                <a:srgbClr val="FFC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758467" y="1947529"/>
            <a:ext cx="2625963" cy="253747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091354" y="4196862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/>
          <p:cNvSpPr/>
          <p:nvPr/>
        </p:nvSpPr>
        <p:spPr>
          <a:xfrm>
            <a:off x="1781912" y="4190689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/>
          <p:cNvSpPr/>
          <p:nvPr/>
        </p:nvSpPr>
        <p:spPr>
          <a:xfrm>
            <a:off x="1770188" y="1947529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/>
          <p:cNvSpPr/>
          <p:nvPr/>
        </p:nvSpPr>
        <p:spPr>
          <a:xfrm>
            <a:off x="4079631" y="1965426"/>
            <a:ext cx="304799" cy="293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12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8" grpId="0"/>
      <p:bldP spid="29" grpId="0"/>
      <p:bldP spid="30" grpId="0"/>
      <p:bldP spid="42" grpId="0"/>
      <p:bldP spid="43" grpId="0"/>
      <p:bldP spid="44" grpId="0"/>
      <p:bldP spid="45" grpId="0"/>
      <p:bldP spid="10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(1) صفحة 82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5" y="1773641"/>
            <a:ext cx="8464061" cy="3642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84738" y="561703"/>
            <a:ext cx="1068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(2) صفحة 82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7" y="1414735"/>
            <a:ext cx="7373816" cy="458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8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23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903639" y="142074"/>
            <a:ext cx="696250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فيديو (المربع وخواصه)</a:t>
            </a:r>
          </a:p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المربع وخواصه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249" y="2028091"/>
            <a:ext cx="6142892" cy="44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88779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718533"/>
              </p:ext>
            </p:extLst>
          </p:nvPr>
        </p:nvGraphicFramePr>
        <p:xfrm>
          <a:off x="2332890" y="1140544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54923" y="3997571"/>
            <a:ext cx="6588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29656" y="808663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489937" y="2670711"/>
            <a:ext cx="2625969" cy="2428827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اضغط هنا</a:t>
            </a:r>
            <a:endParaRPr lang="ar-SA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77" y="117230"/>
            <a:ext cx="6355641" cy="67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>
            <a:hlinkClick r:id="rId3"/>
          </p:cNvPr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38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88779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081468"/>
              </p:ext>
            </p:extLst>
          </p:nvPr>
        </p:nvGraphicFramePr>
        <p:xfrm>
          <a:off x="2332890" y="1140544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54923" y="3997571"/>
            <a:ext cx="6588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0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709771" y="1804740"/>
            <a:ext cx="507081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6600" b="1" dirty="0" smtClean="0">
                <a:ln/>
                <a:solidFill>
                  <a:srgbClr val="FF0000"/>
                </a:solidFill>
              </a:rPr>
              <a:t>المربع وخواصه</a:t>
            </a:r>
            <a:r>
              <a:rPr lang="ar-SA" sz="6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87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650719" y="1804740"/>
            <a:ext cx="889057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-أن يتعرف الطالب إلى خصائص المربع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10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15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81047" y="604411"/>
            <a:ext cx="7784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- من يذكرني بخصائص المربع التي تعرفنا عليها سابقا يا أعزائي الطلبة؟</a:t>
            </a:r>
            <a:endParaRPr lang="en-US" sz="54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b="1" dirty="0">
                <a:latin typeface="Traditional Arabic" pitchFamily="18" charset="-78"/>
                <a:cs typeface="Traditional Arabic" pitchFamily="18" charset="-78"/>
              </a:rPr>
              <a:t> </a:t>
            </a:r>
            <a:endParaRPr lang="en-US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b="1" dirty="0">
                <a:latin typeface="Traditional Arabic" pitchFamily="18" charset="-78"/>
                <a:cs typeface="Traditional Arabic" pitchFamily="18" charset="-78"/>
              </a:rPr>
              <a:t> 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949569" y="691661"/>
            <a:ext cx="2215662" cy="203640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3223846" y="250540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 smtClean="0">
                <a:solidFill>
                  <a:srgbClr val="FF0000"/>
                </a:solidFill>
              </a:rPr>
              <a:t>س</a:t>
            </a:r>
            <a:endParaRPr lang="ar-SA" sz="3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91660" y="2546343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56491" y="379493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ل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077309" y="2609726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700954" y="2412599"/>
            <a:ext cx="676421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رؤوس هي      </a:t>
            </a:r>
            <a:r>
              <a:rPr lang="ar-SA" sz="3500" b="1" dirty="0" smtClean="0">
                <a:solidFill>
                  <a:srgbClr val="FF0000"/>
                </a:solidFill>
              </a:rPr>
              <a:t>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731478" y="3286532"/>
            <a:ext cx="8733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أضلاع هي       </a:t>
            </a:r>
            <a:r>
              <a:rPr lang="ar-SA" sz="3500" b="1" dirty="0" smtClean="0">
                <a:solidFill>
                  <a:srgbClr val="FF0000"/>
                </a:solidFill>
              </a:rPr>
              <a:t>س 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 ل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 س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86153" y="3997794"/>
            <a:ext cx="1087901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زوايا هي        </a:t>
            </a:r>
            <a:r>
              <a:rPr lang="ar-SA" sz="3500" b="1" dirty="0" smtClean="0">
                <a:solidFill>
                  <a:srgbClr val="FF0000"/>
                </a:solidFill>
              </a:rPr>
              <a:t>الزاوية 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الزاوية ص</a:t>
            </a:r>
            <a:r>
              <a:rPr lang="ar-SA" sz="3500" b="1" dirty="0" smtClean="0">
                <a:solidFill>
                  <a:srgbClr val="00B050"/>
                </a:solidFill>
              </a:rPr>
              <a:t>، الزاوية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الزاوية 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700955" y="4749682"/>
            <a:ext cx="6764216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أطوال أضلاع المربع متساوية في الطول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012830" y="5390839"/>
            <a:ext cx="845234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زواياه الأربعة قوائم قياس كل منها = 90 درجة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9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9" grpId="0"/>
      <p:bldP spid="10" grpId="0"/>
      <p:bldP spid="7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68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50985" y="430854"/>
            <a:ext cx="106269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4800" b="1" dirty="0" smtClean="0">
                <a:ln/>
                <a:solidFill>
                  <a:srgbClr val="92D050"/>
                </a:solidFill>
              </a:rPr>
              <a:t>هيا يا أحبائي نكمل أيضا التعرف إلى خصائص المربع</a:t>
            </a:r>
            <a:endParaRPr lang="ar-SA" sz="5400" b="1" cap="none" spc="0" dirty="0">
              <a:ln/>
              <a:solidFill>
                <a:srgbClr val="92D050"/>
              </a:solidFill>
              <a:effectLst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5" name="تمرير أفقي 4">
            <a:hlinkClick r:id="rId3"/>
          </p:cNvPr>
          <p:cNvSpPr/>
          <p:nvPr/>
        </p:nvSpPr>
        <p:spPr>
          <a:xfrm>
            <a:off x="4114800" y="1910862"/>
            <a:ext cx="4173415" cy="178190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فيديو عن أقطار المربع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2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1723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915508" y="2491836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928688" y="243342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009293" y="526430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79939" y="503043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397610" y="2825636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091355" y="2849083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395041" y="2828948"/>
            <a:ext cx="2696314" cy="201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406777" y="5457864"/>
            <a:ext cx="2661132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رابط مستقيم 3"/>
          <p:cNvCxnSpPr/>
          <p:nvPr/>
        </p:nvCxnSpPr>
        <p:spPr>
          <a:xfrm flipH="1">
            <a:off x="1406777" y="2849083"/>
            <a:ext cx="2661132" cy="257376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>
            <a:off x="1395041" y="2837359"/>
            <a:ext cx="2672868" cy="26379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4091353" y="1688117"/>
            <a:ext cx="7432431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للمربع قطران متساويان في الطول</a:t>
            </a:r>
            <a:endParaRPr lang="ar-SA" sz="5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651630" y="3118332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طول  القطر  أجـ</a:t>
            </a:r>
          </a:p>
        </p:txBody>
      </p:sp>
      <p:cxnSp>
        <p:nvCxnSpPr>
          <p:cNvPr id="25" name="رابط مستقيم 24"/>
          <p:cNvCxnSpPr/>
          <p:nvPr/>
        </p:nvCxnSpPr>
        <p:spPr>
          <a:xfrm flipH="1">
            <a:off x="6307021" y="4276924"/>
            <a:ext cx="366931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>
            <a:off x="6318744" y="4971211"/>
            <a:ext cx="366931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مربع نص 30"/>
          <p:cNvSpPr txBox="1"/>
          <p:nvPr/>
        </p:nvSpPr>
        <p:spPr>
          <a:xfrm>
            <a:off x="5076093" y="3130056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طول  القطر ب د</a:t>
            </a:r>
            <a:endParaRPr lang="ar-SA" sz="40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7995140" y="3118711"/>
            <a:ext cx="6682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 = 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655169" y="732559"/>
            <a:ext cx="384517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بعد مشاهدة الفيديو</a:t>
            </a:r>
            <a:endParaRPr lang="ar-SA" sz="50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43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1" grpId="0"/>
      <p:bldP spid="12" grpId="0"/>
      <p:bldP spid="31" grpId="0"/>
      <p:bldP spid="33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50985" y="430854"/>
            <a:ext cx="106269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4800" b="1" dirty="0" smtClean="0">
                <a:ln/>
                <a:solidFill>
                  <a:srgbClr val="92D050"/>
                </a:solidFill>
              </a:rPr>
              <a:t>هيا يا أحبائي نشاهد هذا الفيديو معا</a:t>
            </a:r>
            <a:endParaRPr lang="ar-SA" sz="5400" b="1" cap="none" spc="0" dirty="0">
              <a:ln/>
              <a:solidFill>
                <a:srgbClr val="92D050"/>
              </a:solidFill>
              <a:effectLst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5" name="تمرير أفقي 4">
            <a:hlinkClick r:id="rId2"/>
          </p:cNvPr>
          <p:cNvSpPr/>
          <p:nvPr/>
        </p:nvSpPr>
        <p:spPr>
          <a:xfrm>
            <a:off x="2989386" y="1910862"/>
            <a:ext cx="6131168" cy="256735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فيديو عن </a:t>
            </a:r>
          </a:p>
          <a:p>
            <a:pPr algn="ctr"/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قطرا المربع ينصف كل منهما الآخر</a:t>
            </a:r>
            <a:endParaRPr lang="ar-SA" sz="40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58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1723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915508" y="2491836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أ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928688" y="243342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د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009293" y="5264305"/>
            <a:ext cx="44547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ب</a:t>
            </a:r>
            <a:endParaRPr lang="ar-SA" sz="45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79939" y="5030431"/>
            <a:ext cx="69422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b="1" dirty="0" smtClean="0">
                <a:solidFill>
                  <a:srgbClr val="FF0000"/>
                </a:solidFill>
              </a:rPr>
              <a:t>جـ</a:t>
            </a:r>
            <a:endParaRPr lang="ar-SA" sz="4500" b="1" dirty="0">
              <a:solidFill>
                <a:srgbClr val="FF0000"/>
              </a:solidFill>
            </a:endParaRPr>
          </a:p>
        </p:txBody>
      </p:sp>
      <p:cxnSp>
        <p:nvCxnSpPr>
          <p:cNvPr id="5" name="رابط مستقيم 4"/>
          <p:cNvCxnSpPr/>
          <p:nvPr/>
        </p:nvCxnSpPr>
        <p:spPr>
          <a:xfrm>
            <a:off x="1397610" y="2825636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4091355" y="2849083"/>
            <a:ext cx="0" cy="26379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>
            <a:off x="1395041" y="2828948"/>
            <a:ext cx="2696314" cy="2013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1406777" y="5457864"/>
            <a:ext cx="2661132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رابط مستقيم 3"/>
          <p:cNvCxnSpPr/>
          <p:nvPr/>
        </p:nvCxnSpPr>
        <p:spPr>
          <a:xfrm flipH="1">
            <a:off x="1406777" y="2849083"/>
            <a:ext cx="2661132" cy="257376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>
            <a:off x="1395041" y="2837359"/>
            <a:ext cx="2672868" cy="26379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3282463" y="1688117"/>
            <a:ext cx="8241322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قطرا المربع ينصف كل منهما الآخر</a:t>
            </a:r>
            <a:endParaRPr lang="ar-SA" sz="5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8979874" y="2754919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ب دـ</a:t>
            </a:r>
          </a:p>
        </p:txBody>
      </p:sp>
      <p:sp>
        <p:nvSpPr>
          <p:cNvPr id="31" name="مربع نص 30"/>
          <p:cNvSpPr txBox="1"/>
          <p:nvPr/>
        </p:nvSpPr>
        <p:spPr>
          <a:xfrm>
            <a:off x="5861534" y="2778366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أ </a:t>
            </a:r>
            <a:r>
              <a:rPr lang="ar-SA" sz="40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ج</a:t>
            </a:r>
          </a:p>
        </p:txBody>
      </p:sp>
      <p:sp>
        <p:nvSpPr>
          <p:cNvPr id="33" name="مربع نص 32"/>
          <p:cNvSpPr txBox="1"/>
          <p:nvPr/>
        </p:nvSpPr>
        <p:spPr>
          <a:xfrm>
            <a:off x="8299935" y="2755298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يقطع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655169" y="732559"/>
            <a:ext cx="384517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بعد مشاهدة الفيديو</a:t>
            </a:r>
            <a:endParaRPr lang="ar-SA" sz="50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549768" y="3384588"/>
            <a:ext cx="381002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500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م</a:t>
            </a:r>
            <a:endParaRPr lang="ar-SA" sz="4500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360986" y="2817151"/>
            <a:ext cx="21218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في النقطة م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8944705" y="3460164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ب دـ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8317520" y="3411337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ينصف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5861534" y="3439358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أ </a:t>
            </a:r>
            <a:r>
              <a:rPr lang="ar-SA" sz="4000" b="1" dirty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ج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8886092" y="4311196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أ جـ</a:t>
            </a:r>
          </a:p>
        </p:txBody>
      </p:sp>
      <p:sp>
        <p:nvSpPr>
          <p:cNvPr id="32" name="مربع نص 31"/>
          <p:cNvSpPr txBox="1"/>
          <p:nvPr/>
        </p:nvSpPr>
        <p:spPr>
          <a:xfrm>
            <a:off x="8135811" y="4299847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يقطع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5767749" y="4181138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ب د</a:t>
            </a:r>
            <a:endParaRPr lang="ar-SA" sz="40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4360986" y="4162580"/>
            <a:ext cx="21218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في النقطة م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8751272" y="5068903"/>
            <a:ext cx="26142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القطر  أ جـ</a:t>
            </a:r>
          </a:p>
        </p:txBody>
      </p:sp>
      <p:sp>
        <p:nvSpPr>
          <p:cNvPr id="38" name="مربع نص 37"/>
          <p:cNvSpPr txBox="1"/>
          <p:nvPr/>
        </p:nvSpPr>
        <p:spPr>
          <a:xfrm>
            <a:off x="8188569" y="5045379"/>
            <a:ext cx="12309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ينصف</a:t>
            </a:r>
            <a:endParaRPr lang="ar-SA" sz="4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5597767" y="4965054"/>
            <a:ext cx="27314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  القطر ب د</a:t>
            </a:r>
            <a:endParaRPr lang="ar-SA" sz="4000" b="1" dirty="0">
              <a:solidFill>
                <a:srgbClr val="00B0F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 rot="18932295">
            <a:off x="3083171" y="3453317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3 سم</a:t>
            </a:r>
            <a:endParaRPr lang="ar-SA" b="1" dirty="0"/>
          </a:p>
        </p:txBody>
      </p:sp>
      <p:sp>
        <p:nvSpPr>
          <p:cNvPr id="40" name="مربع نص 39"/>
          <p:cNvSpPr txBox="1"/>
          <p:nvPr/>
        </p:nvSpPr>
        <p:spPr>
          <a:xfrm rot="18858258">
            <a:off x="1910860" y="4599027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3 سم</a:t>
            </a:r>
            <a:endParaRPr lang="ar-SA" b="1" dirty="0"/>
          </a:p>
        </p:txBody>
      </p:sp>
      <p:sp>
        <p:nvSpPr>
          <p:cNvPr id="41" name="مربع نص 40"/>
          <p:cNvSpPr txBox="1"/>
          <p:nvPr/>
        </p:nvSpPr>
        <p:spPr>
          <a:xfrm rot="2504589">
            <a:off x="2813540" y="4609953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3 سم</a:t>
            </a:r>
            <a:endParaRPr lang="ar-SA" b="1" dirty="0">
              <a:solidFill>
                <a:srgbClr val="002060"/>
              </a:solidFill>
            </a:endParaRPr>
          </a:p>
        </p:txBody>
      </p:sp>
      <p:sp>
        <p:nvSpPr>
          <p:cNvPr id="42" name="مربع نص 41"/>
          <p:cNvSpPr txBox="1"/>
          <p:nvPr/>
        </p:nvSpPr>
        <p:spPr>
          <a:xfrm rot="2642983">
            <a:off x="1629506" y="3450415"/>
            <a:ext cx="6330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002060"/>
                </a:solidFill>
              </a:rPr>
              <a:t>3 سم</a:t>
            </a:r>
            <a:endParaRPr lang="ar-S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1" grpId="0"/>
      <p:bldP spid="12" grpId="0"/>
      <p:bldP spid="31" grpId="0"/>
      <p:bldP spid="33" grpId="0"/>
      <p:bldP spid="34" grpId="0"/>
      <p:bldP spid="3" grpId="0"/>
      <p:bldP spid="21" grpId="0"/>
      <p:bldP spid="22" grpId="0"/>
      <p:bldP spid="28" grpId="0"/>
      <p:bldP spid="29" grpId="0"/>
      <p:bldP spid="30" grpId="0"/>
      <p:bldP spid="32" grpId="0"/>
      <p:bldP spid="35" grpId="0"/>
      <p:bldP spid="36" grpId="0"/>
      <p:bldP spid="37" grpId="0"/>
      <p:bldP spid="38" grpId="0"/>
      <p:bldP spid="39" grpId="0"/>
      <p:bldP spid="7" grpId="0"/>
      <p:bldP spid="40" grpId="0"/>
      <p:bldP spid="41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06062" y="926123"/>
            <a:ext cx="9202615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</a:p>
          <a:p>
            <a:pPr algn="ctr"/>
            <a:r>
              <a:rPr lang="ar-SA" sz="72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للمربع قطران متساويان في الطول</a:t>
            </a:r>
          </a:p>
          <a:p>
            <a:pPr algn="ctr"/>
            <a:r>
              <a:rPr lang="ar-SA" sz="72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وينصف كل منهما الآخر</a:t>
            </a:r>
            <a:endParaRPr lang="ar-SA" sz="72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69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3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709771" y="1804740"/>
            <a:ext cx="507081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6600" b="1" dirty="0" smtClean="0">
                <a:ln/>
                <a:solidFill>
                  <a:srgbClr val="FF0000"/>
                </a:solidFill>
              </a:rPr>
              <a:t>المربع وخواصه</a:t>
            </a:r>
            <a:r>
              <a:rPr lang="ar-SA" sz="6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(6) صفحة 84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rania\Desktop\نشاط 6 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16" y="1746744"/>
            <a:ext cx="9413631" cy="27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</a:t>
            </a:r>
          </a:p>
          <a:p>
            <a:pPr algn="ctr"/>
            <a:r>
              <a:rPr lang="ar-S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ونلخص ما تعلمناه سابقا  </a:t>
            </a:r>
            <a:endParaRPr lang="en-US" sz="60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51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903639" y="142074"/>
            <a:ext cx="696250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فيديو (المربع وخواصه)</a:t>
            </a:r>
          </a:p>
          <a:p>
            <a:pPr algn="ctr"/>
            <a:endParaRPr lang="ar-SA" sz="5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خصائص المرب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0767" y="2110154"/>
            <a:ext cx="7948245" cy="40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26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729656" y="808663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5" name="وسيلة شرح مع سهم إلى الأعلى 4">
            <a:hlinkClick r:id="rId5"/>
          </p:cNvPr>
          <p:cNvSpPr/>
          <p:nvPr/>
        </p:nvSpPr>
        <p:spPr>
          <a:xfrm>
            <a:off x="4560272" y="2670711"/>
            <a:ext cx="2567354" cy="2651566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اضغط هنا</a:t>
            </a:r>
            <a:endParaRPr lang="ar-SA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3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03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15815"/>
            <a:ext cx="5953445" cy="60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18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88779" y="184946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217010"/>
              </p:ext>
            </p:extLst>
          </p:nvPr>
        </p:nvGraphicFramePr>
        <p:xfrm>
          <a:off x="2332890" y="1140544"/>
          <a:ext cx="7749626" cy="27632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874813">
                  <a:extLst>
                    <a:ext uri="{9D8B030D-6E8A-4147-A177-3AD203B41FA5}">
                      <a16:colId xmlns:a16="http://schemas.microsoft.com/office/drawing/2014/main" xmlns="" val="2910744203"/>
                    </a:ext>
                  </a:extLst>
                </a:gridCol>
                <a:gridCol w="3874813">
                  <a:extLst>
                    <a:ext uri="{9D8B030D-6E8A-4147-A177-3AD203B41FA5}">
                      <a16:colId xmlns:a16="http://schemas.microsoft.com/office/drawing/2014/main" xmlns="" val="1601702208"/>
                    </a:ext>
                  </a:extLst>
                </a:gridCol>
              </a:tblGrid>
              <a:tr h="847394"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مكان العمل 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500" dirty="0" smtClean="0">
                          <a:latin typeface="Traditional Arabic" pitchFamily="18" charset="-78"/>
                          <a:cs typeface="Traditional Arabic" pitchFamily="18" charset="-78"/>
                        </a:rPr>
                        <a:t>اسم المعلم/ة</a:t>
                      </a:r>
                      <a:endParaRPr lang="en-US" sz="4500" dirty="0"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4535598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بنات مراح رباح الثانوية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1) أسيل سعيد جبرين الحسنات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583613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أبو عمّار الأساسية المختلطة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2) رانية فتحي علي صبح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4169801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ذكور حسن مصطفى الأساسية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3) منى عبدالله يوسف محمود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22740"/>
                  </a:ext>
                </a:extLst>
              </a:tr>
              <a:tr h="478962">
                <a:tc>
                  <a:txBody>
                    <a:bodyPr/>
                    <a:lstStyle/>
                    <a:p>
                      <a:pPr algn="ct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رياض الأقصى الأساسية المختلطة 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500" b="1" dirty="0" smtClean="0">
                          <a:solidFill>
                            <a:srgbClr val="002060"/>
                          </a:solidFill>
                          <a:latin typeface="Traditional Arabic" pitchFamily="18" charset="-78"/>
                          <a:cs typeface="Traditional Arabic" pitchFamily="18" charset="-78"/>
                        </a:rPr>
                        <a:t>4) ياسمين موسى أحمد الأطرش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raditional Arabic" pitchFamily="18" charset="-78"/>
                        <a:cs typeface="Traditional Arabic" pitchFamily="18" charset="-78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2754923" y="3997571"/>
            <a:ext cx="6588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650719" y="1793017"/>
            <a:ext cx="889057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-أن يتعرف الطالب إلى خصائص المربع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3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709771" y="1804740"/>
            <a:ext cx="507081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6600" b="1" dirty="0" smtClean="0">
                <a:ln/>
                <a:solidFill>
                  <a:srgbClr val="FF0000"/>
                </a:solidFill>
              </a:rPr>
              <a:t>المربع وخواصه</a:t>
            </a:r>
            <a:r>
              <a:rPr lang="ar-SA" sz="6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34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929643" y="1617172"/>
            <a:ext cx="8332730" cy="35086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000" b="1" dirty="0" smtClean="0">
                <a:ln/>
                <a:solidFill>
                  <a:srgbClr val="FF0000"/>
                </a:solidFill>
              </a:rPr>
              <a:t>الهَــــدَف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-أن يتعرف الطالب إلى مفهوم التماثل</a:t>
            </a: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-أن يحدد عدد محاور التماثل للمربع</a:t>
            </a:r>
            <a:endParaRPr lang="ar-SA" sz="54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99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87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81047" y="604411"/>
            <a:ext cx="7784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- من يذكرني بخصائص المربع التي تعرفنا عليها سابقا يا أعزائي الطلبة؟</a:t>
            </a:r>
            <a:endParaRPr lang="en-US" sz="54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b="1" dirty="0">
                <a:latin typeface="Traditional Arabic" pitchFamily="18" charset="-78"/>
                <a:cs typeface="Traditional Arabic" pitchFamily="18" charset="-78"/>
              </a:rPr>
              <a:t> </a:t>
            </a:r>
            <a:endParaRPr lang="en-US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b="1" dirty="0">
                <a:latin typeface="Traditional Arabic" pitchFamily="18" charset="-78"/>
                <a:cs typeface="Traditional Arabic" pitchFamily="18" charset="-78"/>
              </a:rPr>
              <a:t> </a:t>
            </a:r>
          </a:p>
        </p:txBody>
      </p:sp>
      <p:sp>
        <p:nvSpPr>
          <p:cNvPr id="5" name="مستطيل 4">
            <a:hlinkClick r:id="rId3"/>
          </p:cNvPr>
          <p:cNvSpPr/>
          <p:nvPr/>
        </p:nvSpPr>
        <p:spPr>
          <a:xfrm>
            <a:off x="949569" y="691661"/>
            <a:ext cx="2215662" cy="203640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3223846" y="250540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 smtClean="0">
                <a:solidFill>
                  <a:srgbClr val="FF0000"/>
                </a:solidFill>
              </a:rPr>
              <a:t>س</a:t>
            </a:r>
            <a:endParaRPr lang="ar-SA" sz="3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91660" y="2546343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56491" y="379493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ل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077309" y="2609726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700954" y="2412599"/>
            <a:ext cx="6764216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رؤوس هي      </a:t>
            </a:r>
            <a:r>
              <a:rPr lang="ar-SA" sz="3500" b="1" dirty="0" smtClean="0">
                <a:solidFill>
                  <a:srgbClr val="FF0000"/>
                </a:solidFill>
              </a:rPr>
              <a:t>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731478" y="3286532"/>
            <a:ext cx="8733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أضلاع هي       </a:t>
            </a:r>
            <a:r>
              <a:rPr lang="ar-SA" sz="3500" b="1" dirty="0" smtClean="0">
                <a:solidFill>
                  <a:srgbClr val="FF0000"/>
                </a:solidFill>
              </a:rPr>
              <a:t>س ص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ص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00B050"/>
                </a:solidFill>
              </a:rPr>
              <a:t>ع ل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ل س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86153" y="3997794"/>
            <a:ext cx="1087901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500" b="1" dirty="0" smtClean="0">
                <a:solidFill>
                  <a:srgbClr val="00B0F0"/>
                </a:solidFill>
              </a:rPr>
              <a:t>له أربعة زوايا هي        </a:t>
            </a:r>
            <a:r>
              <a:rPr lang="ar-SA" sz="3500" b="1" dirty="0" smtClean="0">
                <a:solidFill>
                  <a:srgbClr val="FF0000"/>
                </a:solidFill>
              </a:rPr>
              <a:t>الزاوية س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rgbClr val="FFFF00"/>
                </a:solidFill>
              </a:rPr>
              <a:t>الزاوية ص</a:t>
            </a:r>
            <a:r>
              <a:rPr lang="ar-SA" sz="3500" b="1" dirty="0" smtClean="0">
                <a:solidFill>
                  <a:srgbClr val="00B050"/>
                </a:solidFill>
              </a:rPr>
              <a:t>، الزاوية ع</a:t>
            </a:r>
            <a:r>
              <a:rPr lang="ar-SA" sz="3500" b="1" dirty="0" smtClean="0">
                <a:solidFill>
                  <a:srgbClr val="002060"/>
                </a:solidFill>
              </a:rPr>
              <a:t>، </a:t>
            </a:r>
            <a:r>
              <a:rPr lang="ar-SA" sz="3500" b="1" dirty="0" smtClean="0">
                <a:solidFill>
                  <a:schemeClr val="accent2">
                    <a:lumMod val="75000"/>
                  </a:schemeClr>
                </a:solidFill>
              </a:rPr>
              <a:t>الزاوية ل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700955" y="4749682"/>
            <a:ext cx="6764216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أطوال أضلاع المربع متساوية في الطول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012830" y="5390839"/>
            <a:ext cx="845234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زواياه الأربعة قوائم قياس كل منها = 90 درجة</a:t>
            </a:r>
            <a:endParaRPr lang="ar-SA" sz="42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3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9" grpId="0"/>
      <p:bldP spid="10" grpId="0"/>
      <p:bldP spid="7" grpId="0"/>
      <p:bldP spid="12" grpId="0"/>
      <p:bldP spid="13" grpId="0"/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-2864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681047" y="604411"/>
            <a:ext cx="7784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- من يذكرني بخصائص المربع التي تعرفنا عليها سابقا يا أعزائي الطلبة؟</a:t>
            </a:r>
            <a:endParaRPr lang="en-US" sz="54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b="1" dirty="0">
                <a:latin typeface="Traditional Arabic" pitchFamily="18" charset="-78"/>
                <a:cs typeface="Traditional Arabic" pitchFamily="18" charset="-78"/>
              </a:rPr>
              <a:t> </a:t>
            </a:r>
            <a:endParaRPr lang="en-US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b="1" dirty="0">
                <a:latin typeface="Traditional Arabic" pitchFamily="18" charset="-78"/>
                <a:cs typeface="Traditional Arabic" pitchFamily="18" charset="-78"/>
              </a:rPr>
              <a:t> 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852240" y="2515255"/>
            <a:ext cx="2215662" cy="203640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4126517" y="2074134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 smtClean="0">
                <a:solidFill>
                  <a:srgbClr val="FF0000"/>
                </a:solidFill>
              </a:rPr>
              <a:t>س</a:t>
            </a:r>
            <a:endParaRPr lang="ar-SA" sz="3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523993" y="4386854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559162" y="2203087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ل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909642" y="4450237"/>
            <a:ext cx="36341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274280" y="2864504"/>
            <a:ext cx="8733693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قطراه متساويان في الطول</a:t>
            </a:r>
            <a:endParaRPr lang="ar-SA" sz="5500" b="1" dirty="0">
              <a:solidFill>
                <a:schemeClr val="accent2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87574" y="4082304"/>
            <a:ext cx="1087901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500" b="1" dirty="0" smtClean="0">
                <a:solidFill>
                  <a:srgbClr val="00B0F0"/>
                </a:solidFill>
                <a:latin typeface="Traditional Arabic" pitchFamily="18" charset="-78"/>
                <a:cs typeface="Traditional Arabic" pitchFamily="18" charset="-78"/>
              </a:rPr>
              <a:t>قطراه ينصف كل منهما الآخر</a:t>
            </a:r>
            <a:endParaRPr lang="ar-SA" sz="5500" b="1" dirty="0">
              <a:solidFill>
                <a:schemeClr val="accent2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cxnSp>
        <p:nvCxnSpPr>
          <p:cNvPr id="16" name="رابط مستقيم 15"/>
          <p:cNvCxnSpPr/>
          <p:nvPr/>
        </p:nvCxnSpPr>
        <p:spPr>
          <a:xfrm flipH="1">
            <a:off x="1852240" y="2567341"/>
            <a:ext cx="2215662" cy="20364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 flipV="1">
            <a:off x="1887409" y="2527819"/>
            <a:ext cx="2215662" cy="19938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مربع نص 37"/>
          <p:cNvSpPr txBox="1"/>
          <p:nvPr/>
        </p:nvSpPr>
        <p:spPr>
          <a:xfrm>
            <a:off x="2872152" y="3442213"/>
            <a:ext cx="252041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dirty="0" smtClean="0">
                <a:solidFill>
                  <a:srgbClr val="7030A0"/>
                </a:solidFill>
                <a:latin typeface="Traditional Arabic" pitchFamily="18" charset="-78"/>
                <a:cs typeface="Traditional Arabic" pitchFamily="18" charset="-78"/>
              </a:rPr>
              <a:t>م</a:t>
            </a:r>
            <a:endParaRPr lang="ar-SA" sz="3000" dirty="0">
              <a:solidFill>
                <a:srgbClr val="7030A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36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/>
      <p:bldP spid="9" grpId="0"/>
      <p:bldP spid="10" grpId="0"/>
      <p:bldP spid="12" grpId="0"/>
      <p:bldP spid="13" grpId="0"/>
      <p:bldP spid="3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81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04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99037" y="599950"/>
            <a:ext cx="106269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8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هيا يا أحبائي نتعرف إلى مفهوم محور التماثل</a:t>
            </a:r>
            <a:endParaRPr lang="ar-SA" sz="5400" b="1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256585" y="237978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pic>
        <p:nvPicPr>
          <p:cNvPr id="20" name="مفهوم محور التماثل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1075" y="1519602"/>
            <a:ext cx="6635263" cy="41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1723"/>
            <a:ext cx="12192000" cy="685800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773723" y="1688117"/>
            <a:ext cx="10750061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محور التماثل هو خط الطي</a:t>
            </a:r>
          </a:p>
          <a:p>
            <a:r>
              <a:rPr lang="ar-SA" sz="5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        هو المحور الذي يقسم الشكل إلى نصفين متطابقين</a:t>
            </a:r>
          </a:p>
          <a:p>
            <a:r>
              <a:rPr lang="ar-SA" sz="5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50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        بالثني والطي</a:t>
            </a:r>
            <a:endParaRPr lang="ar-SA" sz="5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655169" y="732559"/>
            <a:ext cx="384517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بعد مشاهدة الفيديو</a:t>
            </a:r>
            <a:endParaRPr lang="ar-SA" sz="5000" b="1" dirty="0">
              <a:solidFill>
                <a:schemeClr val="accent4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92923" y="3845170"/>
            <a:ext cx="2074985" cy="18874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5861538" y="4443046"/>
            <a:ext cx="5427785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عدد محاور التماثل للمربع = </a:t>
            </a:r>
            <a:endParaRPr lang="ar-SA" sz="50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992923" y="3845170"/>
            <a:ext cx="2074985" cy="9323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1992923" y="4777544"/>
            <a:ext cx="2074985" cy="9550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7" name="رابط مستقيم 16"/>
          <p:cNvCxnSpPr/>
          <p:nvPr/>
        </p:nvCxnSpPr>
        <p:spPr>
          <a:xfrm>
            <a:off x="1641233" y="4766211"/>
            <a:ext cx="2860429" cy="113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21"/>
          <p:cNvSpPr/>
          <p:nvPr/>
        </p:nvSpPr>
        <p:spPr>
          <a:xfrm>
            <a:off x="3065584" y="3845170"/>
            <a:ext cx="1037493" cy="18874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9" name="رابط مستقيم 8"/>
          <p:cNvCxnSpPr/>
          <p:nvPr/>
        </p:nvCxnSpPr>
        <p:spPr>
          <a:xfrm>
            <a:off x="3030415" y="3475892"/>
            <a:ext cx="0" cy="2584939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 27"/>
          <p:cNvSpPr/>
          <p:nvPr/>
        </p:nvSpPr>
        <p:spPr>
          <a:xfrm>
            <a:off x="1969477" y="3845170"/>
            <a:ext cx="1037492" cy="18874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ثلث قائم الزاوية 35"/>
          <p:cNvSpPr/>
          <p:nvPr/>
        </p:nvSpPr>
        <p:spPr>
          <a:xfrm rot="16200000">
            <a:off x="2104293" y="3733800"/>
            <a:ext cx="1887417" cy="2110157"/>
          </a:xfrm>
          <a:prstGeom prst="rt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0" name="رابط مستقيم 29"/>
          <p:cNvCxnSpPr/>
          <p:nvPr/>
        </p:nvCxnSpPr>
        <p:spPr>
          <a:xfrm flipH="1">
            <a:off x="1652956" y="3622431"/>
            <a:ext cx="2719752" cy="2414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ثلث قائم الزاوية 36"/>
          <p:cNvSpPr/>
          <p:nvPr/>
        </p:nvSpPr>
        <p:spPr>
          <a:xfrm rot="5400000">
            <a:off x="2086706" y="3733800"/>
            <a:ext cx="1887417" cy="2110157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9" name="رابط مستقيم 38"/>
          <p:cNvCxnSpPr/>
          <p:nvPr/>
        </p:nvCxnSpPr>
        <p:spPr>
          <a:xfrm>
            <a:off x="1746738" y="3634154"/>
            <a:ext cx="2754924" cy="24266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ثلث قائم الزاوية 40"/>
          <p:cNvSpPr/>
          <p:nvPr/>
        </p:nvSpPr>
        <p:spPr>
          <a:xfrm rot="10800000">
            <a:off x="2004645" y="3833447"/>
            <a:ext cx="2092572" cy="1793630"/>
          </a:xfrm>
          <a:prstGeom prst="rt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ثلث قائم الزاوية 41"/>
          <p:cNvSpPr/>
          <p:nvPr/>
        </p:nvSpPr>
        <p:spPr>
          <a:xfrm>
            <a:off x="1981200" y="3927232"/>
            <a:ext cx="2092572" cy="1793630"/>
          </a:xfrm>
          <a:prstGeom prst="rt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42"/>
          <p:cNvSpPr txBox="1"/>
          <p:nvPr/>
        </p:nvSpPr>
        <p:spPr>
          <a:xfrm>
            <a:off x="4566138" y="4494329"/>
            <a:ext cx="16529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4 محاور</a:t>
            </a:r>
            <a:endParaRPr lang="ar-SA" sz="4000" b="1" dirty="0">
              <a:solidFill>
                <a:schemeClr val="accent2">
                  <a:lumMod val="60000"/>
                  <a:lumOff val="40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90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/>
      <p:bldP spid="3" grpId="0" animBg="1"/>
      <p:bldP spid="7" grpId="0"/>
      <p:bldP spid="20" grpId="0" animBg="1"/>
      <p:bldP spid="21" grpId="0" animBg="1"/>
      <p:bldP spid="22" grpId="0" animBg="1"/>
      <p:bldP spid="28" grpId="0" animBg="1"/>
      <p:bldP spid="36" grpId="0" animBg="1"/>
      <p:bldP spid="37" grpId="0" animBg="1"/>
      <p:bldP spid="41" grpId="0" animBg="1"/>
      <p:bldP spid="42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06062" y="926123"/>
            <a:ext cx="920261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أستنتج: </a:t>
            </a:r>
          </a:p>
          <a:p>
            <a:pPr algn="ctr"/>
            <a:r>
              <a:rPr lang="ar-SA" sz="72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عدد محاور التماثل = 4</a:t>
            </a:r>
            <a:endParaRPr lang="ar-SA" sz="72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087813" y="3429000"/>
            <a:ext cx="2485292" cy="237392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/>
          <p:cNvCxnSpPr/>
          <p:nvPr/>
        </p:nvCxnSpPr>
        <p:spPr>
          <a:xfrm>
            <a:off x="6330459" y="3059723"/>
            <a:ext cx="0" cy="30128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V="1">
            <a:off x="4736123" y="4615961"/>
            <a:ext cx="3212125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>
            <a:off x="4900246" y="3234447"/>
            <a:ext cx="2872154" cy="274432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>
            <a:off x="4900246" y="3234447"/>
            <a:ext cx="2872154" cy="274432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96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074985" y="418011"/>
            <a:ext cx="888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(8) صفحة 85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صورة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1" y="1526736"/>
            <a:ext cx="7819291" cy="33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49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468205" y="1488601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510559" y="3352804"/>
            <a:ext cx="5638800" cy="14003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5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مع المحقق كونان</a:t>
            </a:r>
            <a:endParaRPr lang="ar-SA" sz="8500" b="1" dirty="0">
              <a:solidFill>
                <a:schemeClr val="accent1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89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ا لا تعرفه عن المحقق كونان..من هو؟ سيرته الذاتية، إنجازاته  وأقواله..معلومات عن المحقق كونان">
            <a:extLst>
              <a:ext uri="{FF2B5EF4-FFF2-40B4-BE49-F238E27FC236}">
                <a16:creationId xmlns:a16="http://schemas.microsoft.com/office/drawing/2014/main" xmlns="" id="{9C38486B-5A33-41B9-BE66-7A3D5350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8" y="1012874"/>
            <a:ext cx="5299433" cy="5299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81EBA1D-FAF1-4C66-BA87-1FA97592094B}"/>
              </a:ext>
            </a:extLst>
          </p:cNvPr>
          <p:cNvSpPr/>
          <p:nvPr/>
        </p:nvSpPr>
        <p:spPr>
          <a:xfrm>
            <a:off x="5518092" y="2221747"/>
            <a:ext cx="641714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رحلة البحث عن الاسئلة </a:t>
            </a:r>
          </a:p>
          <a:p>
            <a:pPr algn="ctr"/>
            <a:r>
              <a:rPr lang="ar-KW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مع المحقق كونان 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xmlns="" id="{E39DFBDE-4220-454C-8559-43123F530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16" end="7247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247BEF0-633A-4DC1-82F7-B8E8388B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34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:a16="http://schemas.microsoft.com/office/drawing/2014/main" xmlns="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1D4526E-AEAB-46DF-9EAD-968A377B7384}"/>
              </a:ext>
            </a:extLst>
          </p:cNvPr>
          <p:cNvGrpSpPr/>
          <p:nvPr/>
        </p:nvGrpSpPr>
        <p:grpSpPr>
          <a:xfrm>
            <a:off x="0" y="550515"/>
            <a:ext cx="5049671" cy="2397401"/>
            <a:chOff x="0" y="550515"/>
            <a:chExt cx="504967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8F40483-EF84-4F20-801E-EB900AD55362}"/>
                </a:ext>
              </a:extLst>
            </p:cNvPr>
            <p:cNvSpPr/>
            <p:nvPr/>
          </p:nvSpPr>
          <p:spPr>
            <a:xfrm>
              <a:off x="1805354" y="714055"/>
              <a:ext cx="3244317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tx1"/>
                  </a:solidFill>
                </a:rPr>
                <a:t>ما ذا نقصد بالمربع؟</a:t>
              </a:r>
              <a:endParaRPr lang="ar-KW" sz="40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:a16="http://schemas.microsoft.com/office/drawing/2014/main" xmlns="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xmlns="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الصحيحة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خاطئة </a:t>
            </a: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:a16="http://schemas.microsoft.com/office/drawing/2014/main" xmlns="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71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:a16="http://schemas.microsoft.com/office/drawing/2014/main" xmlns="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1D4526E-AEAB-46DF-9EAD-968A377B7384}"/>
              </a:ext>
            </a:extLst>
          </p:cNvPr>
          <p:cNvGrpSpPr/>
          <p:nvPr/>
        </p:nvGrpSpPr>
        <p:grpSpPr>
          <a:xfrm>
            <a:off x="0" y="550515"/>
            <a:ext cx="5049671" cy="2397401"/>
            <a:chOff x="0" y="550515"/>
            <a:chExt cx="504967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8F40483-EF84-4F20-801E-EB900AD55362}"/>
                </a:ext>
              </a:extLst>
            </p:cNvPr>
            <p:cNvSpPr/>
            <p:nvPr/>
          </p:nvSpPr>
          <p:spPr>
            <a:xfrm>
              <a:off x="1535722" y="714055"/>
              <a:ext cx="3513949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tx1"/>
                  </a:solidFill>
                </a:rPr>
                <a:t>ما عدد محاور التماثل </a:t>
              </a:r>
              <a:r>
                <a:rPr lang="ar-SA" sz="4000" b="1" dirty="0">
                  <a:solidFill>
                    <a:schemeClr val="tx1"/>
                  </a:solidFill>
                </a:rPr>
                <a:t>ل</a:t>
              </a:r>
              <a:r>
                <a:rPr lang="ar-SA" sz="4000" b="1" dirty="0" smtClean="0">
                  <a:solidFill>
                    <a:schemeClr val="tx1"/>
                  </a:solidFill>
                </a:rPr>
                <a:t>لمربع؟</a:t>
              </a:r>
              <a:endParaRPr lang="ar-KW" sz="40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:a16="http://schemas.microsoft.com/office/drawing/2014/main" xmlns="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xmlns="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الصحيحة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خاطئة </a:t>
            </a: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:a16="http://schemas.microsoft.com/office/drawing/2014/main" xmlns="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5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:a16="http://schemas.microsoft.com/office/drawing/2014/main" xmlns="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1D4526E-AEAB-46DF-9EAD-968A377B7384}"/>
              </a:ext>
            </a:extLst>
          </p:cNvPr>
          <p:cNvGrpSpPr/>
          <p:nvPr/>
        </p:nvGrpSpPr>
        <p:grpSpPr>
          <a:xfrm>
            <a:off x="0" y="550515"/>
            <a:ext cx="5049671" cy="2397401"/>
            <a:chOff x="0" y="550515"/>
            <a:chExt cx="5049671" cy="239740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8F40483-EF84-4F20-801E-EB900AD55362}"/>
                </a:ext>
              </a:extLst>
            </p:cNvPr>
            <p:cNvSpPr/>
            <p:nvPr/>
          </p:nvSpPr>
          <p:spPr>
            <a:xfrm>
              <a:off x="1758462" y="714055"/>
              <a:ext cx="3291209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 smtClean="0">
                  <a:solidFill>
                    <a:schemeClr val="tx1"/>
                  </a:solidFill>
                </a:rPr>
                <a:t>اذكر خواص المربع التي تعرفنا عليها</a:t>
              </a:r>
              <a:endParaRPr lang="ar-KW" sz="40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:a16="http://schemas.microsoft.com/office/drawing/2014/main" xmlns="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515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xmlns="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الصحيحة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KW" b="1" dirty="0"/>
              <a:t>الإجابة خاطئة </a:t>
            </a:r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:a16="http://schemas.microsoft.com/office/drawing/2014/main" xmlns="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14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9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907493" y="1804740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48"/>
          <a:stretch/>
        </p:blipFill>
        <p:spPr bwMode="auto">
          <a:xfrm>
            <a:off x="738554" y="1113692"/>
            <a:ext cx="4267200" cy="385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مستطيل 3"/>
          <p:cNvSpPr/>
          <p:nvPr/>
        </p:nvSpPr>
        <p:spPr>
          <a:xfrm>
            <a:off x="3048000" y="443567"/>
            <a:ext cx="841717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u="sng" dirty="0">
                <a:solidFill>
                  <a:srgbClr val="FF0000"/>
                </a:solidFill>
              </a:rPr>
              <a:t>من </a:t>
            </a:r>
            <a:r>
              <a:rPr lang="ar-SA" sz="5400" b="1" u="sng" dirty="0" smtClean="0">
                <a:solidFill>
                  <a:srgbClr val="FF0000"/>
                </a:solidFill>
              </a:rPr>
              <a:t>أكون؟</a:t>
            </a:r>
            <a:endParaRPr lang="en-US" sz="5400" dirty="0">
              <a:solidFill>
                <a:srgbClr val="FF0000"/>
              </a:solidFill>
            </a:endParaRPr>
          </a:p>
          <a:p>
            <a:r>
              <a:rPr lang="ar-SA" b="1" dirty="0"/>
              <a:t> </a:t>
            </a:r>
            <a:endParaRPr lang="en-US" dirty="0"/>
          </a:p>
          <a:p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شكلي جميل ولي ثلاثة أضلاع، فمن أكون</a:t>
            </a:r>
            <a:r>
              <a:rPr lang="ar-SA" sz="36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؟ </a:t>
            </a: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36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أنا </a:t>
            </a: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أكثر من المثلث بضلع ولدي أربعة </a:t>
            </a:r>
            <a:r>
              <a:rPr lang="ar-SA" sz="36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أضلاع </a:t>
            </a: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متساوية </a:t>
            </a:r>
            <a:endParaRPr lang="ar-SA" sz="3600" b="1" dirty="0" smtClean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SA" sz="36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من </a:t>
            </a: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أكون؟ </a:t>
            </a:r>
            <a:b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أنا المستديرة الجميلة وأتدحرج، فمن أكون؟  </a:t>
            </a:r>
            <a:b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أنا أشبه المربع ولكن أضلاعي ليست </a:t>
            </a:r>
            <a:r>
              <a:rPr lang="ar-SA" sz="40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متساوية</a:t>
            </a:r>
            <a:r>
              <a:rPr lang="ar-SA" sz="3600" b="1" dirty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، فمن أكون؟ </a:t>
            </a:r>
            <a:endParaRPr lang="en-US" sz="3600" b="1" dirty="0">
              <a:solidFill>
                <a:srgbClr val="FFC000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حل سؤال 9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صفحة 85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4" y="2136656"/>
            <a:ext cx="8323384" cy="2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406769" y="543594"/>
            <a:ext cx="7988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أدائية: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11724" y="1934308"/>
            <a:ext cx="9394942" cy="39395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justLow"/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اختلف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أربعة أخوة في تقسيم  أرض مربعة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الشكل، وظف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ما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تعلمته سابقًا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عن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المربع وخواصه في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حل مشكلة الأخوة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الأربعة.</a:t>
            </a:r>
          </a:p>
          <a:p>
            <a:pPr algn="justLow"/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(اقترح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طريقة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أو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أ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كثر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لتقسيم الأرض </a:t>
            </a:r>
            <a:r>
              <a:rPr lang="ar-SA" sz="5000" b="1" dirty="0" smtClean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بينهم </a:t>
            </a:r>
            <a:r>
              <a:rPr lang="ar-SA" sz="5000" b="1" dirty="0">
                <a:solidFill>
                  <a:schemeClr val="accent1">
                    <a:lumMod val="75000"/>
                  </a:schemeClr>
                </a:solidFill>
                <a:latin typeface="Traditional Arabic" pitchFamily="18" charset="-78"/>
                <a:cs typeface="Traditional Arabic" pitchFamily="18" charset="-78"/>
              </a:rPr>
              <a:t>بالتساوي) </a:t>
            </a:r>
            <a:endParaRPr lang="ar-SA" sz="5000" b="1" dirty="0" smtClean="0">
              <a:solidFill>
                <a:schemeClr val="accent1">
                  <a:lumMod val="75000"/>
                </a:schemeClr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justLow"/>
            <a:r>
              <a:rPr lang="ar-SA" sz="5000" b="1" u="sng" dirty="0" smtClean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ملاحظة: </a:t>
            </a:r>
            <a:r>
              <a:rPr lang="ar-SA" sz="5000" b="1" dirty="0" smtClean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بإمكانك استخدام الرسم.</a:t>
            </a:r>
            <a:endParaRPr lang="ar-SA" sz="5000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04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3482</TotalTime>
  <Words>995</Words>
  <Application>Microsoft Office PowerPoint</Application>
  <PresentationFormat>Personnalisé</PresentationFormat>
  <Paragraphs>346</Paragraphs>
  <Slides>72</Slides>
  <Notes>0</Notes>
  <HiddenSlides>0</HiddenSlides>
  <MMClips>11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3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بربوينت رياضيات للصف الرابع درس المربع وخواصه الوحدة العاشرة الفصل الثاني</dc:title>
  <dc:subject>بربوينت درس المربع وخواصه رياضيات للصف الرابع الوحدة العاشرة الفصل الثاني</dc:subject>
  <dc:creator>الملتقى التربوي</dc:creator>
  <cp:keywords>رياضيات; الصف الرابع; الفصل الثاني</cp:keywords>
  <dc:description>بربوينت رياضيات للصف الرابع الوحدة العاشرة الفصل الثاني المربع وخواصه</dc:description>
  <cp:lastModifiedBy>HDNL2GSR557</cp:lastModifiedBy>
  <cp:revision>101</cp:revision>
  <dcterms:created xsi:type="dcterms:W3CDTF">2021-03-08T20:44:21Z</dcterms:created>
  <dcterms:modified xsi:type="dcterms:W3CDTF">2021-03-09T01:12:13Z</dcterms:modified>
  <cp:category>عرض بوربوينت; رياضيات; الصف الرابع</cp:category>
</cp:coreProperties>
</file>