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9" r:id="rId3"/>
    <p:sldId id="257" r:id="rId4"/>
    <p:sldId id="271" r:id="rId5"/>
    <p:sldId id="258" r:id="rId6"/>
    <p:sldId id="260" r:id="rId7"/>
    <p:sldId id="261" r:id="rId8"/>
    <p:sldId id="262" r:id="rId9"/>
    <p:sldId id="263" r:id="rId10"/>
    <p:sldId id="265" r:id="rId11"/>
    <p:sldId id="267" r:id="rId12"/>
    <p:sldId id="264" r:id="rId13"/>
    <p:sldId id="268" r:id="rId14"/>
    <p:sldId id="266"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7133" autoAdjust="0"/>
  </p:normalViewPr>
  <p:slideViewPr>
    <p:cSldViewPr>
      <p:cViewPr varScale="1">
        <p:scale>
          <a:sx n="71" d="100"/>
          <a:sy n="71" d="100"/>
        </p:scale>
        <p:origin x="-13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43F18-2039-470E-B7CD-702F66425E2E}" type="datetimeFigureOut">
              <a:rPr lang="en-US" smtClean="0"/>
              <a:pPr/>
              <a:t>11/15/2017</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6143F6-BF62-4090-AB5E-A565501CD5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a:t>
            </a:r>
            <a:r>
              <a:rPr lang="ar-SA" smtClean="0"/>
              <a:t>رنا مناصرة</a:t>
            </a:r>
            <a:endParaRPr lang="en-US"/>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المعلّمة: 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رنا مناصرة</a:t>
            </a:r>
            <a:endParaRPr lang="en-US" dirty="0"/>
          </a:p>
        </p:txBody>
      </p:sp>
      <p:sp>
        <p:nvSpPr>
          <p:cNvPr id="4" name="عنصر نائب لرقم الشريحة 3"/>
          <p:cNvSpPr>
            <a:spLocks noGrp="1"/>
          </p:cNvSpPr>
          <p:nvPr>
            <p:ph type="sldNum" sz="quarter" idx="10"/>
          </p:nvPr>
        </p:nvSpPr>
        <p:spPr/>
        <p:txBody>
          <a:bodyPr/>
          <a:lstStyle/>
          <a:p>
            <a:fld id="{CC6143F6-BF62-4090-AB5E-A565501CD51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20" name="عنصر نائب للتذييل 19"/>
          <p:cNvSpPr>
            <a:spLocks noGrp="1"/>
          </p:cNvSpPr>
          <p:nvPr>
            <p:ph type="ftr" sz="quarter" idx="11"/>
          </p:nvPr>
        </p:nvSpPr>
        <p:spPr/>
        <p:txBody>
          <a:bodyPr/>
          <a:lstStyle>
            <a:extLst/>
          </a:lstStyle>
          <a:p>
            <a:endParaRPr lang="en-US"/>
          </a:p>
        </p:txBody>
      </p:sp>
      <p:sp>
        <p:nvSpPr>
          <p:cNvPr id="10" name="عنصر نائب لرقم الشريحة 9"/>
          <p:cNvSpPr>
            <a:spLocks noGrp="1"/>
          </p:cNvSpPr>
          <p:nvPr>
            <p:ph type="sldNum" sz="quarter" idx="12"/>
          </p:nvPr>
        </p:nvSpPr>
        <p:spPr/>
        <p:txBody>
          <a:bodyPr/>
          <a:lstStyle>
            <a:extLst/>
          </a:lstStyle>
          <a:p>
            <a:fld id="{16C290BF-82A1-4E62-99FE-828FC748EFAC}" type="slidenum">
              <a:rPr lang="en-US" smtClean="0"/>
              <a:pPr/>
              <a:t>‹#›</a:t>
            </a:fld>
            <a:endParaRPr lang="en-US"/>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16C290BF-82A1-4E62-99FE-828FC748EFAC}" type="slidenum">
              <a:rPr lang="en-US" smtClean="0"/>
              <a:pPr/>
              <a:t>‹#›</a:t>
            </a:fld>
            <a:endParaRPr lang="en-US"/>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3" name="عنصر نائب للتذييل 2"/>
          <p:cNvSpPr>
            <a:spLocks noGrp="1"/>
          </p:cNvSpPr>
          <p:nvPr>
            <p:ph type="ftr" sz="quarter" idx="11"/>
          </p:nvPr>
        </p:nvSpPr>
        <p:spPr/>
        <p:txBody>
          <a:bodyPr/>
          <a:lstStyle>
            <a:extLst/>
          </a:lstStyle>
          <a:p>
            <a:endParaRPr lang="en-US"/>
          </a:p>
        </p:txBody>
      </p:sp>
      <p:sp>
        <p:nvSpPr>
          <p:cNvPr id="4" name="عنصر نائب لرقم الشريحة 3"/>
          <p:cNvSpPr>
            <a:spLocks noGrp="1"/>
          </p:cNvSpPr>
          <p:nvPr>
            <p:ph type="sldNum" sz="quarter" idx="12"/>
          </p:nvPr>
        </p:nvSpPr>
        <p:spPr/>
        <p:txBody>
          <a:bodyPr/>
          <a:lstStyle>
            <a:extLst/>
          </a:lstStyle>
          <a:p>
            <a:fld id="{16C290BF-82A1-4E62-99FE-828FC748EFAC}" type="slidenum">
              <a:rPr lang="en-US" smtClean="0"/>
              <a:pPr/>
              <a:t>‹#›</a:t>
            </a:fld>
            <a:endParaRPr lang="en-US"/>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16C290BF-82A1-4E62-99FE-828FC748EF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6B663629-22FE-4154-AC69-BA22E429B028}" type="datetimeFigureOut">
              <a:rPr lang="en-US" smtClean="0"/>
              <a:pPr/>
              <a:t>11/15/2017</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16C290BF-82A1-4E62-99FE-828FC748EFAC}" type="slidenum">
              <a:rPr lang="en-US" smtClean="0"/>
              <a:pPr/>
              <a:t>‹#›</a:t>
            </a:fld>
            <a:endParaRPr lang="en-US"/>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B663629-22FE-4154-AC69-BA22E429B028}" type="datetimeFigureOut">
              <a:rPr lang="en-US" smtClean="0"/>
              <a:pPr/>
              <a:t>11/15/2017</a:t>
            </a:fld>
            <a:endParaRPr lang="en-US"/>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C290BF-82A1-4E62-99FE-828FC748EFAC}" type="slidenum">
              <a:rPr lang="en-US" smtClean="0"/>
              <a:pPr/>
              <a:t>‹#›</a:t>
            </a:fld>
            <a:endParaRPr lang="en-US"/>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ar.wikipedia.org/w/index.php?title=%D9%88%D8%AD%D8%AF%D9%8A_%D9%85%D8%B9_%D8%A7%D9%84%D8%A3%D9%8A%D8%A7%D9%85&amp;action=edit&amp;redlink=1" TargetMode="External"/><Relationship Id="rId13" Type="http://schemas.openxmlformats.org/officeDocument/2006/relationships/hyperlink" Target="https://ar.wikipedia.org/wiki/%D8%A5%D9%85%D9%8A%D9%84_%D8%AD%D8%A8%D9%8A%D8%A8%D9%8A" TargetMode="External"/><Relationship Id="rId3" Type="http://schemas.openxmlformats.org/officeDocument/2006/relationships/notesSlide" Target="../notesSlides/notesSlide2.xml"/><Relationship Id="rId7" Type="http://schemas.openxmlformats.org/officeDocument/2006/relationships/hyperlink" Target="https://ar.wikipedia.org/wiki/%D9%86%D9%83%D8%A8%D8%A9_%D9%81%D9%84%D8%B3%D8%B7%D9%8A%D9%86" TargetMode="External"/><Relationship Id="rId12" Type="http://schemas.openxmlformats.org/officeDocument/2006/relationships/hyperlink" Target="https://ar.wikipedia.org/wiki/%D8%AA%D9%88%D9%81%D9%8A%D9%82_%D8%B2%D9%8A%D8%A7%D8%AF" TargetMode="Externa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audio" Target="file:///C:\Users\frind\Downloads\&#1575;&#1594;&#1575;&#1606;&#1610;\&#1575;&#1582;&#1585;%20&#1605;&#1575;&#1603;&#1578;&#1576;%20&#1575;&#1604;&#1571;&#1605;&#1575;&#1605;%20&#1575;&#1604;&#1588;&#1575;&#1601;&#1593;&#1610;%20..%20&#1602;&#1589;&#1610;&#1583;&#1577;%20&#1605;&#1572;&#1579;&#1585;&#1577;%20&#1580;&#1583;&#1575;%20..%20-%20Part.mp3" TargetMode="External"/><Relationship Id="rId6" Type="http://schemas.openxmlformats.org/officeDocument/2006/relationships/hyperlink" Target="https://ar.wikipedia.org/wiki/%D9%85%D8%AD%D9%85%D9%88%D8%AF_%D8%AF%D8%B1%D9%88%D9%8A%D8%B4" TargetMode="External"/><Relationship Id="rId11" Type="http://schemas.openxmlformats.org/officeDocument/2006/relationships/hyperlink" Target="https://ar.wikipedia.org/wiki/%D8%B3%D9%85%D9%8A%D8%AD_%D8%A7%D9%84%D9%82%D8%A7%D8%B3%D9%85" TargetMode="External"/><Relationship Id="rId5" Type="http://schemas.openxmlformats.org/officeDocument/2006/relationships/hyperlink" Target="https://ar.wikipedia.org/wiki/%D8%A5%D8%A8%D8%B1%D8%A7%D9%87%D9%8A%D9%85_%D8%B7%D9%88%D9%82%D8%A7%D9%86" TargetMode="External"/><Relationship Id="rId15" Type="http://schemas.openxmlformats.org/officeDocument/2006/relationships/image" Target="../media/image4.jpeg"/><Relationship Id="rId10" Type="http://schemas.openxmlformats.org/officeDocument/2006/relationships/hyperlink" Target="https://ar.wikipedia.org/wiki/%D9%86%D9%83%D8%B3%D8%A9_%D8%AD%D8%B2%D9%8A%D8%B1%D8%A7%D9%86" TargetMode="External"/><Relationship Id="rId4" Type="http://schemas.openxmlformats.org/officeDocument/2006/relationships/image" Target="../media/image3.jpeg"/><Relationship Id="rId9" Type="http://schemas.openxmlformats.org/officeDocument/2006/relationships/hyperlink" Target="https://ar.wikipedia.org/wiki/%D9%84%D9%86%D8%AF%D9%86" TargetMode="External"/><Relationship Id="rId14" Type="http://schemas.openxmlformats.org/officeDocument/2006/relationships/hyperlink" Target="https://ar.wikipedia.org/wiki/200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frind\Downloads\&#1575;&#1594;&#1575;&#1606;&#1610;\&#1605;&#1608;&#1587;&#1610;&#1602;&#1609;%20&#1578;&#1585;&#1603;&#1610;&#1577;%20&#1581;&#1586;&#1610;&#1606;&#1577;%20&#1608;&#1605;&#1572;&#1579;&#1585;&#1577;%205.mp3"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file:///C:\Users\frind\Downloads\&#1575;&#1594;&#1575;&#1606;&#1610;\&#1605;&#1608;&#1587;&#1610;&#1602;&#1609;%20&#1578;&#1585;&#1603;&#1610;&#1577;%20&#1581;&#1586;&#1610;&#1606;&#1577;%20&#1608;&#1605;&#1572;&#1579;&#1585;&#1577;%205.mp3"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audio" Target="file:///C:\Users\frind\Downloads\&#1575;&#1594;&#1575;&#1606;&#1610;\&#1605;&#1608;&#1587;&#1610;&#1602;&#1609;%20&#1578;&#1585;&#1603;&#1610;&#1577;%20&#1581;&#1586;&#1610;&#1606;&#1577;%20&#1608;&#1605;&#1572;&#1579;&#1585;&#1577;%205.mp3"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4" name="صورة 3" descr="يد1.jpg"/>
          <p:cNvPicPr>
            <a:picLocks noChangeAspect="1"/>
          </p:cNvPicPr>
          <p:nvPr/>
        </p:nvPicPr>
        <p:blipFill>
          <a:blip r:embed="rId3"/>
          <a:stretch>
            <a:fillRect/>
          </a:stretch>
        </p:blipFill>
        <p:spPr>
          <a:xfrm>
            <a:off x="53578" y="0"/>
            <a:ext cx="9036844" cy="6858000"/>
          </a:xfrm>
          <a:prstGeom prst="rect">
            <a:avLst/>
          </a:prstGeom>
        </p:spPr>
      </p:pic>
      <p:sp>
        <p:nvSpPr>
          <p:cNvPr id="5" name="مربع نص 4"/>
          <p:cNvSpPr txBox="1"/>
          <p:nvPr/>
        </p:nvSpPr>
        <p:spPr>
          <a:xfrm>
            <a:off x="5791200" y="457200"/>
            <a:ext cx="2362200" cy="369332"/>
          </a:xfrm>
          <a:prstGeom prst="rect">
            <a:avLst/>
          </a:prstGeom>
          <a:noFill/>
        </p:spPr>
        <p:txBody>
          <a:bodyPr wrap="square" rtlCol="0">
            <a:spAutoFit/>
          </a:bodyPr>
          <a:lstStyle/>
          <a:p>
            <a:endParaRPr lang="ar-SA" dirty="0" smtClean="0"/>
          </a:p>
        </p:txBody>
      </p:sp>
      <p:sp>
        <p:nvSpPr>
          <p:cNvPr id="6" name="مستطيل 5"/>
          <p:cNvSpPr/>
          <p:nvPr/>
        </p:nvSpPr>
        <p:spPr>
          <a:xfrm>
            <a:off x="3581400" y="152400"/>
            <a:ext cx="5334001" cy="3200876"/>
          </a:xfrm>
          <a:prstGeom prst="rect">
            <a:avLst/>
          </a:prstGeom>
          <a:noFill/>
        </p:spPr>
        <p:txBody>
          <a:bodyPr wrap="square" lIns="91440" tIns="45720" rIns="91440" bIns="45720">
            <a:spAutoFit/>
          </a:bodyPr>
          <a:lstStyle/>
          <a:p>
            <a:pPr algn="ctr"/>
            <a:r>
              <a:rPr lang="ar-SA"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Simple Bold Ruled" pitchFamily="2" charset="-78"/>
              </a:rPr>
              <a:t>صلاة إلى العام الجديد</a:t>
            </a:r>
          </a:p>
          <a:p>
            <a:pPr algn="ctr"/>
            <a:endParaRPr lang="ar-SA"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PT Simple Bold Ruled" pitchFamily="2" charset="-78"/>
            </a:endParaRPr>
          </a:p>
          <a:p>
            <a:pPr algn="ctr"/>
            <a:r>
              <a:rPr lang="ar-SA" sz="4000" b="0" cap="none" spc="0" dirty="0" smtClean="0">
                <a:ln w="18415" cmpd="sng">
                  <a:solidFill>
                    <a:srgbClr val="FFFFFF"/>
                  </a:solidFill>
                  <a:prstDash val="solid"/>
                </a:ln>
                <a:solidFill>
                  <a:srgbClr val="002060"/>
                </a:solidFill>
                <a:effectLst>
                  <a:outerShdw blurRad="63500" dir="3600000" algn="tl" rotWithShape="0">
                    <a:srgbClr val="000000">
                      <a:alpha val="70000"/>
                    </a:srgbClr>
                  </a:outerShdw>
                </a:effectLst>
                <a:cs typeface="PT Simple Bold Ruled" pitchFamily="2" charset="-78"/>
              </a:rPr>
              <a:t>فدوى طوقان</a:t>
            </a:r>
            <a:endParaRPr lang="en-US" sz="4000" b="0" cap="none" spc="0" dirty="0">
              <a:ln w="18415" cmpd="sng">
                <a:solidFill>
                  <a:srgbClr val="FFFFFF"/>
                </a:solidFill>
                <a:prstDash val="solid"/>
              </a:ln>
              <a:solidFill>
                <a:srgbClr val="002060"/>
              </a:solidFill>
              <a:effectLst>
                <a:outerShdw blurRad="63500" dir="3600000" algn="tl" rotWithShape="0">
                  <a:srgbClr val="000000">
                    <a:alpha val="70000"/>
                  </a:srgbClr>
                </a:outerShdw>
              </a:effectLst>
              <a:cs typeface="PT Simple Bold Ruled" pitchFamily="2" charset="-78"/>
            </a:endParaRPr>
          </a:p>
        </p:txBody>
      </p:sp>
      <p:sp>
        <p:nvSpPr>
          <p:cNvPr id="8" name="مربع نص 7"/>
          <p:cNvSpPr txBox="1"/>
          <p:nvPr/>
        </p:nvSpPr>
        <p:spPr>
          <a:xfrm>
            <a:off x="762000" y="4648200"/>
            <a:ext cx="2819400" cy="461665"/>
          </a:xfrm>
          <a:prstGeom prst="rect">
            <a:avLst/>
          </a:prstGeom>
          <a:noFill/>
        </p:spPr>
        <p:txBody>
          <a:bodyPr wrap="square" rtlCol="0">
            <a:spAutoFit/>
          </a:bodyPr>
          <a:lstStyle/>
          <a:p>
            <a:endParaRPr lang="en-US" sz="2400" b="1" dirty="0">
              <a:solidFill>
                <a:srgbClr val="C00000"/>
              </a:solidFill>
              <a:cs typeface="AF_Quseem" pitchFamily="2" charset="-78"/>
            </a:endParaRPr>
          </a:p>
        </p:txBody>
      </p:sp>
      <p:sp>
        <p:nvSpPr>
          <p:cNvPr id="9" name="مستطيل 8"/>
          <p:cNvSpPr/>
          <p:nvPr/>
        </p:nvSpPr>
        <p:spPr>
          <a:xfrm>
            <a:off x="228600" y="5715000"/>
            <a:ext cx="3155031" cy="923330"/>
          </a:xfrm>
          <a:prstGeom prst="rect">
            <a:avLst/>
          </a:prstGeom>
          <a:noFill/>
        </p:spPr>
        <p:txBody>
          <a:bodyPr wrap="none" lIns="91440" tIns="45720" rIns="91440" bIns="45720">
            <a:spAutoFit/>
          </a:bodyPr>
          <a:lstStyle/>
          <a:p>
            <a:pPr algn="ctr"/>
            <a:r>
              <a:rPr lang="ar-S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F_Quseem" pitchFamily="2" charset="-78"/>
              </a:rPr>
              <a:t>إعداد: رنا مناصرة</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3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20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طير.png"/>
          <p:cNvPicPr>
            <a:picLocks noGrp="1" noChangeAspect="1"/>
          </p:cNvPicPr>
          <p:nvPr>
            <p:ph idx="1"/>
          </p:nvPr>
        </p:nvPicPr>
        <p:blipFill>
          <a:blip r:embed="rId3">
            <a:duotone>
              <a:schemeClr val="bg2">
                <a:shade val="45000"/>
                <a:satMod val="135000"/>
              </a:schemeClr>
              <a:prstClr val="white"/>
            </a:duotone>
          </a:blip>
          <a:stretch>
            <a:fillRect/>
          </a:stretch>
        </p:blipFill>
        <p:spPr>
          <a:xfrm>
            <a:off x="914400" y="0"/>
            <a:ext cx="8229600" cy="6858000"/>
          </a:xfrm>
        </p:spPr>
      </p:pic>
      <p:sp>
        <p:nvSpPr>
          <p:cNvPr id="5" name="مربع نص 4"/>
          <p:cNvSpPr txBox="1"/>
          <p:nvPr/>
        </p:nvSpPr>
        <p:spPr>
          <a:xfrm>
            <a:off x="4800600" y="304800"/>
            <a:ext cx="3505200" cy="1938992"/>
          </a:xfrm>
          <a:prstGeom prst="rect">
            <a:avLst/>
          </a:prstGeom>
          <a:noFill/>
        </p:spPr>
        <p:txBody>
          <a:bodyPr wrap="square" rtlCol="0">
            <a:spAutoFit/>
          </a:bodyPr>
          <a:lstStyle/>
          <a:p>
            <a:pPr algn="r"/>
            <a:r>
              <a:rPr lang="ar-SA" sz="2400" dirty="0" smtClean="0"/>
              <a:t>أعطِنا حبّا فنبني العالمَ المُنْهَارَ فينا</a:t>
            </a:r>
          </a:p>
          <a:p>
            <a:pPr algn="r"/>
            <a:r>
              <a:rPr lang="ar-SA" sz="2400" dirty="0" smtClean="0"/>
              <a:t>من جديد</a:t>
            </a:r>
          </a:p>
          <a:p>
            <a:pPr algn="r"/>
            <a:r>
              <a:rPr lang="ar-SA" sz="2400" dirty="0" smtClean="0"/>
              <a:t>ونعيد</a:t>
            </a:r>
          </a:p>
          <a:p>
            <a:pPr algn="r"/>
            <a:r>
              <a:rPr lang="ar-SA" sz="2400" dirty="0" smtClean="0"/>
              <a:t>فَرْحَةَ الخِصْبِ لِدُنْيانا </a:t>
            </a:r>
            <a:r>
              <a:rPr lang="ar-SA" sz="2400" dirty="0" err="1" smtClean="0"/>
              <a:t>ا</a:t>
            </a:r>
            <a:r>
              <a:rPr lang="ar-SA" sz="2400" dirty="0" err="1" smtClean="0">
                <a:solidFill>
                  <a:srgbClr val="C00000"/>
                </a:solidFill>
              </a:rPr>
              <a:t>لجَديبَة</a:t>
            </a:r>
            <a:endParaRPr lang="ar-SA" sz="2400" dirty="0" smtClean="0">
              <a:solidFill>
                <a:srgbClr val="C00000"/>
              </a:solidFill>
            </a:endParaRPr>
          </a:p>
          <a:p>
            <a:pPr algn="r"/>
            <a:endParaRPr lang="ar-SA" sz="2400" dirty="0" smtClean="0"/>
          </a:p>
        </p:txBody>
      </p:sp>
      <p:sp>
        <p:nvSpPr>
          <p:cNvPr id="6" name="مربع نص 5"/>
          <p:cNvSpPr txBox="1"/>
          <p:nvPr/>
        </p:nvSpPr>
        <p:spPr>
          <a:xfrm>
            <a:off x="1219200" y="2764572"/>
            <a:ext cx="7086600" cy="3816429"/>
          </a:xfrm>
          <a:prstGeom prst="rect">
            <a:avLst/>
          </a:prstGeom>
          <a:noFill/>
        </p:spPr>
        <p:txBody>
          <a:bodyPr wrap="square" rtlCol="0">
            <a:spAutoFit/>
          </a:bodyPr>
          <a:lstStyle/>
          <a:p>
            <a:pPr algn="r"/>
            <a:r>
              <a:rPr lang="ar-JO" sz="2200" dirty="0" smtClean="0"/>
              <a:t>و</a:t>
            </a:r>
            <a:r>
              <a:rPr lang="ar-SA" sz="2200" dirty="0" smtClean="0"/>
              <a:t>نراها </a:t>
            </a:r>
            <a:r>
              <a:rPr lang="ar-JO" sz="2200" dirty="0" smtClean="0"/>
              <a:t>تلحّ </a:t>
            </a:r>
            <a:r>
              <a:rPr lang="ar-JO" sz="2200" dirty="0"/>
              <a:t>في طلب الحبّ لغرض البناء؛ فهي تعتبره طاقةً </a:t>
            </a:r>
            <a:r>
              <a:rPr lang="ar-JO" sz="2200" dirty="0" smtClean="0"/>
              <a:t>قادرةً </a:t>
            </a:r>
            <a:r>
              <a:rPr lang="ar-JO" sz="2200" dirty="0"/>
              <a:t>على إعادة بناء ما تهدّم وإعادته مجدَّدًا إلى الوجود. والعالَم </a:t>
            </a:r>
            <a:r>
              <a:rPr lang="ar-SA" sz="2200" dirty="0" smtClean="0"/>
              <a:t>(</a:t>
            </a:r>
            <a:r>
              <a:rPr lang="ar-SA" sz="2200" b="1" dirty="0" smtClean="0">
                <a:solidFill>
                  <a:srgbClr val="7030A0"/>
                </a:solidFill>
              </a:rPr>
              <a:t>دنيانا</a:t>
            </a:r>
            <a:r>
              <a:rPr lang="ar-SA" sz="2200" dirty="0" smtClean="0">
                <a:solidFill>
                  <a:srgbClr val="7030A0"/>
                </a:solidFill>
              </a:rPr>
              <a:t>)</a:t>
            </a:r>
            <a:r>
              <a:rPr lang="ar-SA" sz="2200" dirty="0" smtClean="0"/>
              <a:t> </a:t>
            </a:r>
            <a:r>
              <a:rPr lang="ar-JO" sz="2200" dirty="0" smtClean="0"/>
              <a:t>الذي </a:t>
            </a:r>
            <a:r>
              <a:rPr lang="ar-JO" sz="2200" dirty="0"/>
              <a:t>تقصده </a:t>
            </a:r>
            <a:r>
              <a:rPr lang="ar-JO" sz="2200" dirty="0" err="1" smtClean="0"/>
              <a:t>الش</a:t>
            </a:r>
            <a:r>
              <a:rPr lang="ar-SA" sz="2200" dirty="0" smtClean="0"/>
              <a:t>ّ</a:t>
            </a:r>
            <a:r>
              <a:rPr lang="ar-JO" sz="2200" dirty="0" smtClean="0"/>
              <a:t>اعر</a:t>
            </a:r>
            <a:r>
              <a:rPr lang="ar-SA" sz="2200" dirty="0" smtClean="0"/>
              <a:t>ة</a:t>
            </a:r>
            <a:r>
              <a:rPr lang="ar-JO" sz="2200" dirty="0" smtClean="0"/>
              <a:t> </a:t>
            </a:r>
            <a:r>
              <a:rPr lang="ar-JO" sz="2200" dirty="0"/>
              <a:t>قد يكون حالةً شخصيّة خاصّة </a:t>
            </a:r>
            <a:r>
              <a:rPr lang="ar-JO" sz="2200" dirty="0" err="1"/>
              <a:t>بها</a:t>
            </a:r>
            <a:r>
              <a:rPr lang="ar-JO" sz="2200" dirty="0"/>
              <a:t>، بمعنى أنّها تعبّر عن نفسها هي؛ وبهذا </a:t>
            </a:r>
            <a:r>
              <a:rPr lang="ar-JO" sz="2200" dirty="0" err="1" smtClean="0"/>
              <a:t>الط</a:t>
            </a:r>
            <a:r>
              <a:rPr lang="ar-SA" sz="2200" dirty="0" smtClean="0"/>
              <a:t>ّ</a:t>
            </a:r>
            <a:r>
              <a:rPr lang="ar-JO" sz="2200" dirty="0" smtClean="0"/>
              <a:t>لب </a:t>
            </a:r>
            <a:r>
              <a:rPr lang="ar-JO" sz="2200" dirty="0"/>
              <a:t>تحاول استعادة </a:t>
            </a:r>
            <a:r>
              <a:rPr lang="ar-JO" sz="2200" dirty="0" smtClean="0"/>
              <a:t>أفر</a:t>
            </a:r>
            <a:r>
              <a:rPr lang="ar-SA" sz="2200" dirty="0" err="1" smtClean="0"/>
              <a:t>اح</a:t>
            </a:r>
            <a:r>
              <a:rPr lang="ar-SA" sz="2200" dirty="0" smtClean="0"/>
              <a:t> حظيت </a:t>
            </a:r>
            <a:r>
              <a:rPr lang="ar-SA" sz="2200" dirty="0" err="1" smtClean="0"/>
              <a:t>بها</a:t>
            </a:r>
            <a:r>
              <a:rPr lang="ar-SA" sz="2200" dirty="0" smtClean="0"/>
              <a:t> في شبابها وقد مضت وولّى عليها الزّمن،</a:t>
            </a:r>
            <a:r>
              <a:rPr lang="ar-JO" sz="2200" dirty="0" smtClean="0"/>
              <a:t> </a:t>
            </a:r>
            <a:r>
              <a:rPr lang="ar-JO" sz="2200" dirty="0"/>
              <a:t>وقد يكون هذا العالَمُ حالةً عامّةً تنطبق على شعب </a:t>
            </a:r>
            <a:r>
              <a:rPr lang="ar-JO" sz="2200" dirty="0" err="1" smtClean="0"/>
              <a:t>الش</a:t>
            </a:r>
            <a:r>
              <a:rPr lang="ar-SA" sz="2200" dirty="0" smtClean="0"/>
              <a:t>ّ</a:t>
            </a:r>
            <a:r>
              <a:rPr lang="ar-JO" sz="2200" dirty="0" err="1" smtClean="0"/>
              <a:t>اعرة</a:t>
            </a:r>
            <a:r>
              <a:rPr lang="ar-JO" sz="2200" dirty="0" smtClean="0"/>
              <a:t> </a:t>
            </a:r>
            <a:r>
              <a:rPr lang="ar-JO" sz="2200" dirty="0"/>
              <a:t>على وجه </a:t>
            </a:r>
            <a:r>
              <a:rPr lang="ar-JO" sz="2200" dirty="0" err="1" smtClean="0"/>
              <a:t>الت</a:t>
            </a:r>
            <a:r>
              <a:rPr lang="ar-SA" sz="2200" dirty="0" smtClean="0"/>
              <a:t>ّ</a:t>
            </a:r>
            <a:r>
              <a:rPr lang="ar-JO" sz="2200" dirty="0" smtClean="0"/>
              <a:t>حديد</a:t>
            </a:r>
            <a:r>
              <a:rPr lang="ar-JO" sz="2200" dirty="0"/>
              <a:t>، أو على أمّتها العربيّة بعامّة، أو على البشريّة بصورةٍ أَعَمَّ؛ إذ يلاحَظ أنّ الشاعرة تستخدم ضمير </a:t>
            </a:r>
            <a:r>
              <a:rPr lang="ar-JO" sz="2200" b="1" dirty="0">
                <a:solidFill>
                  <a:srgbClr val="0070C0"/>
                </a:solidFill>
              </a:rPr>
              <a:t>جمع المتكلّم </a:t>
            </a:r>
            <a:r>
              <a:rPr lang="ar-JO" sz="2200" dirty="0"/>
              <a:t>في كلّ القصيدة، وهو ما قد يدعم افتراضَ أنّ الأمنياتِ التي عبّرتْ عنها أمنياتٌ عامّةٌ شاملة، لا تنحصر في </a:t>
            </a:r>
            <a:r>
              <a:rPr lang="ar-JO" sz="2200" dirty="0" smtClean="0"/>
              <a:t>الر</a:t>
            </a:r>
            <a:r>
              <a:rPr lang="ar-SA" sz="2200" dirty="0" smtClean="0"/>
              <a:t>ّ</a:t>
            </a:r>
            <a:r>
              <a:rPr lang="ar-JO" sz="2200" dirty="0" err="1" smtClean="0"/>
              <a:t>غبات</a:t>
            </a:r>
            <a:r>
              <a:rPr lang="ar-JO" sz="2200" dirty="0" smtClean="0"/>
              <a:t> </a:t>
            </a:r>
            <a:r>
              <a:rPr lang="ar-JO" sz="2200" dirty="0"/>
              <a:t>الخاصّة بالشاعرة. والمقصود بهذا أنّها تعبّر عن أمانٍ تخصّ شعبها أو أمّتها أو المجتمع البشريّ بعامّة. إضافة إلى هذا، قولها </a:t>
            </a:r>
            <a:r>
              <a:rPr lang="ar-SA" sz="2200" b="1" dirty="0" smtClean="0">
                <a:solidFill>
                  <a:srgbClr val="7030A0"/>
                </a:solidFill>
              </a:rPr>
              <a:t>(نُعيد) </a:t>
            </a:r>
            <a:r>
              <a:rPr lang="ar-JO" sz="2200" dirty="0" smtClean="0"/>
              <a:t>يحمل </a:t>
            </a:r>
            <a:r>
              <a:rPr lang="ar-JO" sz="2200" dirty="0"/>
              <a:t>افتراضَ وجود فترة سالفة أو </a:t>
            </a:r>
            <a:r>
              <a:rPr lang="ar-JO" sz="2200" dirty="0" smtClean="0"/>
              <a:t>عصور </a:t>
            </a:r>
            <a:r>
              <a:rPr lang="ar-JO" sz="2200" dirty="0"/>
              <a:t>سالفة كانت </a:t>
            </a:r>
            <a:r>
              <a:rPr lang="ar-JO" sz="2200" dirty="0" err="1"/>
              <a:t>ملأى</a:t>
            </a:r>
            <a:r>
              <a:rPr lang="ar-JO" sz="2200" dirty="0"/>
              <a:t> </a:t>
            </a:r>
            <a:r>
              <a:rPr lang="ar-JO" b="1" dirty="0"/>
              <a:t>بالخير والعطاء </a:t>
            </a:r>
            <a:r>
              <a:rPr lang="ar-JO" b="1" dirty="0" err="1" smtClean="0"/>
              <a:t>والن</a:t>
            </a:r>
            <a:r>
              <a:rPr lang="ar-SA" b="1" dirty="0" smtClean="0"/>
              <a:t>ّ</a:t>
            </a:r>
            <a:r>
              <a:rPr lang="ar-JO" b="1" dirty="0" smtClean="0"/>
              <a:t>ماء </a:t>
            </a:r>
            <a:endParaRPr lang="en-US" b="1" dirty="0"/>
          </a:p>
        </p:txBody>
      </p:sp>
      <p:sp>
        <p:nvSpPr>
          <p:cNvPr id="7" name="مربع نص 6"/>
          <p:cNvSpPr txBox="1"/>
          <p:nvPr/>
        </p:nvSpPr>
        <p:spPr>
          <a:xfrm>
            <a:off x="990600" y="457200"/>
            <a:ext cx="2209800" cy="369332"/>
          </a:xfrm>
          <a:prstGeom prst="rect">
            <a:avLst/>
          </a:prstGeom>
          <a:noFill/>
        </p:spPr>
        <p:txBody>
          <a:bodyPr wrap="square" rtlCol="0">
            <a:spAutoFit/>
          </a:bodyPr>
          <a:lstStyle/>
          <a:p>
            <a:r>
              <a:rPr lang="ar-SA" b="1" dirty="0" err="1" smtClean="0"/>
              <a:t>الجديبة</a:t>
            </a:r>
            <a:r>
              <a:rPr lang="ar-SA" b="1" dirty="0" smtClean="0"/>
              <a:t>: </a:t>
            </a:r>
            <a:r>
              <a:rPr lang="ar-SA" b="1" dirty="0" err="1" smtClean="0">
                <a:solidFill>
                  <a:srgbClr val="C00000"/>
                </a:solidFill>
              </a:rPr>
              <a:t>الممحلة</a:t>
            </a:r>
            <a:r>
              <a:rPr lang="ar-SA" b="1" dirty="0" smtClean="0">
                <a:solidFill>
                  <a:srgbClr val="C00000"/>
                </a:solidFill>
              </a:rPr>
              <a:t>، القاحلة</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20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990600" y="0"/>
            <a:ext cx="8153400" cy="6858000"/>
          </a:xfrm>
          <a:blipFill>
            <a:blip r:embed="rId2"/>
            <a:tile tx="0" ty="0" sx="100000" sy="100000" flip="none" algn="tl"/>
          </a:blipFill>
        </p:spPr>
        <p:txBody>
          <a:bodyPr/>
          <a:lstStyle/>
          <a:p>
            <a:endParaRPr lang="en-US" dirty="0"/>
          </a:p>
        </p:txBody>
      </p:sp>
      <p:sp>
        <p:nvSpPr>
          <p:cNvPr id="4" name="مربع نص 3"/>
          <p:cNvSpPr txBox="1"/>
          <p:nvPr/>
        </p:nvSpPr>
        <p:spPr>
          <a:xfrm>
            <a:off x="4724400" y="304800"/>
            <a:ext cx="4114800" cy="4708981"/>
          </a:xfrm>
          <a:prstGeom prst="rect">
            <a:avLst/>
          </a:prstGeom>
          <a:noFill/>
        </p:spPr>
        <p:txBody>
          <a:bodyPr wrap="square" rtlCol="0">
            <a:spAutoFit/>
          </a:bodyPr>
          <a:lstStyle/>
          <a:p>
            <a:pPr algn="r"/>
            <a:r>
              <a:rPr lang="ar-SA" sz="2400" b="1" dirty="0" smtClean="0">
                <a:solidFill>
                  <a:srgbClr val="C00000"/>
                </a:solidFill>
              </a:rPr>
              <a:t>الصّور الفنيّة:</a:t>
            </a:r>
          </a:p>
          <a:p>
            <a:pPr algn="r"/>
            <a:endParaRPr lang="ar-SA" sz="2400" dirty="0" smtClean="0"/>
          </a:p>
          <a:p>
            <a:pPr algn="r"/>
            <a:r>
              <a:rPr lang="ar-SA" sz="2400" dirty="0" smtClean="0"/>
              <a:t>ـ </a:t>
            </a:r>
            <a:r>
              <a:rPr lang="ar-SA" sz="2400" b="1" dirty="0" smtClean="0">
                <a:solidFill>
                  <a:srgbClr val="7030A0"/>
                </a:solidFill>
              </a:rPr>
              <a:t>لدنيانا </a:t>
            </a:r>
            <a:r>
              <a:rPr lang="ar-SA" sz="2400" b="1" dirty="0" err="1" smtClean="0">
                <a:solidFill>
                  <a:srgbClr val="7030A0"/>
                </a:solidFill>
              </a:rPr>
              <a:t>الجديبة</a:t>
            </a:r>
            <a:r>
              <a:rPr lang="ar-SA" sz="2400" dirty="0" smtClean="0"/>
              <a:t>: شبّه الدّنيا بالأرض </a:t>
            </a:r>
            <a:r>
              <a:rPr lang="ar-SA" sz="2400" dirty="0" err="1" smtClean="0"/>
              <a:t>الجديبة</a:t>
            </a:r>
            <a:r>
              <a:rPr lang="ar-SA" sz="2400" dirty="0" smtClean="0"/>
              <a:t> التي لا ماء فيها ولا زرع.</a:t>
            </a:r>
          </a:p>
          <a:p>
            <a:pPr algn="r"/>
            <a:endParaRPr lang="ar-SA" sz="2400" dirty="0" smtClean="0"/>
          </a:p>
          <a:p>
            <a:pPr algn="r"/>
            <a:r>
              <a:rPr lang="ar-SA" sz="2400" b="1" dirty="0" err="1" smtClean="0">
                <a:solidFill>
                  <a:srgbClr val="C00000"/>
                </a:solidFill>
              </a:rPr>
              <a:t>الأسايب</a:t>
            </a:r>
            <a:r>
              <a:rPr lang="ar-SA" sz="2400" b="1" dirty="0" smtClean="0">
                <a:solidFill>
                  <a:srgbClr val="C00000"/>
                </a:solidFill>
              </a:rPr>
              <a:t>:</a:t>
            </a:r>
          </a:p>
          <a:p>
            <a:pPr algn="r"/>
            <a:r>
              <a:rPr lang="ar-SA" sz="2400" dirty="0" smtClean="0"/>
              <a:t>ـ </a:t>
            </a:r>
            <a:r>
              <a:rPr lang="ar-SA" sz="2400" b="1" dirty="0" smtClean="0">
                <a:solidFill>
                  <a:srgbClr val="7030A0"/>
                </a:solidFill>
              </a:rPr>
              <a:t>أعطنا حبّا </a:t>
            </a:r>
            <a:r>
              <a:rPr lang="ar-SA" sz="2400" dirty="0" smtClean="0"/>
              <a:t>: ( أمر) غرضه الرّجاء.</a:t>
            </a:r>
          </a:p>
          <a:p>
            <a:pPr algn="r"/>
            <a:endParaRPr lang="ar-SA" sz="2400" dirty="0" smtClean="0"/>
          </a:p>
          <a:p>
            <a:pPr algn="r"/>
            <a:r>
              <a:rPr lang="ar-SA" sz="2400" dirty="0" smtClean="0"/>
              <a:t>ـ </a:t>
            </a:r>
            <a:r>
              <a:rPr lang="ar-SA" sz="2400" b="1" dirty="0" smtClean="0">
                <a:solidFill>
                  <a:srgbClr val="C00000"/>
                </a:solidFill>
              </a:rPr>
              <a:t>(الخصب، </a:t>
            </a:r>
            <a:r>
              <a:rPr lang="ar-SA" sz="2400" b="1" dirty="0" err="1" smtClean="0">
                <a:solidFill>
                  <a:srgbClr val="C00000"/>
                </a:solidFill>
              </a:rPr>
              <a:t>الجديبة</a:t>
            </a:r>
            <a:r>
              <a:rPr lang="ar-SA" sz="2400" b="1" dirty="0" smtClean="0">
                <a:solidFill>
                  <a:srgbClr val="C00000"/>
                </a:solidFill>
              </a:rPr>
              <a:t>)</a:t>
            </a:r>
            <a:r>
              <a:rPr lang="ar-SA" sz="2400" dirty="0" smtClean="0"/>
              <a:t> :التّضاد(الطّباق)؛ لإبراز المعنى وتوضيحه.</a:t>
            </a:r>
          </a:p>
          <a:p>
            <a:pPr algn="r"/>
            <a:r>
              <a:rPr lang="ar-SA" sz="2400" dirty="0" smtClean="0"/>
              <a:t>: </a:t>
            </a:r>
            <a:r>
              <a:rPr lang="ar-SA" sz="2400" dirty="0" err="1" smtClean="0"/>
              <a:t>ـ</a:t>
            </a:r>
            <a:endParaRPr lang="ar-SA" sz="2400" dirty="0" smtClean="0"/>
          </a:p>
          <a:p>
            <a:endParaRPr lang="ar-SA" dirty="0" smtClean="0"/>
          </a:p>
          <a:p>
            <a:r>
              <a:rPr lang="ar-SA" dirty="0" smtClean="0"/>
              <a:t>ـ</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2000"/>
                                        <p:tgtEl>
                                          <p:spTgt spid="3">
                                            <p:bg/>
                                          </p:spTgt>
                                        </p:tgtEl>
                                      </p:cBhvr>
                                    </p:animEffect>
                                  </p:childTnLst>
                                </p:cTn>
                              </p:par>
                            </p:childTnLst>
                          </p:cTn>
                        </p:par>
                        <p:par>
                          <p:cTn id="8" fill="hold">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1447800" y="152400"/>
            <a:ext cx="7498080" cy="6705600"/>
          </a:xfrm>
        </p:spPr>
        <p:txBody>
          <a:bodyPr>
            <a:normAutofit/>
          </a:bodyPr>
          <a:lstStyle/>
          <a:p>
            <a:pPr algn="r" fontAlgn="ctr">
              <a:buNone/>
            </a:pPr>
            <a:r>
              <a:rPr lang="ar-SA" sz="2400" b="1" dirty="0" smtClean="0"/>
              <a:t>أعطنا أجنحة نفتح </a:t>
            </a:r>
            <a:r>
              <a:rPr lang="ar-SA" sz="2400" b="1" dirty="0" err="1" smtClean="0"/>
              <a:t>بها</a:t>
            </a:r>
            <a:r>
              <a:rPr lang="ar-SA" sz="2400" b="1" dirty="0" smtClean="0"/>
              <a:t> أفق الصعود</a:t>
            </a:r>
          </a:p>
          <a:p>
            <a:pPr algn="r" fontAlgn="ctr">
              <a:buNone/>
            </a:pPr>
            <a:r>
              <a:rPr lang="ar-SA" sz="2400" b="1" dirty="0" smtClean="0"/>
              <a:t>ننطلق من كهفنا من عزلة</a:t>
            </a:r>
            <a:endParaRPr lang="en-US" sz="2400" b="1" dirty="0" smtClean="0"/>
          </a:p>
          <a:p>
            <a:pPr algn="r" fontAlgn="ctr">
              <a:buNone/>
            </a:pPr>
            <a:r>
              <a:rPr lang="ar-SA" sz="2400" b="1" dirty="0" smtClean="0"/>
              <a:t>أعطنا نوراً يشقّ الظلمات المدلهمّة</a:t>
            </a:r>
            <a:endParaRPr lang="en-US" sz="2400" b="1" dirty="0" smtClean="0"/>
          </a:p>
          <a:p>
            <a:pPr algn="r" fontAlgn="ctr">
              <a:buNone/>
            </a:pPr>
            <a:r>
              <a:rPr lang="ar-SA" sz="2400" b="1" dirty="0" smtClean="0"/>
              <a:t> وعلى دفْق سناه</a:t>
            </a:r>
            <a:endParaRPr lang="en-US" sz="2400" b="1" dirty="0" smtClean="0"/>
          </a:p>
          <a:p>
            <a:pPr algn="r" fontAlgn="ctr">
              <a:buNone/>
            </a:pPr>
            <a:r>
              <a:rPr lang="ar-SA" sz="2400" b="1" dirty="0" smtClean="0"/>
              <a:t>ندفع الخطو إلى ذروة قمّة</a:t>
            </a:r>
            <a:endParaRPr lang="en-US" sz="2400" b="1" dirty="0" smtClean="0"/>
          </a:p>
          <a:p>
            <a:pPr algn="r" fontAlgn="ctr">
              <a:buNone/>
            </a:pPr>
            <a:r>
              <a:rPr lang="ar-SA" sz="2400" b="1" dirty="0" smtClean="0"/>
              <a:t>نجتني منها انتصارات الحياة</a:t>
            </a:r>
            <a:endParaRPr lang="en-US" sz="2400" b="1" dirty="0" smtClean="0"/>
          </a:p>
          <a:p>
            <a:pPr algn="r" fontAlgn="ctr">
              <a:buNone/>
            </a:pPr>
            <a:endParaRPr lang="ar-SA" sz="2400" dirty="0" smtClean="0"/>
          </a:p>
          <a:p>
            <a:pPr algn="r" fontAlgn="ctr">
              <a:buNone/>
            </a:pPr>
            <a:endParaRPr lang="en-US" sz="2400" dirty="0" smtClean="0"/>
          </a:p>
          <a:p>
            <a:pPr algn="r" rtl="1"/>
            <a:r>
              <a:rPr lang="ar-JO" sz="2400" dirty="0" smtClean="0"/>
              <a:t>ثمّ تطلب أجنحة (وهي دلالة على </a:t>
            </a:r>
            <a:r>
              <a:rPr lang="ar-JO" sz="2400" dirty="0" err="1" smtClean="0"/>
              <a:t>الط</a:t>
            </a:r>
            <a:r>
              <a:rPr lang="ar-SA" sz="2400" dirty="0" smtClean="0"/>
              <a:t>ّ</a:t>
            </a:r>
            <a:r>
              <a:rPr lang="ar-JO" sz="2400" dirty="0" smtClean="0"/>
              <a:t>موح أو العزم)، بغيةَ تحويل حالة </a:t>
            </a:r>
            <a:r>
              <a:rPr lang="ar-JO" sz="2400" dirty="0" err="1" smtClean="0"/>
              <a:t>الت</a:t>
            </a:r>
            <a:r>
              <a:rPr lang="ar-SA" sz="2400" dirty="0" smtClean="0"/>
              <a:t>ّ</a:t>
            </a:r>
            <a:r>
              <a:rPr lang="ar-JO" sz="2400" dirty="0" err="1" smtClean="0"/>
              <a:t>حدُّر</a:t>
            </a:r>
            <a:r>
              <a:rPr lang="ar-JO" sz="2400" dirty="0" smtClean="0"/>
              <a:t> إلى حالة مغايِرة -حالة ارتقاء-، وبغيةَ التحرّر من القيود (الاجتماعيّة) أو التقاليد البالية</a:t>
            </a:r>
            <a:r>
              <a:rPr lang="ar-SA" sz="2400" dirty="0" smtClean="0"/>
              <a:t> التي عبّرت عنها في قولها:( ننطلق من كهفنا من عزلة)</a:t>
            </a:r>
            <a:endParaRPr lang="en-US" sz="2400" dirty="0" smtClean="0"/>
          </a:p>
          <a:p>
            <a:pPr algn="r"/>
            <a:r>
              <a:rPr lang="ar-JO" sz="2400" dirty="0" smtClean="0"/>
              <a:t>	وفي </a:t>
            </a:r>
            <a:r>
              <a:rPr lang="ar-JO" sz="2400" dirty="0" err="1" smtClean="0"/>
              <a:t>الن</a:t>
            </a:r>
            <a:r>
              <a:rPr lang="ar-SA" sz="2400" dirty="0" smtClean="0"/>
              <a:t>ّ</a:t>
            </a:r>
            <a:r>
              <a:rPr lang="ar-JO" sz="2400" dirty="0" err="1" smtClean="0"/>
              <a:t>هاية</a:t>
            </a:r>
            <a:r>
              <a:rPr lang="ar-JO" sz="2400" dirty="0" smtClean="0"/>
              <a:t> تطلب </a:t>
            </a:r>
            <a:r>
              <a:rPr lang="ar-JO" sz="2400" dirty="0" err="1" smtClean="0"/>
              <a:t>الن</a:t>
            </a:r>
            <a:r>
              <a:rPr lang="ar-SA" sz="2400" dirty="0" smtClean="0"/>
              <a:t>ّ</a:t>
            </a:r>
            <a:r>
              <a:rPr lang="ar-JO" sz="2400" dirty="0" smtClean="0"/>
              <a:t>ور (رمزًا </a:t>
            </a:r>
            <a:r>
              <a:rPr lang="ar-JO" sz="2400" dirty="0" err="1" smtClean="0"/>
              <a:t>للهداية</a:t>
            </a:r>
            <a:r>
              <a:rPr lang="ar-JO" sz="2400" dirty="0" smtClean="0"/>
              <a:t> أو الإرادة)، في سبيل التغلّب على حالة الجهل </a:t>
            </a:r>
            <a:r>
              <a:rPr lang="ar-JO" sz="2400" dirty="0" err="1" smtClean="0"/>
              <a:t>والظ</a:t>
            </a:r>
            <a:r>
              <a:rPr lang="ar-SA" sz="2400" dirty="0" smtClean="0"/>
              <a:t>ّ</a:t>
            </a:r>
            <a:r>
              <a:rPr lang="ar-JO" sz="2400" dirty="0" smtClean="0"/>
              <a:t>لام، والاندفاع نحو ذُرى الر</a:t>
            </a:r>
            <a:r>
              <a:rPr lang="ar-SA" sz="2400" dirty="0" smtClean="0"/>
              <a:t>ّ</a:t>
            </a:r>
            <a:r>
              <a:rPr lang="ar-JO" sz="2400" dirty="0" smtClean="0"/>
              <a:t>قيّ، ابتغاءَ وَأْد الهزائم وقطف الانتصارات</a:t>
            </a:r>
            <a:endParaRPr lang="en-US" sz="2400" dirty="0"/>
          </a:p>
        </p:txBody>
      </p:sp>
      <p:graphicFrame>
        <p:nvGraphicFramePr>
          <p:cNvPr id="4" name="جدول 3"/>
          <p:cNvGraphicFramePr>
            <a:graphicFrameLocks noGrp="1"/>
          </p:cNvGraphicFramePr>
          <p:nvPr/>
        </p:nvGraphicFramePr>
        <p:xfrm>
          <a:off x="1066800" y="228600"/>
          <a:ext cx="2667000" cy="3474720"/>
        </p:xfrm>
        <a:graphic>
          <a:graphicData uri="http://schemas.openxmlformats.org/drawingml/2006/table">
            <a:tbl>
              <a:tblPr firstRow="1" bandRow="1">
                <a:tableStyleId>{5C22544A-7EE6-4342-B048-85BDC9FD1C3A}</a:tableStyleId>
              </a:tblPr>
              <a:tblGrid>
                <a:gridCol w="1333500"/>
                <a:gridCol w="1333500"/>
              </a:tblGrid>
              <a:tr h="579120">
                <a:tc>
                  <a:txBody>
                    <a:bodyPr/>
                    <a:lstStyle/>
                    <a:p>
                      <a:r>
                        <a:rPr lang="ar-SA" dirty="0" smtClean="0"/>
                        <a:t>المعنى</a:t>
                      </a:r>
                      <a:endParaRPr lang="en-US" dirty="0"/>
                    </a:p>
                  </a:txBody>
                  <a:tcPr/>
                </a:tc>
                <a:tc>
                  <a:txBody>
                    <a:bodyPr/>
                    <a:lstStyle/>
                    <a:p>
                      <a:r>
                        <a:rPr lang="ar-SA" dirty="0" smtClean="0"/>
                        <a:t>الكلمة</a:t>
                      </a:r>
                      <a:endParaRPr lang="en-US" dirty="0"/>
                    </a:p>
                  </a:txBody>
                  <a:tcPr/>
                </a:tc>
              </a:tr>
              <a:tr h="579120">
                <a:tc>
                  <a:txBody>
                    <a:bodyPr/>
                    <a:lstStyle/>
                    <a:p>
                      <a:r>
                        <a:rPr lang="ar-SA" dirty="0" smtClean="0"/>
                        <a:t>كثيفة الظّلام</a:t>
                      </a:r>
                      <a:endParaRPr lang="en-US" dirty="0"/>
                    </a:p>
                  </a:txBody>
                  <a:tcPr/>
                </a:tc>
                <a:tc>
                  <a:txBody>
                    <a:bodyPr/>
                    <a:lstStyle/>
                    <a:p>
                      <a:r>
                        <a:rPr lang="ar-SA" dirty="0" smtClean="0"/>
                        <a:t>المدلهمة</a:t>
                      </a:r>
                      <a:endParaRPr lang="en-US" dirty="0"/>
                    </a:p>
                  </a:txBody>
                  <a:tcPr/>
                </a:tc>
              </a:tr>
              <a:tr h="579120">
                <a:tc>
                  <a:txBody>
                    <a:bodyPr/>
                    <a:lstStyle/>
                    <a:p>
                      <a:r>
                        <a:rPr lang="ar-SA" dirty="0" smtClean="0"/>
                        <a:t>صبّه بشدّة</a:t>
                      </a:r>
                      <a:endParaRPr lang="en-US" dirty="0"/>
                    </a:p>
                  </a:txBody>
                  <a:tcPr/>
                </a:tc>
                <a:tc>
                  <a:txBody>
                    <a:bodyPr/>
                    <a:lstStyle/>
                    <a:p>
                      <a:r>
                        <a:rPr lang="ar-SA" dirty="0" smtClean="0"/>
                        <a:t>دفق</a:t>
                      </a:r>
                      <a:endParaRPr lang="en-US" dirty="0"/>
                    </a:p>
                  </a:txBody>
                  <a:tcPr/>
                </a:tc>
              </a:tr>
              <a:tr h="579120">
                <a:tc>
                  <a:txBody>
                    <a:bodyPr/>
                    <a:lstStyle/>
                    <a:p>
                      <a:r>
                        <a:rPr lang="ar-SA" dirty="0" smtClean="0"/>
                        <a:t>نوره</a:t>
                      </a:r>
                      <a:endParaRPr lang="en-US" dirty="0"/>
                    </a:p>
                  </a:txBody>
                  <a:tcPr/>
                </a:tc>
                <a:tc>
                  <a:txBody>
                    <a:bodyPr/>
                    <a:lstStyle/>
                    <a:p>
                      <a:r>
                        <a:rPr lang="ar-SA" dirty="0" smtClean="0"/>
                        <a:t>سناه</a:t>
                      </a:r>
                      <a:endParaRPr lang="en-US" dirty="0"/>
                    </a:p>
                  </a:txBody>
                  <a:tcPr/>
                </a:tc>
              </a:tr>
              <a:tr h="579120">
                <a:tc>
                  <a:txBody>
                    <a:bodyPr/>
                    <a:lstStyle/>
                    <a:p>
                      <a:r>
                        <a:rPr lang="ar-SA" dirty="0" smtClean="0"/>
                        <a:t>أعلى </a:t>
                      </a:r>
                      <a:r>
                        <a:rPr lang="ar-SA" dirty="0" err="1" smtClean="0"/>
                        <a:t>الشّئ</a:t>
                      </a:r>
                      <a:endParaRPr lang="en-US" dirty="0"/>
                    </a:p>
                  </a:txBody>
                  <a:tcPr/>
                </a:tc>
                <a:tc>
                  <a:txBody>
                    <a:bodyPr/>
                    <a:lstStyle/>
                    <a:p>
                      <a:r>
                        <a:rPr lang="ar-SA" dirty="0" smtClean="0"/>
                        <a:t>ذروة</a:t>
                      </a:r>
                      <a:endParaRPr lang="en-US" dirty="0"/>
                    </a:p>
                  </a:txBody>
                  <a:tcPr/>
                </a:tc>
              </a:tr>
              <a:tr h="579120">
                <a:tc>
                  <a:txBody>
                    <a:bodyPr/>
                    <a:lstStyle/>
                    <a:p>
                      <a:r>
                        <a:rPr lang="ar-SA" dirty="0" smtClean="0"/>
                        <a:t>نقطف</a:t>
                      </a:r>
                      <a:endParaRPr lang="en-US" dirty="0"/>
                    </a:p>
                  </a:txBody>
                  <a:tcPr/>
                </a:tc>
                <a:tc>
                  <a:txBody>
                    <a:bodyPr/>
                    <a:lstStyle/>
                    <a:p>
                      <a:r>
                        <a:rPr lang="ar-SA" dirty="0" smtClean="0"/>
                        <a:t>نجتني</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20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20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20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2000"/>
                                        <p:tgtEl>
                                          <p:spTgt spid="3">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trips(downLeft)">
                                      <p:cBhvr>
                                        <p:cTn id="19" dur="2000"/>
                                        <p:tgtEl>
                                          <p:spTgt spid="3">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trips(downLeft)">
                                      <p:cBhvr>
                                        <p:cTn id="22" dur="2000"/>
                                        <p:tgtEl>
                                          <p:spTgt spid="3">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strips(downLeft)">
                                      <p:cBhvr>
                                        <p:cTn id="25" dur="2000"/>
                                        <p:tgtEl>
                                          <p:spTgt spid="3">
                                            <p:txEl>
                                              <p:pRg st="8" end="8"/>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strips(downLeft)">
                                      <p:cBhvr>
                                        <p:cTn id="28" dur="2000"/>
                                        <p:tgtEl>
                                          <p:spTgt spid="3">
                                            <p:txEl>
                                              <p:pRg st="9" end="9"/>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2000" fill="hold"/>
                                        <p:tgtEl>
                                          <p:spTgt spid="4"/>
                                        </p:tgtEl>
                                        <p:attrNameLst>
                                          <p:attrName>ppt_x</p:attrName>
                                        </p:attrNameLst>
                                      </p:cBhvr>
                                      <p:tavLst>
                                        <p:tav tm="0">
                                          <p:val>
                                            <p:strVal val="#ppt_x"/>
                                          </p:val>
                                        </p:tav>
                                        <p:tav tm="100000">
                                          <p:val>
                                            <p:strVal val="#ppt_x"/>
                                          </p:val>
                                        </p:tav>
                                      </p:tavLst>
                                    </p:anim>
                                    <p:anim calcmode="lin" valueType="num">
                                      <p:cBhvr additive="base">
                                        <p:cTn id="3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990600" y="0"/>
            <a:ext cx="8153400" cy="6858000"/>
          </a:xfrm>
          <a:blipFill>
            <a:blip r:embed="rId3"/>
            <a:tile tx="0" ty="0" sx="100000" sy="100000" flip="none" algn="tl"/>
          </a:blipFill>
        </p:spPr>
        <p:txBody>
          <a:bodyPr/>
          <a:lstStyle/>
          <a:p>
            <a:endParaRPr lang="en-US" dirty="0"/>
          </a:p>
        </p:txBody>
      </p:sp>
      <p:sp>
        <p:nvSpPr>
          <p:cNvPr id="4" name="مربع نص 3"/>
          <p:cNvSpPr txBox="1"/>
          <p:nvPr/>
        </p:nvSpPr>
        <p:spPr>
          <a:xfrm>
            <a:off x="685800" y="381000"/>
            <a:ext cx="7467600" cy="5632311"/>
          </a:xfrm>
          <a:prstGeom prst="rect">
            <a:avLst/>
          </a:prstGeom>
          <a:noFill/>
        </p:spPr>
        <p:txBody>
          <a:bodyPr wrap="square" rtlCol="0">
            <a:spAutoFit/>
          </a:bodyPr>
          <a:lstStyle/>
          <a:p>
            <a:pPr algn="r">
              <a:lnSpc>
                <a:spcPct val="150000"/>
              </a:lnSpc>
            </a:pPr>
            <a:r>
              <a:rPr lang="ar-SA" sz="2400" b="1" dirty="0" smtClean="0">
                <a:solidFill>
                  <a:srgbClr val="C00000"/>
                </a:solidFill>
              </a:rPr>
              <a:t>الصّور الفنيّة:</a:t>
            </a:r>
            <a:endParaRPr lang="ar-SA" sz="2400" dirty="0" smtClean="0"/>
          </a:p>
          <a:p>
            <a:pPr algn="r">
              <a:lnSpc>
                <a:spcPct val="150000"/>
              </a:lnSpc>
            </a:pPr>
            <a:r>
              <a:rPr lang="ar-SA" sz="2400" b="1" dirty="0" smtClean="0">
                <a:solidFill>
                  <a:srgbClr val="7030A0"/>
                </a:solidFill>
              </a:rPr>
              <a:t>ـ أعطنا أجنحة تفتح </a:t>
            </a:r>
            <a:r>
              <a:rPr lang="ar-SA" sz="2400" b="1" dirty="0" err="1" smtClean="0">
                <a:solidFill>
                  <a:srgbClr val="7030A0"/>
                </a:solidFill>
              </a:rPr>
              <a:t>بها</a:t>
            </a:r>
            <a:r>
              <a:rPr lang="ar-SA" sz="2400" b="1" dirty="0" smtClean="0">
                <a:solidFill>
                  <a:srgbClr val="7030A0"/>
                </a:solidFill>
              </a:rPr>
              <a:t> أفق الصّعود</a:t>
            </a:r>
            <a:r>
              <a:rPr lang="ar-SA" sz="2400" dirty="0" smtClean="0"/>
              <a:t>: شبّهت نفسها بالطّائر الذي يحتاج إلى </a:t>
            </a:r>
          </a:p>
          <a:p>
            <a:pPr algn="r">
              <a:lnSpc>
                <a:spcPct val="150000"/>
              </a:lnSpc>
            </a:pPr>
            <a:r>
              <a:rPr lang="ar-SA" sz="2400" dirty="0" smtClean="0"/>
              <a:t>أجنحة ليستطيع الطّيران.</a:t>
            </a:r>
          </a:p>
          <a:p>
            <a:pPr algn="r">
              <a:lnSpc>
                <a:spcPct val="150000"/>
              </a:lnSpc>
            </a:pPr>
            <a:r>
              <a:rPr lang="ar-SA" sz="2400" dirty="0" smtClean="0"/>
              <a:t>ـ ننطلق من كهفنا... شبّهت التقاليد البالية بالكهوف </a:t>
            </a:r>
          </a:p>
          <a:p>
            <a:pPr algn="r">
              <a:lnSpc>
                <a:spcPct val="150000"/>
              </a:lnSpc>
            </a:pPr>
            <a:r>
              <a:rPr lang="ar-SA" sz="2400" dirty="0" smtClean="0"/>
              <a:t>ـ </a:t>
            </a:r>
            <a:r>
              <a:rPr lang="ar-SA" sz="2400" b="1" dirty="0" smtClean="0">
                <a:solidFill>
                  <a:srgbClr val="7030A0"/>
                </a:solidFill>
              </a:rPr>
              <a:t>دفق سناه</a:t>
            </a:r>
            <a:r>
              <a:rPr lang="ar-SA" sz="2400" dirty="0" smtClean="0"/>
              <a:t>: شبّهت النّور بالنّهر الذي يفيض  بالماء</a:t>
            </a:r>
          </a:p>
          <a:p>
            <a:pPr algn="r">
              <a:lnSpc>
                <a:spcPct val="150000"/>
              </a:lnSpc>
            </a:pPr>
            <a:r>
              <a:rPr lang="ar-SA" sz="2400" dirty="0" smtClean="0"/>
              <a:t>ـ </a:t>
            </a:r>
            <a:r>
              <a:rPr lang="ar-SA" sz="2400" b="1" dirty="0" smtClean="0">
                <a:solidFill>
                  <a:srgbClr val="7030A0"/>
                </a:solidFill>
              </a:rPr>
              <a:t>نجتني منها انتصارات الحياة</a:t>
            </a:r>
            <a:r>
              <a:rPr lang="ar-SA" sz="2400" dirty="0" smtClean="0"/>
              <a:t>: شبّهت الانتصارات بالثّمار التي تقطف.</a:t>
            </a:r>
          </a:p>
          <a:p>
            <a:pPr algn="r">
              <a:lnSpc>
                <a:spcPct val="150000"/>
              </a:lnSpc>
            </a:pPr>
            <a:r>
              <a:rPr lang="ar-SA" sz="2400" b="1" dirty="0" smtClean="0">
                <a:solidFill>
                  <a:srgbClr val="C00000"/>
                </a:solidFill>
              </a:rPr>
              <a:t>الأساليب:</a:t>
            </a:r>
          </a:p>
          <a:p>
            <a:pPr algn="r">
              <a:lnSpc>
                <a:spcPct val="150000"/>
              </a:lnSpc>
            </a:pPr>
            <a:r>
              <a:rPr lang="ar-SA" sz="2400" dirty="0" smtClean="0"/>
              <a:t>ـ </a:t>
            </a:r>
            <a:r>
              <a:rPr lang="ar-SA" sz="2400" b="1" dirty="0" smtClean="0">
                <a:solidFill>
                  <a:srgbClr val="7030A0"/>
                </a:solidFill>
              </a:rPr>
              <a:t>أعطنا أجنحة</a:t>
            </a:r>
            <a:r>
              <a:rPr lang="ar-SA" sz="2400" dirty="0" smtClean="0"/>
              <a:t>: أمر الغرض منه الرّجاء.</a:t>
            </a:r>
          </a:p>
          <a:p>
            <a:pPr algn="ctr">
              <a:lnSpc>
                <a:spcPct val="150000"/>
              </a:lnSpc>
            </a:pPr>
            <a:r>
              <a:rPr lang="ar-SA" sz="2400" b="1" dirty="0" smtClean="0">
                <a:solidFill>
                  <a:srgbClr val="FF0000"/>
                </a:solidFill>
              </a:rPr>
              <a:t>العاطفة المسيطرة على الشّاعرة</a:t>
            </a:r>
          </a:p>
          <a:p>
            <a:pPr algn="ctr">
              <a:lnSpc>
                <a:spcPct val="150000"/>
              </a:lnSpc>
            </a:pPr>
            <a:r>
              <a:rPr lang="ar-SA" sz="2400" b="1" dirty="0" smtClean="0">
                <a:solidFill>
                  <a:srgbClr val="7030A0"/>
                </a:solidFill>
              </a:rPr>
              <a:t>عاطفة إنسانيّة</a:t>
            </a:r>
            <a:endParaRPr lang="en-US" sz="2400" b="1" dirty="0">
              <a:solidFill>
                <a:srgbClr val="7030A0"/>
              </a:solidFill>
            </a:endParaRPr>
          </a:p>
        </p:txBody>
      </p:sp>
      <p:sp>
        <p:nvSpPr>
          <p:cNvPr id="5" name="مستطيل مستدير الزوايا 4"/>
          <p:cNvSpPr/>
          <p:nvPr/>
        </p:nvSpPr>
        <p:spPr>
          <a:xfrm>
            <a:off x="2590800" y="4876800"/>
            <a:ext cx="3581400" cy="1066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2000"/>
                                        <p:tgtEl>
                                          <p:spTgt spid="3">
                                            <p:bg/>
                                          </p:spTgt>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20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000"/>
                                        <p:tgtEl>
                                          <p:spTgt spid="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img1.jpg"/>
          <p:cNvPicPr>
            <a:picLocks noGrp="1" noChangeAspect="1"/>
          </p:cNvPicPr>
          <p:nvPr>
            <p:ph idx="1"/>
          </p:nvPr>
        </p:nvPicPr>
        <p:blipFill>
          <a:blip r:embed="rId3">
            <a:duotone>
              <a:schemeClr val="bg2">
                <a:shade val="45000"/>
                <a:satMod val="135000"/>
              </a:schemeClr>
              <a:prstClr val="white"/>
            </a:duotone>
            <a:lum bright="-16000"/>
          </a:blip>
          <a:stretch>
            <a:fillRect/>
          </a:stretch>
        </p:blipFill>
        <p:spPr>
          <a:xfrm>
            <a:off x="990600" y="0"/>
            <a:ext cx="8153400" cy="6858000"/>
          </a:xfrm>
        </p:spPr>
      </p:pic>
      <p:sp>
        <p:nvSpPr>
          <p:cNvPr id="5" name="مربع نص 4"/>
          <p:cNvSpPr txBox="1"/>
          <p:nvPr/>
        </p:nvSpPr>
        <p:spPr>
          <a:xfrm>
            <a:off x="1371600" y="0"/>
            <a:ext cx="7315200" cy="5262979"/>
          </a:xfrm>
          <a:prstGeom prst="rect">
            <a:avLst/>
          </a:prstGeom>
          <a:noFill/>
        </p:spPr>
        <p:txBody>
          <a:bodyPr wrap="square" rtlCol="0">
            <a:spAutoFit/>
          </a:bodyPr>
          <a:lstStyle/>
          <a:p>
            <a:pPr algn="r"/>
            <a:r>
              <a:rPr lang="ar-SA" sz="2400" b="1" dirty="0" smtClean="0">
                <a:solidFill>
                  <a:srgbClr val="7030A0"/>
                </a:solidFill>
              </a:rPr>
              <a:t>طلبات فدوى طوقان من العام الجديد:</a:t>
            </a:r>
          </a:p>
          <a:p>
            <a:pPr algn="r"/>
            <a:endParaRPr lang="ar-SA" sz="2400" dirty="0" smtClean="0"/>
          </a:p>
          <a:p>
            <a:pPr algn="r">
              <a:lnSpc>
                <a:spcPct val="150000"/>
              </a:lnSpc>
            </a:pPr>
            <a:r>
              <a:rPr lang="ar-SA" sz="2400" dirty="0" smtClean="0"/>
              <a:t>ـ </a:t>
            </a:r>
            <a:r>
              <a:rPr lang="ar-SA" sz="2400" b="1" dirty="0" smtClean="0">
                <a:solidFill>
                  <a:srgbClr val="C00000"/>
                </a:solidFill>
              </a:rPr>
              <a:t>الحبّ</a:t>
            </a:r>
            <a:r>
              <a:rPr lang="ar-SA" sz="2400" dirty="0" smtClean="0"/>
              <a:t> فمن خلاله يتفجّر الخير، وهو الذي يبني العالم من جديد بعد أن تهدّم.</a:t>
            </a:r>
          </a:p>
          <a:p>
            <a:pPr algn="r">
              <a:lnSpc>
                <a:spcPct val="150000"/>
              </a:lnSpc>
            </a:pPr>
            <a:r>
              <a:rPr lang="ar-SA" sz="2400" dirty="0" smtClean="0"/>
              <a:t>ـ </a:t>
            </a:r>
            <a:r>
              <a:rPr lang="ar-SA" sz="2400" b="1" dirty="0" smtClean="0">
                <a:solidFill>
                  <a:srgbClr val="C00000"/>
                </a:solidFill>
              </a:rPr>
              <a:t>الأجنحة</a:t>
            </a:r>
            <a:r>
              <a:rPr lang="ar-SA" sz="2400" dirty="0" smtClean="0"/>
              <a:t>، ومنها تنطلق من العزلة.</a:t>
            </a:r>
          </a:p>
          <a:p>
            <a:pPr algn="r">
              <a:lnSpc>
                <a:spcPct val="150000"/>
              </a:lnSpc>
            </a:pPr>
            <a:r>
              <a:rPr lang="ar-SA" sz="2400" dirty="0" smtClean="0"/>
              <a:t>ـ </a:t>
            </a:r>
            <a:r>
              <a:rPr lang="ar-SA" sz="2400" b="1" dirty="0" smtClean="0">
                <a:solidFill>
                  <a:srgbClr val="C00000"/>
                </a:solidFill>
              </a:rPr>
              <a:t>النّور</a:t>
            </a:r>
            <a:r>
              <a:rPr lang="ar-SA" sz="2400" dirty="0" smtClean="0"/>
              <a:t>، </a:t>
            </a:r>
            <a:r>
              <a:rPr lang="ar-SA" sz="2400" dirty="0" err="1" smtClean="0"/>
              <a:t>وبه</a:t>
            </a:r>
            <a:r>
              <a:rPr lang="ar-SA" sz="2400" dirty="0" smtClean="0"/>
              <a:t> يختفي الظّلام والجهل، ونصل إلى المجد الذي عبّرت عنه بقولها</a:t>
            </a:r>
            <a:r>
              <a:rPr lang="ar-SA" sz="2400" dirty="0" smtClean="0">
                <a:sym typeface="Wingdings" pitchFamily="2" charset="2"/>
              </a:rPr>
              <a:t>:“انتصارات الحياة“</a:t>
            </a:r>
          </a:p>
          <a:p>
            <a:pPr algn="r">
              <a:lnSpc>
                <a:spcPct val="150000"/>
              </a:lnSpc>
            </a:pPr>
            <a:r>
              <a:rPr lang="ar-SA" sz="2400" dirty="0" smtClean="0">
                <a:sym typeface="Wingdings" pitchFamily="2" charset="2"/>
              </a:rPr>
              <a:t>وفي الطّلبات التي تسوقها إيجابيّة ملحوظة، حيث تقرن الطّلب بالفعل، فنراها تطلب الحبّ ابتغاء </a:t>
            </a:r>
            <a:r>
              <a:rPr lang="ar-SA" sz="2400" dirty="0" err="1" smtClean="0">
                <a:sym typeface="Wingdings" pitchFamily="2" charset="2"/>
              </a:rPr>
              <a:t>إعمار</a:t>
            </a:r>
            <a:r>
              <a:rPr lang="ar-SA" sz="2400" dirty="0" smtClean="0">
                <a:sym typeface="Wingdings" pitchFamily="2" charset="2"/>
              </a:rPr>
              <a:t> ما أنهار، وابتغاء ممارسة فعل الخير.</a:t>
            </a:r>
          </a:p>
          <a:p>
            <a:pPr algn="r">
              <a:lnSpc>
                <a:spcPct val="150000"/>
              </a:lnSpc>
            </a:pPr>
            <a:r>
              <a:rPr lang="ar-SA" sz="2400" dirty="0" smtClean="0">
                <a:sym typeface="Wingdings" pitchFamily="2" charset="2"/>
              </a:rPr>
              <a:t>وتطلب الأجنحة </a:t>
            </a:r>
            <a:r>
              <a:rPr lang="ar-SA" sz="2400" dirty="0" err="1" smtClean="0">
                <a:sym typeface="Wingdings" pitchFamily="2" charset="2"/>
              </a:rPr>
              <a:t>للانعتاق</a:t>
            </a:r>
            <a:r>
              <a:rPr lang="ar-SA" sz="2400" dirty="0" smtClean="0">
                <a:sym typeface="Wingdings" pitchFamily="2" charset="2"/>
              </a:rPr>
              <a:t> من سجن القيود والتّقاليد</a:t>
            </a:r>
            <a:r>
              <a:rPr lang="ar-SA"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45920" y="0"/>
            <a:ext cx="7498080" cy="1143000"/>
          </a:xfrm>
        </p:spPr>
        <p:txBody>
          <a:bodyPr>
            <a:normAutofit/>
          </a:bodyPr>
          <a:lstStyle/>
          <a:p>
            <a:pPr algn="r"/>
            <a:r>
              <a:rPr lang="ar-SA" sz="2400" b="1" dirty="0" smtClean="0"/>
              <a:t>المناقشة والتحليل:</a:t>
            </a:r>
            <a:endParaRPr lang="en-US" sz="2400" b="1" dirty="0"/>
          </a:p>
        </p:txBody>
      </p:sp>
      <p:sp>
        <p:nvSpPr>
          <p:cNvPr id="3" name="عنصر نائب للمحتوى 2"/>
          <p:cNvSpPr>
            <a:spLocks noGrp="1"/>
          </p:cNvSpPr>
          <p:nvPr>
            <p:ph idx="1"/>
          </p:nvPr>
        </p:nvSpPr>
        <p:spPr>
          <a:xfrm>
            <a:off x="1447800" y="838200"/>
            <a:ext cx="7498080" cy="4800600"/>
          </a:xfrm>
        </p:spPr>
        <p:txBody>
          <a:bodyPr>
            <a:normAutofit fontScale="25000" lnSpcReduction="20000"/>
          </a:bodyPr>
          <a:lstStyle/>
          <a:p>
            <a:pPr algn="r">
              <a:lnSpc>
                <a:spcPct val="170000"/>
              </a:lnSpc>
              <a:buNone/>
            </a:pPr>
            <a:r>
              <a:rPr lang="ar-SA" sz="9600" dirty="0" smtClean="0"/>
              <a:t>1ـ الحبّ وسيلة لبناء العالم المنهار، نستخرج من القصيدة ما يدلّ على ذلك .</a:t>
            </a:r>
            <a:r>
              <a:rPr lang="ar-SA" sz="9600" dirty="0" smtClean="0">
                <a:solidFill>
                  <a:srgbClr val="C00000"/>
                </a:solidFill>
              </a:rPr>
              <a:t>أعطنا حبّا فنبني العالم المنهار فينا.ذلك</a:t>
            </a:r>
            <a:r>
              <a:rPr lang="ar-SA" sz="9600" dirty="0" smtClean="0"/>
              <a:t>.</a:t>
            </a:r>
          </a:p>
          <a:p>
            <a:pPr algn="r">
              <a:lnSpc>
                <a:spcPct val="170000"/>
              </a:lnSpc>
              <a:buNone/>
            </a:pPr>
            <a:r>
              <a:rPr lang="ar-SA" sz="9600" dirty="0" smtClean="0"/>
              <a:t>2ـ كرّرت الشّاعرة فعل الأمر( أعطنا) في المقاطع الثّلاثة الأخيرة، نبيّن دلالة ذلك. </a:t>
            </a:r>
            <a:r>
              <a:rPr lang="ar-SA" sz="9600" dirty="0" smtClean="0">
                <a:solidFill>
                  <a:srgbClr val="C00000"/>
                </a:solidFill>
              </a:rPr>
              <a:t>الحثّ والرّجاء وبيان قوّة الإرادة والعزيمة</a:t>
            </a:r>
            <a:r>
              <a:rPr lang="ar-SA" sz="9600" dirty="0" smtClean="0"/>
              <a:t>.</a:t>
            </a:r>
          </a:p>
          <a:p>
            <a:pPr algn="r">
              <a:lnSpc>
                <a:spcPct val="170000"/>
              </a:lnSpc>
              <a:buNone/>
            </a:pPr>
            <a:r>
              <a:rPr lang="ar-SA" sz="9600" dirty="0" smtClean="0"/>
              <a:t>3ـ أكثرت الشّاعرة من استخدام الأفعال المضارعة،نعلّل ذلك. </a:t>
            </a:r>
            <a:r>
              <a:rPr lang="ar-SA" sz="9600" dirty="0" smtClean="0">
                <a:solidFill>
                  <a:srgbClr val="C00000"/>
                </a:solidFill>
              </a:rPr>
              <a:t>للاستمراريّة والأمل في المستقبل وما يحمله من خير</a:t>
            </a:r>
            <a:r>
              <a:rPr lang="ar-SA" sz="9600" dirty="0" smtClean="0"/>
              <a:t>.</a:t>
            </a:r>
          </a:p>
          <a:p>
            <a:pPr algn="r">
              <a:lnSpc>
                <a:spcPct val="170000"/>
              </a:lnSpc>
              <a:buNone/>
            </a:pPr>
            <a:r>
              <a:rPr lang="ar-SA" sz="9600" dirty="0" smtClean="0"/>
              <a:t>4ـ يتدفّق قاموس الشّاعرة في القصيدة بالأمل والجمال، نستخرج مفردات ذلك </a:t>
            </a:r>
            <a:r>
              <a:rPr lang="ar-SA" sz="9600" dirty="0" smtClean="0">
                <a:solidFill>
                  <a:schemeClr val="tx1">
                    <a:lumMod val="95000"/>
                    <a:lumOff val="5000"/>
                  </a:schemeClr>
                </a:solidFill>
              </a:rPr>
              <a:t>القاموس</a:t>
            </a:r>
            <a:r>
              <a:rPr lang="ar-SA" sz="9600" dirty="0" smtClean="0">
                <a:solidFill>
                  <a:srgbClr val="C00000"/>
                </a:solidFill>
              </a:rPr>
              <a:t>.سوف نزجيها قرابين غناء، كنوز الخير فينا تتفجّر، أغانينا ستخضرّ على الحبّ وتزهر، ونعيد فرحة الخصب، ندفع الخطو إلى ذروة قمّة...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lnSpc>
                <a:spcPct val="120000"/>
              </a:lnSpc>
            </a:pPr>
            <a:r>
              <a:rPr lang="ar-SA" sz="2700" dirty="0" smtClean="0">
                <a:effectLst/>
              </a:rPr>
              <a:t>5ـ إلام رمزت الشّاعرة بالنّور والظّلمات في القصيدة؟</a:t>
            </a:r>
            <a:br>
              <a:rPr lang="ar-SA" sz="2700" dirty="0" smtClean="0">
                <a:effectLst/>
              </a:rPr>
            </a:br>
            <a:r>
              <a:rPr lang="ar-SA" sz="2700" dirty="0" smtClean="0">
                <a:solidFill>
                  <a:srgbClr val="C00000"/>
                </a:solidFill>
                <a:effectLst/>
              </a:rPr>
              <a:t>رمزت بالنّور إلى الحريّة، ورمزت بالظّلمات إلى القيد</a:t>
            </a:r>
            <a:endParaRPr lang="en-US" sz="2700" dirty="0">
              <a:solidFill>
                <a:srgbClr val="C00000"/>
              </a:solidFill>
              <a:effectLst/>
            </a:endParaRPr>
          </a:p>
        </p:txBody>
      </p:sp>
      <p:sp>
        <p:nvSpPr>
          <p:cNvPr id="3" name="عنصر نائب للمحتوى 2"/>
          <p:cNvSpPr>
            <a:spLocks noGrp="1"/>
          </p:cNvSpPr>
          <p:nvPr>
            <p:ph idx="1"/>
          </p:nvPr>
        </p:nvSpPr>
        <p:spPr/>
        <p:txBody>
          <a:bodyPr>
            <a:normAutofit fontScale="92500"/>
          </a:bodyPr>
          <a:lstStyle/>
          <a:p>
            <a:pPr algn="r">
              <a:lnSpc>
                <a:spcPct val="150000"/>
              </a:lnSpc>
              <a:buNone/>
            </a:pPr>
            <a:r>
              <a:rPr lang="ar-SA" sz="2400" dirty="0" smtClean="0"/>
              <a:t>6ـ نوضّح جمال التّصوير في قول الشّاعر:</a:t>
            </a:r>
          </a:p>
          <a:p>
            <a:pPr algn="r">
              <a:lnSpc>
                <a:spcPct val="150000"/>
              </a:lnSpc>
              <a:buNone/>
            </a:pPr>
            <a:r>
              <a:rPr lang="ar-SA" sz="2400" dirty="0" err="1" smtClean="0"/>
              <a:t>أـ</a:t>
            </a:r>
            <a:r>
              <a:rPr lang="ar-SA" sz="2400" dirty="0" smtClean="0"/>
              <a:t> أغانينا ستخضرّ على الحبّ وتزهر.</a:t>
            </a:r>
          </a:p>
          <a:p>
            <a:pPr algn="r">
              <a:lnSpc>
                <a:spcPct val="150000"/>
              </a:lnSpc>
              <a:buNone/>
            </a:pPr>
            <a:r>
              <a:rPr lang="ar-SA" sz="2400" dirty="0" smtClean="0"/>
              <a:t>ـ ونعيد...فرحة الخصب لدنيانا </a:t>
            </a:r>
            <a:r>
              <a:rPr lang="ar-SA" sz="2400" dirty="0" err="1" smtClean="0"/>
              <a:t>الجديبة</a:t>
            </a:r>
            <a:r>
              <a:rPr lang="ar-SA" sz="2400" dirty="0" smtClean="0"/>
              <a:t>.</a:t>
            </a:r>
          </a:p>
          <a:p>
            <a:pPr algn="r">
              <a:lnSpc>
                <a:spcPct val="150000"/>
              </a:lnSpc>
              <a:buNone/>
            </a:pPr>
            <a:r>
              <a:rPr lang="ar-SA" sz="2400" dirty="0" smtClean="0"/>
              <a:t>( </a:t>
            </a:r>
            <a:r>
              <a:rPr lang="ar-SA" sz="2400" dirty="0" smtClean="0">
                <a:solidFill>
                  <a:srgbClr val="C00000"/>
                </a:solidFill>
              </a:rPr>
              <a:t>ملاحظة: تقدّم التصّوير أثناء الشّرح</a:t>
            </a:r>
            <a:r>
              <a:rPr lang="ar-SA" sz="2400" dirty="0" smtClean="0"/>
              <a:t>).</a:t>
            </a:r>
          </a:p>
          <a:p>
            <a:pPr algn="r">
              <a:lnSpc>
                <a:spcPct val="150000"/>
              </a:lnSpc>
              <a:buNone/>
            </a:pPr>
            <a:r>
              <a:rPr lang="ar-SA" sz="2400" dirty="0" smtClean="0"/>
              <a:t>7ـ نعرب الكلمات الملوّنة فيما يأتي:</a:t>
            </a:r>
          </a:p>
          <a:p>
            <a:pPr algn="r">
              <a:lnSpc>
                <a:spcPct val="150000"/>
              </a:lnSpc>
              <a:buNone/>
            </a:pPr>
            <a:r>
              <a:rPr lang="ar-SA" sz="2400" dirty="0" err="1" smtClean="0"/>
              <a:t>أـ</a:t>
            </a:r>
            <a:r>
              <a:rPr lang="ar-SA" sz="2400" dirty="0" smtClean="0"/>
              <a:t> حبّا: </a:t>
            </a:r>
            <a:r>
              <a:rPr lang="ar-SA" sz="2400" dirty="0" smtClean="0">
                <a:solidFill>
                  <a:srgbClr val="C00000"/>
                </a:solidFill>
              </a:rPr>
              <a:t>مفعول </a:t>
            </a:r>
            <a:r>
              <a:rPr lang="ar-SA" sz="2400" dirty="0" err="1" smtClean="0">
                <a:solidFill>
                  <a:srgbClr val="C00000"/>
                </a:solidFill>
              </a:rPr>
              <a:t>به</a:t>
            </a:r>
            <a:r>
              <a:rPr lang="ar-SA" sz="2400" dirty="0" smtClean="0">
                <a:solidFill>
                  <a:srgbClr val="C00000"/>
                </a:solidFill>
              </a:rPr>
              <a:t> ثانٍ للفعل أعطى</a:t>
            </a:r>
          </a:p>
          <a:p>
            <a:pPr algn="r">
              <a:lnSpc>
                <a:spcPct val="150000"/>
              </a:lnSpc>
              <a:buNone/>
            </a:pPr>
            <a:r>
              <a:rPr lang="ar-SA" sz="2400" dirty="0" err="1" smtClean="0"/>
              <a:t>بـ</a:t>
            </a:r>
            <a:r>
              <a:rPr lang="ar-SA" sz="2400" dirty="0" smtClean="0"/>
              <a:t> الخطوَ: </a:t>
            </a:r>
            <a:r>
              <a:rPr lang="ar-SA" sz="2400" dirty="0" smtClean="0">
                <a:solidFill>
                  <a:srgbClr val="C00000"/>
                </a:solidFill>
              </a:rPr>
              <a:t>مفعول </a:t>
            </a:r>
            <a:r>
              <a:rPr lang="ar-SA" sz="2400" dirty="0" err="1" smtClean="0">
                <a:solidFill>
                  <a:srgbClr val="C00000"/>
                </a:solidFill>
              </a:rPr>
              <a:t>به</a:t>
            </a:r>
            <a:r>
              <a:rPr lang="ar-SA" sz="2400" dirty="0" smtClean="0">
                <a:solidFill>
                  <a:srgbClr val="C00000"/>
                </a:solidFill>
              </a:rPr>
              <a:t> منصوب بالفتحة</a:t>
            </a:r>
            <a:r>
              <a:rPr lang="ar-SA" sz="2400" dirty="0" smtClean="0"/>
              <a:t>/ قمّة: </a:t>
            </a:r>
            <a:r>
              <a:rPr lang="ar-SA" sz="2400" dirty="0" smtClean="0">
                <a:solidFill>
                  <a:srgbClr val="C00000"/>
                </a:solidFill>
              </a:rPr>
              <a:t>مضاف إليه مجرور وعلامة جرّه الكسرة</a:t>
            </a:r>
            <a:r>
              <a:rPr lang="ar-SA" dirty="0" smtClean="0">
                <a:solidFill>
                  <a:srgbClr val="C0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4)">
                                      <p:cBhvr>
                                        <p:cTn id="10" dur="2000"/>
                                        <p:tgtEl>
                                          <p:spTgt spid="3">
                                            <p:txEl>
                                              <p:pRg st="0" end="0"/>
                                            </p:txEl>
                                          </p:spTgt>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4)">
                                      <p:cBhvr>
                                        <p:cTn id="13" dur="2000"/>
                                        <p:tgtEl>
                                          <p:spTgt spid="3">
                                            <p:txEl>
                                              <p:pRg st="1" end="1"/>
                                            </p:txEl>
                                          </p:spTgt>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4)">
                                      <p:cBhvr>
                                        <p:cTn id="16" dur="2000"/>
                                        <p:tgtEl>
                                          <p:spTgt spid="3">
                                            <p:txEl>
                                              <p:pRg st="2" end="2"/>
                                            </p:txEl>
                                          </p:spTgt>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4)">
                                      <p:cBhvr>
                                        <p:cTn id="19" dur="2000"/>
                                        <p:tgtEl>
                                          <p:spTgt spid="3">
                                            <p:txEl>
                                              <p:pRg st="3" end="3"/>
                                            </p:txEl>
                                          </p:spTgt>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4)">
                                      <p:cBhvr>
                                        <p:cTn id="22" dur="2000"/>
                                        <p:tgtEl>
                                          <p:spTgt spid="3">
                                            <p:txEl>
                                              <p:pRg st="4" end="4"/>
                                            </p:txEl>
                                          </p:spTgt>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4)">
                                      <p:cBhvr>
                                        <p:cTn id="25" dur="2000"/>
                                        <p:tgtEl>
                                          <p:spTgt spid="3">
                                            <p:txEl>
                                              <p:pRg st="5" end="5"/>
                                            </p:txEl>
                                          </p:spTgt>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heel(4)">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صورة 14.jpg"/>
          <p:cNvPicPr>
            <a:picLocks noGrp="1" noChangeAspect="1"/>
          </p:cNvPicPr>
          <p:nvPr>
            <p:ph idx="1"/>
          </p:nvPr>
        </p:nvPicPr>
        <p:blipFill>
          <a:blip r:embed="rId4">
            <a:duotone>
              <a:schemeClr val="bg2">
                <a:shade val="45000"/>
                <a:satMod val="135000"/>
              </a:schemeClr>
              <a:prstClr val="white"/>
            </a:duotone>
          </a:blip>
          <a:stretch>
            <a:fillRect/>
          </a:stretch>
        </p:blipFill>
        <p:spPr>
          <a:xfrm>
            <a:off x="1" y="0"/>
            <a:ext cx="9144000" cy="6858000"/>
          </a:xfrm>
        </p:spPr>
      </p:pic>
      <p:sp>
        <p:nvSpPr>
          <p:cNvPr id="5" name="مربع نص 4"/>
          <p:cNvSpPr txBox="1"/>
          <p:nvPr/>
        </p:nvSpPr>
        <p:spPr>
          <a:xfrm>
            <a:off x="0" y="0"/>
            <a:ext cx="9144000" cy="5078313"/>
          </a:xfrm>
          <a:prstGeom prst="rect">
            <a:avLst/>
          </a:prstGeom>
          <a:noFill/>
        </p:spPr>
        <p:txBody>
          <a:bodyPr wrap="square" rtlCol="0">
            <a:spAutoFit/>
          </a:bodyPr>
          <a:lstStyle/>
          <a:p>
            <a:pPr algn="r"/>
            <a:r>
              <a:rPr lang="ar-SA" b="1" dirty="0"/>
              <a:t>ولدت فدوى طوقان في مدينة نابلس، </a:t>
            </a:r>
            <a:r>
              <a:rPr lang="ar-SA" b="1" dirty="0" smtClean="0"/>
              <a:t>وتلقّت </a:t>
            </a:r>
            <a:r>
              <a:rPr lang="ar-SA" b="1" dirty="0"/>
              <a:t>تعليمها </a:t>
            </a:r>
            <a:r>
              <a:rPr lang="ar-SA" b="1" dirty="0" smtClean="0"/>
              <a:t>حتّى </a:t>
            </a:r>
            <a:r>
              <a:rPr lang="ar-SA" b="1" dirty="0"/>
              <a:t>المرحلة </a:t>
            </a:r>
            <a:r>
              <a:rPr lang="ar-SA" b="1" dirty="0" err="1"/>
              <a:t>الإبتدائية</a:t>
            </a:r>
            <a:r>
              <a:rPr lang="ar-SA" b="1" dirty="0"/>
              <a:t>، حيث اعتبرت عائلتها مشاركة المرأة في الحياة العامة أمرًا غير مقبول، فتركت مقاعد </a:t>
            </a:r>
            <a:r>
              <a:rPr lang="ar-SA" b="1" dirty="0" smtClean="0"/>
              <a:t>الدّراسة واستمرّت </a:t>
            </a:r>
            <a:r>
              <a:rPr lang="ar-SA" b="1" dirty="0"/>
              <a:t>في تثقيف نفسها بنفسها، ثم درست على يد أخيها شاعر فلسطين الكبير </a:t>
            </a:r>
            <a:r>
              <a:rPr lang="ar-SA" b="1" dirty="0">
                <a:hlinkClick r:id="rId5" tooltip="إبراهيم طوقان"/>
              </a:rPr>
              <a:t>إبراهيم طوقان</a:t>
            </a:r>
            <a:r>
              <a:rPr lang="ar-SA" b="1" dirty="0"/>
              <a:t>، الذي </a:t>
            </a:r>
            <a:r>
              <a:rPr lang="ar-SA" b="1" dirty="0" smtClean="0"/>
              <a:t>نمّى </a:t>
            </a:r>
            <a:r>
              <a:rPr lang="ar-SA" b="1" dirty="0"/>
              <a:t>مواهبها </a:t>
            </a:r>
            <a:r>
              <a:rPr lang="ar-SA" b="1" dirty="0" smtClean="0"/>
              <a:t>ووجّهها </a:t>
            </a:r>
            <a:r>
              <a:rPr lang="ar-SA" b="1" dirty="0"/>
              <a:t>نحو كتابة </a:t>
            </a:r>
            <a:r>
              <a:rPr lang="ar-SA" b="1" dirty="0" smtClean="0"/>
              <a:t>الشّعر</a:t>
            </a:r>
            <a:r>
              <a:rPr lang="ar-SA" b="1" dirty="0"/>
              <a:t>، كما </a:t>
            </a:r>
            <a:r>
              <a:rPr lang="ar-SA" b="1" dirty="0" smtClean="0"/>
              <a:t>شجّعها </a:t>
            </a:r>
            <a:r>
              <a:rPr lang="ar-SA" b="1" dirty="0"/>
              <a:t>على نشره في العديد من </a:t>
            </a:r>
            <a:r>
              <a:rPr lang="ar-SA" b="1" dirty="0" smtClean="0"/>
              <a:t>الصّحف العربيّة</a:t>
            </a:r>
            <a:r>
              <a:rPr lang="ar-SA" b="1" dirty="0"/>
              <a:t>، وأسماها "أم تمّام". ثم أسماها </a:t>
            </a:r>
            <a:r>
              <a:rPr lang="ar-SA" b="1" dirty="0">
                <a:hlinkClick r:id="rId6" tooltip="محمود درويش"/>
              </a:rPr>
              <a:t>محمود درويش</a:t>
            </a:r>
            <a:r>
              <a:rPr lang="ar-SA" b="1" dirty="0"/>
              <a:t> لاحقاً "أم </a:t>
            </a:r>
            <a:r>
              <a:rPr lang="ar-SA" b="1" dirty="0" smtClean="0"/>
              <a:t>الشّعر </a:t>
            </a:r>
            <a:r>
              <a:rPr lang="ar-SA" b="1" dirty="0"/>
              <a:t>الفلسطيني".</a:t>
            </a:r>
            <a:r>
              <a:rPr lang="ar-SA" b="1" dirty="0" smtClean="0"/>
              <a:t/>
            </a:r>
            <a:br>
              <a:rPr lang="ar-SA" b="1" dirty="0" smtClean="0"/>
            </a:br>
            <a:r>
              <a:rPr lang="ar-SA" b="1" dirty="0"/>
              <a:t>ومع </a:t>
            </a:r>
            <a:r>
              <a:rPr lang="ar-SA" b="1" dirty="0" smtClean="0"/>
              <a:t>أنّها </a:t>
            </a:r>
            <a:r>
              <a:rPr lang="ar-SA" b="1" dirty="0"/>
              <a:t>وقّعت قصائدها الأولى باسم "دنانير"، وهو اسم جارية، إلا </a:t>
            </a:r>
            <a:r>
              <a:rPr lang="ar-SA" b="1" dirty="0" smtClean="0"/>
              <a:t>أنّ </a:t>
            </a:r>
            <a:r>
              <a:rPr lang="ar-SA" b="1" dirty="0"/>
              <a:t>أحب أسمائها المستعارة إلى قلبها كان "المطوّقة" لأنه يتضمن إشارة مزدوجة، بل تورية فصيحة إلى حال الشاعرة بالتحديد. فالمطوقة تعني انتسابها إلى عائلة طوقان المعروفة، وترمز، في الوقت نفسه، إلى أحوالها في مجتمع تقليدي غير رحيم.</a:t>
            </a:r>
            <a:r>
              <a:rPr lang="ar-SA" b="1" dirty="0" smtClean="0"/>
              <a:t/>
            </a:r>
            <a:br>
              <a:rPr lang="ar-SA" b="1" dirty="0" smtClean="0"/>
            </a:br>
            <a:r>
              <a:rPr lang="ar-SA" b="1" dirty="0"/>
              <a:t>وقد توالت النكبات في حياة فدوى طوقان بعدما توفي والدها ثم أخوها ومعلمها إبراهيم، وأعقب ذلك </a:t>
            </a:r>
            <a:r>
              <a:rPr lang="ar-SA" b="1" dirty="0" smtClean="0"/>
              <a:t>احتلال </a:t>
            </a:r>
            <a:r>
              <a:rPr lang="ar-SA" b="1" dirty="0"/>
              <a:t>فلسطين </a:t>
            </a:r>
            <a:r>
              <a:rPr lang="ar-SA" b="1" dirty="0" smtClean="0"/>
              <a:t>إبّان</a:t>
            </a:r>
            <a:r>
              <a:rPr lang="ar-SA" b="1" dirty="0"/>
              <a:t> </a:t>
            </a:r>
            <a:r>
              <a:rPr lang="ar-SA" b="1" dirty="0">
                <a:hlinkClick r:id="rId7" tooltip="نكبة فلسطين"/>
              </a:rPr>
              <a:t>نكبة 1948</a:t>
            </a:r>
            <a:r>
              <a:rPr lang="ar-SA" b="1" dirty="0"/>
              <a:t>، وقد تركت تلك المآسي المتلاحقة أثرها الواضح في نفسية فدوى طوقان كما يتبين من شعرها في ديوانها الأول </a:t>
            </a:r>
            <a:r>
              <a:rPr lang="ar-SA" b="1" dirty="0">
                <a:hlinkClick r:id="rId8" tooltip="وحدي مع الأيام (الصفحة غير موجودة)"/>
              </a:rPr>
              <a:t>وحدي مع الأيام</a:t>
            </a:r>
            <a:r>
              <a:rPr lang="ar-SA" b="1" dirty="0"/>
              <a:t>. وفي الوقت </a:t>
            </a:r>
            <a:r>
              <a:rPr lang="ar-SA" b="1" dirty="0" smtClean="0"/>
              <a:t>نفسه فإنّ </a:t>
            </a:r>
            <a:r>
              <a:rPr lang="ar-SA" b="1" dirty="0"/>
              <a:t>ذلك دفع فدوى طوقان إلى المشاركة في الحياة السياسية خلال الخمسينيات من القرن الماضي.</a:t>
            </a:r>
            <a:r>
              <a:rPr lang="ar-SA" b="1" dirty="0" smtClean="0"/>
              <a:t/>
            </a:r>
            <a:br>
              <a:rPr lang="ar-SA" b="1" dirty="0" smtClean="0"/>
            </a:br>
            <a:r>
              <a:rPr lang="ar-SA" b="1" dirty="0"/>
              <a:t>سافرت فدوى طوقان إلى </a:t>
            </a:r>
            <a:r>
              <a:rPr lang="ar-SA" b="1" dirty="0">
                <a:hlinkClick r:id="rId9" tooltip="لندن"/>
              </a:rPr>
              <a:t>لندن</a:t>
            </a:r>
            <a:r>
              <a:rPr lang="ar-SA" b="1" dirty="0"/>
              <a:t> في بداية الستينيات من القرن الماضي، وأقامت هناك سنتين، وفتحت لها هذه الإقامة آفاقًا معرفية وإنسانية حيث جعلتها على تماسٍّ مع منجزات الحضارة الأوروبيّة الحديثة.</a:t>
            </a:r>
            <a:r>
              <a:rPr lang="ar-SA" b="1" dirty="0" smtClean="0"/>
              <a:t/>
            </a:r>
            <a:br>
              <a:rPr lang="ar-SA" b="1" dirty="0" smtClean="0"/>
            </a:br>
            <a:r>
              <a:rPr lang="ar-SA" b="1" dirty="0"/>
              <a:t>وبعد </a:t>
            </a:r>
            <a:r>
              <a:rPr lang="ar-SA" b="1" dirty="0">
                <a:hlinkClick r:id="rId10" tooltip="نكسة حزيران"/>
              </a:rPr>
              <a:t>نكسة حزيران</a:t>
            </a:r>
            <a:r>
              <a:rPr lang="ar-SA" b="1" dirty="0"/>
              <a:t> 1967، خرجت من قوقعتها لتشارك في الحياة العامة في نابلس، فبدأت بحضور المؤتمرات واللقاءات والندوات التي كان يعقدها الشعراء الفلسطينيون البارزون من أمثال </a:t>
            </a:r>
            <a:r>
              <a:rPr lang="ar-SA" b="1" dirty="0">
                <a:hlinkClick r:id="rId6" tooltip="محمود درويش"/>
              </a:rPr>
              <a:t>محمود درويش</a:t>
            </a:r>
            <a:r>
              <a:rPr lang="ar-SA" b="1" dirty="0"/>
              <a:t> </a:t>
            </a:r>
            <a:r>
              <a:rPr lang="ar-SA" b="1" dirty="0">
                <a:hlinkClick r:id="rId11" tooltip="سميح القاسم"/>
              </a:rPr>
              <a:t>وسميح القاسم</a:t>
            </a:r>
            <a:r>
              <a:rPr lang="ar-SA" b="1" dirty="0"/>
              <a:t> </a:t>
            </a:r>
            <a:r>
              <a:rPr lang="ar-SA" b="1" dirty="0">
                <a:hlinkClick r:id="rId12" tooltip="توفيق زياد"/>
              </a:rPr>
              <a:t>وتوفيق زياد</a:t>
            </a:r>
            <a:r>
              <a:rPr lang="ar-SA" b="1" dirty="0"/>
              <a:t> وسالم جبران </a:t>
            </a:r>
            <a:r>
              <a:rPr lang="ar-SA" b="1" dirty="0">
                <a:hlinkClick r:id="rId13" tooltip="إميل حبيبي"/>
              </a:rPr>
              <a:t>وإميل حبيبي</a:t>
            </a:r>
            <a:r>
              <a:rPr lang="ar-SA" b="1" dirty="0"/>
              <a:t> وغيرهم.</a:t>
            </a:r>
            <a:r>
              <a:rPr lang="ar-SA" b="1" dirty="0" smtClean="0"/>
              <a:t/>
            </a:r>
            <a:br>
              <a:rPr lang="ar-SA" b="1" dirty="0" smtClean="0"/>
            </a:br>
            <a:r>
              <a:rPr lang="ar-SA" b="1" dirty="0"/>
              <a:t>وفي مساء السبت الثاني عشر من شهر ديسمبر عام </a:t>
            </a:r>
            <a:r>
              <a:rPr lang="ar-SA" b="1" dirty="0">
                <a:hlinkClick r:id="rId14" tooltip="2003"/>
              </a:rPr>
              <a:t>2003</a:t>
            </a:r>
            <a:r>
              <a:rPr lang="ar-SA" b="1" dirty="0"/>
              <a:t> ودعت فدوى طوقان الدنيا عن عمر يناهز السادسة والثمانين عامًا قضتها مناضلة بكلماتها وأشعارها في سبيل حرية </a:t>
            </a:r>
            <a:endParaRPr lang="en-US" b="1" dirty="0"/>
          </a:p>
        </p:txBody>
      </p:sp>
      <p:pic>
        <p:nvPicPr>
          <p:cNvPr id="6" name="صورة 5" descr="فدوى.jpg"/>
          <p:cNvPicPr>
            <a:picLocks noChangeAspect="1"/>
          </p:cNvPicPr>
          <p:nvPr/>
        </p:nvPicPr>
        <p:blipFill>
          <a:blip r:embed="rId15"/>
          <a:stretch>
            <a:fillRect/>
          </a:stretch>
        </p:blipFill>
        <p:spPr>
          <a:xfrm>
            <a:off x="0" y="4800600"/>
            <a:ext cx="2286000" cy="2057400"/>
          </a:xfrm>
          <a:prstGeom prst="rect">
            <a:avLst/>
          </a:prstGeom>
        </p:spPr>
      </p:pic>
      <p:pic>
        <p:nvPicPr>
          <p:cNvPr id="7" name="اخر ماكتب الأمام الشافعي .. قصيدة مؤثرة جدا .. - Part.mp3">
            <a:hlinkClick r:id="" action="ppaction://media"/>
          </p:cNvPr>
          <p:cNvPicPr>
            <a:picLocks noRot="1" noChangeAspect="1"/>
          </p:cNvPicPr>
          <p:nvPr>
            <a:audioFile r:link="rId1"/>
          </p:nvPr>
        </p:nvPicPr>
        <p:blipFill>
          <a:blip r:embed="rId16"/>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21"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par>
                                <p:cTn id="12" presetID="21"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2000"/>
                                        <p:tgtEl>
                                          <p:spTgt spid="6"/>
                                        </p:tgtEl>
                                      </p:cBhvr>
                                    </p:animEffect>
                                  </p:childTnLst>
                                </p:cTn>
                              </p:par>
                            </p:childTnLst>
                          </p:cTn>
                        </p:par>
                        <p:par>
                          <p:cTn id="15" fill="hold">
                            <p:stCondLst>
                              <p:cond delay="4000"/>
                            </p:stCondLst>
                            <p:childTnLst>
                              <p:par>
                                <p:cTn id="16" presetID="1" presetClass="mediacall" presetSubtype="0" fill="hold" nodeType="afterEffect">
                                  <p:stCondLst>
                                    <p:cond delay="0"/>
                                  </p:stCondLst>
                                  <p:childTnLst>
                                    <p:cmd type="call" cmd="playFrom(0.0)">
                                      <p:cBhvr>
                                        <p:cTn id="17" dur="7141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3842758384.jpg"/>
          <p:cNvPicPr>
            <a:picLocks noGrp="1" noChangeAspect="1"/>
          </p:cNvPicPr>
          <p:nvPr>
            <p:ph idx="1"/>
          </p:nvPr>
        </p:nvPicPr>
        <p:blipFill>
          <a:blip r:embed="rId3"/>
          <a:stretch>
            <a:fillRect/>
          </a:stretch>
        </p:blipFill>
        <p:spPr>
          <a:xfrm>
            <a:off x="0" y="0"/>
            <a:ext cx="9144000" cy="6858000"/>
          </a:xfrm>
        </p:spPr>
      </p:pic>
      <p:graphicFrame>
        <p:nvGraphicFramePr>
          <p:cNvPr id="11" name="جدول 10"/>
          <p:cNvGraphicFramePr>
            <a:graphicFrameLocks noGrp="1"/>
          </p:cNvGraphicFramePr>
          <p:nvPr/>
        </p:nvGraphicFramePr>
        <p:xfrm>
          <a:off x="1524000" y="533394"/>
          <a:ext cx="6781800" cy="5562606"/>
        </p:xfrm>
        <a:graphic>
          <a:graphicData uri="http://schemas.openxmlformats.org/drawingml/2006/table">
            <a:tbl>
              <a:tblPr/>
              <a:tblGrid>
                <a:gridCol w="6781800"/>
              </a:tblGrid>
              <a:tr h="397329">
                <a:tc>
                  <a:txBody>
                    <a:bodyPr/>
                    <a:lstStyle/>
                    <a:p>
                      <a:pPr algn="ctr"/>
                      <a:r>
                        <a:rPr lang="ar-SA" sz="2400" b="1" u="none" strike="noStrike" dirty="0" smtClean="0">
                          <a:solidFill>
                            <a:srgbClr val="002060"/>
                          </a:solidFill>
                          <a:latin typeface="Simplified Arabic"/>
                        </a:rPr>
                        <a:t>في </a:t>
                      </a:r>
                      <a:r>
                        <a:rPr lang="ar-SA" sz="2400" b="1" u="none" strike="noStrike" dirty="0">
                          <a:solidFill>
                            <a:srgbClr val="002060"/>
                          </a:solidFill>
                          <a:latin typeface="Simplified Arabic"/>
                        </a:rPr>
                        <a:t>يدينا </a:t>
                      </a:r>
                      <a:r>
                        <a:rPr lang="ar-SA" sz="2400" b="1" u="none" strike="noStrike" dirty="0" err="1" smtClean="0">
                          <a:solidFill>
                            <a:srgbClr val="002060"/>
                          </a:solidFill>
                          <a:latin typeface="Simplified Arabic"/>
                        </a:rPr>
                        <a:t>لكَ</a:t>
                      </a:r>
                      <a:r>
                        <a:rPr lang="ar-SA" sz="2400" b="1" u="none" strike="noStrike" dirty="0" smtClean="0">
                          <a:solidFill>
                            <a:srgbClr val="002060"/>
                          </a:solidFill>
                          <a:latin typeface="Simplified Arabic"/>
                        </a:rPr>
                        <a:t> أشواقٌ </a:t>
                      </a:r>
                      <a:r>
                        <a:rPr lang="ar-SA" sz="2400" b="1" u="none" strike="noStrike" dirty="0">
                          <a:solidFill>
                            <a:srgbClr val="002060"/>
                          </a:solidFill>
                          <a:latin typeface="Simplified Arabic"/>
                        </a:rPr>
                        <a:t>جديدة</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في مآقينا </a:t>
                      </a:r>
                      <a:r>
                        <a:rPr lang="ar-SA" sz="2400" b="1" u="none" strike="noStrike" dirty="0" err="1" smtClean="0">
                          <a:solidFill>
                            <a:srgbClr val="002060"/>
                          </a:solidFill>
                          <a:latin typeface="Simplified Arabic"/>
                        </a:rPr>
                        <a:t>تسابيحُ</a:t>
                      </a:r>
                      <a:r>
                        <a:rPr lang="ar-SA" sz="2400" b="1" u="none" strike="noStrike" dirty="0" smtClean="0">
                          <a:solidFill>
                            <a:srgbClr val="002060"/>
                          </a:solidFill>
                          <a:latin typeface="Simplified Arabic"/>
                        </a:rPr>
                        <a:t> </a:t>
                      </a:r>
                      <a:r>
                        <a:rPr lang="ar-SA" sz="2400" b="1" u="none" strike="noStrike" dirty="0">
                          <a:solidFill>
                            <a:srgbClr val="002060"/>
                          </a:solidFill>
                          <a:latin typeface="Simplified Arabic"/>
                        </a:rPr>
                        <a:t>، </a:t>
                      </a:r>
                      <a:r>
                        <a:rPr lang="ar-SA" sz="2400" b="1" u="none" strike="noStrike" dirty="0" smtClean="0">
                          <a:solidFill>
                            <a:srgbClr val="002060"/>
                          </a:solidFill>
                          <a:latin typeface="Simplified Arabic"/>
                        </a:rPr>
                        <a:t>وألحانٌ </a:t>
                      </a:r>
                      <a:r>
                        <a:rPr lang="ar-SA" sz="2400" b="1" u="none" strike="noStrike" dirty="0">
                          <a:solidFill>
                            <a:srgbClr val="002060"/>
                          </a:solidFill>
                          <a:latin typeface="Simplified Arabic"/>
                        </a:rPr>
                        <a:t>فريدة</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smtClean="0">
                          <a:solidFill>
                            <a:srgbClr val="002060"/>
                          </a:solidFill>
                          <a:latin typeface="Simplified Arabic"/>
                        </a:rPr>
                        <a:t>سوفَ نُزجيها </a:t>
                      </a:r>
                      <a:r>
                        <a:rPr lang="ar-SA" sz="2400" b="1" u="none" strike="noStrike" dirty="0">
                          <a:solidFill>
                            <a:srgbClr val="002060"/>
                          </a:solidFill>
                          <a:latin typeface="Simplified Arabic"/>
                        </a:rPr>
                        <a:t>قرابين </a:t>
                      </a:r>
                      <a:r>
                        <a:rPr lang="ar-SA" sz="2400" b="1" u="none" strike="noStrike" dirty="0" smtClean="0">
                          <a:solidFill>
                            <a:srgbClr val="002060"/>
                          </a:solidFill>
                          <a:latin typeface="Simplified Arabic"/>
                        </a:rPr>
                        <a:t>غناءٍ </a:t>
                      </a:r>
                      <a:r>
                        <a:rPr lang="ar-SA" sz="2400" b="1" u="none" strike="noStrike" dirty="0">
                          <a:solidFill>
                            <a:srgbClr val="002060"/>
                          </a:solidFill>
                          <a:latin typeface="Simplified Arabic"/>
                        </a:rPr>
                        <a:t>في يديك</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يا مطلاً أملاً </a:t>
                      </a:r>
                      <a:r>
                        <a:rPr lang="ar-SA" sz="2400" b="1" u="none" strike="noStrike" dirty="0" smtClean="0">
                          <a:solidFill>
                            <a:srgbClr val="002060"/>
                          </a:solidFill>
                          <a:latin typeface="Simplified Arabic"/>
                        </a:rPr>
                        <a:t>عذبَ الوُرود</a:t>
                      </a:r>
                      <a:endParaRPr lang="ar-SA" sz="2400" b="1" u="none" strike="noStrike" dirty="0">
                        <a:solidFill>
                          <a:srgbClr val="002060"/>
                        </a:solidFill>
                        <a:latin typeface="Simplified Arabic"/>
                      </a:endParaRP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يا غنياً بالأماني والوعود</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ما الذي </a:t>
                      </a:r>
                      <a:r>
                        <a:rPr lang="ar-SA" sz="2400" b="1" u="none" strike="noStrike" dirty="0" smtClean="0">
                          <a:solidFill>
                            <a:srgbClr val="002060"/>
                          </a:solidFill>
                          <a:latin typeface="Simplified Arabic"/>
                        </a:rPr>
                        <a:t>تحْمِلُهُ </a:t>
                      </a:r>
                      <a:r>
                        <a:rPr lang="ar-SA" sz="2400" b="1" u="none" strike="noStrike" dirty="0">
                          <a:solidFill>
                            <a:srgbClr val="002060"/>
                          </a:solidFill>
                          <a:latin typeface="Simplified Arabic"/>
                        </a:rPr>
                        <a:t>من أجلنا ؟</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ماذا </a:t>
                      </a:r>
                      <a:r>
                        <a:rPr lang="ar-SA" sz="2400" b="1" u="none" strike="noStrike" dirty="0" smtClean="0">
                          <a:solidFill>
                            <a:srgbClr val="002060"/>
                          </a:solidFill>
                          <a:latin typeface="Simplified Arabic"/>
                        </a:rPr>
                        <a:t>لدَيك</a:t>
                      </a:r>
                      <a:r>
                        <a:rPr lang="ar-SA" sz="2400" b="1" u="none" strike="noStrike" dirty="0">
                          <a:solidFill>
                            <a:srgbClr val="002060"/>
                          </a:solidFill>
                          <a:latin typeface="Simplified Arabic"/>
                        </a:rPr>
                        <a:t>!</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أعطنا </a:t>
                      </a:r>
                      <a:r>
                        <a:rPr lang="ar-SA" sz="2400" b="1" u="none" strike="noStrike" dirty="0" smtClean="0">
                          <a:solidFill>
                            <a:srgbClr val="002060"/>
                          </a:solidFill>
                          <a:latin typeface="Simplified Arabic"/>
                        </a:rPr>
                        <a:t>حبّاً </a:t>
                      </a:r>
                      <a:r>
                        <a:rPr lang="ar-SA" sz="2400" b="1" u="none" strike="noStrike" dirty="0">
                          <a:solidFill>
                            <a:srgbClr val="002060"/>
                          </a:solidFill>
                          <a:latin typeface="Simplified Arabic"/>
                        </a:rPr>
                        <a:t>، </a:t>
                      </a:r>
                      <a:r>
                        <a:rPr lang="ar-SA" sz="2400" b="1" u="none" strike="noStrike" dirty="0" smtClean="0">
                          <a:solidFill>
                            <a:srgbClr val="002060"/>
                          </a:solidFill>
                          <a:latin typeface="Simplified Arabic"/>
                        </a:rPr>
                        <a:t>فبالحبِّ </a:t>
                      </a:r>
                      <a:r>
                        <a:rPr lang="ar-SA" sz="2400" b="1" u="none" strike="noStrike" dirty="0">
                          <a:solidFill>
                            <a:srgbClr val="002060"/>
                          </a:solidFill>
                          <a:latin typeface="Simplified Arabic"/>
                        </a:rPr>
                        <a:t>كنوز </a:t>
                      </a:r>
                      <a:r>
                        <a:rPr lang="ar-SA" sz="2400" b="1" u="none" strike="noStrike" dirty="0" smtClean="0">
                          <a:solidFill>
                            <a:srgbClr val="002060"/>
                          </a:solidFill>
                          <a:latin typeface="Simplified Arabic"/>
                        </a:rPr>
                        <a:t>الخيرِ </a:t>
                      </a:r>
                      <a:r>
                        <a:rPr lang="ar-SA" sz="2400" b="1" u="none" strike="noStrike" dirty="0">
                          <a:solidFill>
                            <a:srgbClr val="002060"/>
                          </a:solidFill>
                          <a:latin typeface="Simplified Arabic"/>
                        </a:rPr>
                        <a:t>فينا</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smtClean="0">
                          <a:solidFill>
                            <a:srgbClr val="002060"/>
                          </a:solidFill>
                          <a:latin typeface="Simplified Arabic"/>
                        </a:rPr>
                        <a:t>تتفجّرْ</a:t>
                      </a:r>
                      <a:endParaRPr lang="ar-SA" sz="2400" b="1" u="none" strike="noStrike" dirty="0">
                        <a:solidFill>
                          <a:srgbClr val="002060"/>
                        </a:solidFill>
                        <a:latin typeface="Simplified Arabic"/>
                      </a:endParaRP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وأغانينا </a:t>
                      </a:r>
                      <a:r>
                        <a:rPr lang="ar-SA" sz="2400" b="1" u="none" strike="noStrike" dirty="0" smtClean="0">
                          <a:solidFill>
                            <a:srgbClr val="002060"/>
                          </a:solidFill>
                          <a:latin typeface="Simplified Arabic"/>
                        </a:rPr>
                        <a:t>ستخضرُّ </a:t>
                      </a:r>
                      <a:r>
                        <a:rPr lang="ar-SA" sz="2400" b="1" u="none" strike="noStrike" dirty="0">
                          <a:solidFill>
                            <a:srgbClr val="002060"/>
                          </a:solidFill>
                          <a:latin typeface="Simplified Arabic"/>
                        </a:rPr>
                        <a:t>على </a:t>
                      </a:r>
                      <a:r>
                        <a:rPr lang="ar-SA" sz="2400" b="1" u="none" strike="noStrike" dirty="0" smtClean="0">
                          <a:solidFill>
                            <a:srgbClr val="002060"/>
                          </a:solidFill>
                          <a:latin typeface="Simplified Arabic"/>
                        </a:rPr>
                        <a:t>الحبِّ وتُزْهِرْ</a:t>
                      </a:r>
                      <a:endParaRPr lang="ar-SA" sz="2400" b="1" u="none" strike="noStrike" dirty="0">
                        <a:solidFill>
                          <a:srgbClr val="002060"/>
                        </a:solidFill>
                        <a:latin typeface="Simplified Arabic"/>
                      </a:endParaRP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smtClean="0">
                          <a:solidFill>
                            <a:srgbClr val="002060"/>
                          </a:solidFill>
                          <a:latin typeface="Simplified Arabic"/>
                        </a:rPr>
                        <a:t>وسَتَنْهلُّ </a:t>
                      </a:r>
                      <a:r>
                        <a:rPr lang="ar-SA" sz="2400" b="1" u="none" strike="noStrike" dirty="0">
                          <a:solidFill>
                            <a:srgbClr val="002060"/>
                          </a:solidFill>
                          <a:latin typeface="Simplified Arabic"/>
                        </a:rPr>
                        <a:t>عطاءً</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a:solidFill>
                            <a:srgbClr val="002060"/>
                          </a:solidFill>
                          <a:latin typeface="Simplified Arabic"/>
                        </a:rPr>
                        <a:t>وثراءً</a:t>
                      </a:r>
                    </a:p>
                  </a:txBody>
                  <a:tcPr marL="0" marR="0" marT="0" marB="0" anchor="ctr">
                    <a:lnL>
                      <a:noFill/>
                    </a:lnL>
                    <a:lnR>
                      <a:noFill/>
                    </a:lnR>
                    <a:lnT>
                      <a:noFill/>
                    </a:lnT>
                    <a:lnB>
                      <a:noFill/>
                    </a:lnB>
                    <a:solidFill>
                      <a:srgbClr val="FFFFFF"/>
                    </a:solidFill>
                  </a:tcPr>
                </a:tc>
              </a:tr>
              <a:tr h="397329">
                <a:tc>
                  <a:txBody>
                    <a:bodyPr/>
                    <a:lstStyle/>
                    <a:p>
                      <a:pPr algn="ctr"/>
                      <a:r>
                        <a:rPr lang="ar-SA" sz="2400" b="1" u="none" strike="noStrike" dirty="0" smtClean="0">
                          <a:solidFill>
                            <a:srgbClr val="002060"/>
                          </a:solidFill>
                          <a:latin typeface="Simplified Arabic"/>
                        </a:rPr>
                        <a:t>وخُصوبة</a:t>
                      </a:r>
                      <a:endParaRPr lang="ar-SA" sz="2400" b="1" u="none" strike="noStrike" dirty="0">
                        <a:solidFill>
                          <a:srgbClr val="002060"/>
                        </a:solidFill>
                        <a:latin typeface="Simplified Arabic"/>
                      </a:endParaRPr>
                    </a:p>
                  </a:txBody>
                  <a:tcPr marL="0" marR="0" marT="0" marB="0" anchor="ctr">
                    <a:lnL>
                      <a:noFill/>
                    </a:lnL>
                    <a:lnR>
                      <a:noFill/>
                    </a:lnR>
                    <a:lnT>
                      <a:noFill/>
                    </a:lnT>
                    <a:lnB>
                      <a:noFill/>
                    </a:lnB>
                    <a:solidFill>
                      <a:srgbClr val="FFFFFF"/>
                    </a:solidFill>
                  </a:tcPr>
                </a:tc>
              </a:tr>
              <a:tr h="397329">
                <a:tc>
                  <a:txBody>
                    <a:bodyPr/>
                    <a:lstStyle/>
                    <a:p>
                      <a:pPr algn="ctr"/>
                      <a:endParaRPr lang="ar-SA" sz="2400" b="1" u="none" strike="noStrike" dirty="0">
                        <a:solidFill>
                          <a:srgbClr val="002060"/>
                        </a:solidFill>
                        <a:latin typeface="Simplified Arabic"/>
                      </a:endParaRPr>
                    </a:p>
                  </a:txBody>
                  <a:tcPr marL="0" marR="0" marT="0" marB="0" anchor="ctr">
                    <a:lnL>
                      <a:noFill/>
                    </a:lnL>
                    <a:lnR>
                      <a:noFill/>
                    </a:lnR>
                    <a:lnT>
                      <a:noFill/>
                    </a:lnT>
                    <a:lnB>
                      <a:noFill/>
                    </a:lnB>
                    <a:solidFill>
                      <a:srgbClr val="FFFFFF"/>
                    </a:solidFill>
                  </a:tcPr>
                </a:tc>
              </a:tr>
            </a:tbl>
          </a:graphicData>
        </a:graphic>
      </p:graphicFrame>
      <p:pic>
        <p:nvPicPr>
          <p:cNvPr id="12" name="موسيقى تركية حزينة ومؤثرة 5.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Left)">
                                      <p:cBhvr>
                                        <p:cTn id="11" dur="2000"/>
                                        <p:tgtEl>
                                          <p:spTgt spid="11"/>
                                        </p:tgtEl>
                                      </p:cBhvr>
                                    </p:animEffect>
                                  </p:childTnLst>
                                </p:cTn>
                              </p:par>
                            </p:childTnLst>
                          </p:cTn>
                        </p:par>
                        <p:par>
                          <p:cTn id="12" fill="hold">
                            <p:stCondLst>
                              <p:cond delay="4000"/>
                            </p:stCondLst>
                            <p:childTnLst>
                              <p:par>
                                <p:cTn id="13" presetID="1" presetClass="mediacall" presetSubtype="0" fill="hold" nodeType="afterEffect">
                                  <p:stCondLst>
                                    <p:cond delay="0"/>
                                  </p:stCondLst>
                                  <p:childTnLst>
                                    <p:cmd type="call" cmd="playFrom(0.0)">
                                      <p:cBhvr>
                                        <p:cTn id="14" dur="16055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3842758384.jpg"/>
          <p:cNvPicPr>
            <a:picLocks noGrp="1" noChangeAspect="1"/>
          </p:cNvPicPr>
          <p:nvPr>
            <p:ph idx="1"/>
          </p:nvPr>
        </p:nvPicPr>
        <p:blipFill>
          <a:blip r:embed="rId4"/>
          <a:stretch>
            <a:fillRect/>
          </a:stretch>
        </p:blipFill>
        <p:spPr>
          <a:xfrm>
            <a:off x="990600" y="0"/>
            <a:ext cx="8153400" cy="6858000"/>
          </a:xfrm>
        </p:spPr>
      </p:pic>
      <p:sp>
        <p:nvSpPr>
          <p:cNvPr id="5" name="مربع نص 4"/>
          <p:cNvSpPr txBox="1"/>
          <p:nvPr/>
        </p:nvSpPr>
        <p:spPr>
          <a:xfrm>
            <a:off x="3581400" y="838200"/>
            <a:ext cx="3581400" cy="3046988"/>
          </a:xfrm>
          <a:prstGeom prst="rect">
            <a:avLst/>
          </a:prstGeom>
          <a:noFill/>
        </p:spPr>
        <p:txBody>
          <a:bodyPr wrap="square" rtlCol="0">
            <a:spAutoFit/>
          </a:bodyPr>
          <a:lstStyle/>
          <a:p>
            <a:pPr algn="r"/>
            <a:r>
              <a:rPr lang="ar-SA" sz="3200" dirty="0" smtClean="0"/>
              <a:t>أعطِنا حُبّا فَنبني العالمَ المُنهارَ فينا</a:t>
            </a:r>
          </a:p>
          <a:p>
            <a:pPr algn="r"/>
            <a:r>
              <a:rPr lang="ar-SA" sz="3200" dirty="0" smtClean="0"/>
              <a:t>مِنْ جَديدْ</a:t>
            </a:r>
          </a:p>
          <a:p>
            <a:pPr algn="r"/>
            <a:r>
              <a:rPr lang="ar-SA" sz="3200" dirty="0" smtClean="0"/>
              <a:t>ونُعيدْ</a:t>
            </a:r>
          </a:p>
          <a:p>
            <a:pPr algn="r"/>
            <a:r>
              <a:rPr lang="ar-SA" sz="3200" dirty="0" smtClean="0"/>
              <a:t>فَرْحةَ الخِصْبِ لِدُنيانا </a:t>
            </a:r>
            <a:r>
              <a:rPr lang="ar-SA" sz="3200" dirty="0" err="1" smtClean="0"/>
              <a:t>الجَديبةْ</a:t>
            </a:r>
            <a:endParaRPr lang="en-US" sz="3200" dirty="0"/>
          </a:p>
        </p:txBody>
      </p:sp>
      <p:pic>
        <p:nvPicPr>
          <p:cNvPr id="6" name="موسيقى تركية حزينة ومؤثرة 5.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2000"/>
                                        <p:tgtEl>
                                          <p:spTgt spid="5"/>
                                        </p:tgtEl>
                                      </p:cBhvr>
                                    </p:animEffect>
                                  </p:childTnLst>
                                </p:cTn>
                              </p:par>
                            </p:childTnLst>
                          </p:cTn>
                        </p:par>
                        <p:par>
                          <p:cTn id="11" fill="hold">
                            <p:stCondLst>
                              <p:cond delay="2000"/>
                            </p:stCondLst>
                            <p:childTnLst>
                              <p:par>
                                <p:cTn id="12" presetID="1" presetClass="mediacall" presetSubtype="0" fill="hold" nodeType="afterEffect">
                                  <p:stCondLst>
                                    <p:cond delay="0"/>
                                  </p:stCondLst>
                                  <p:childTnLst>
                                    <p:cmd type="call" cmd="playFrom(0.0)">
                                      <p:cBhvr>
                                        <p:cTn id="13" dur="16055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3842758384.jpg"/>
          <p:cNvPicPr>
            <a:picLocks noGrp="1" noChangeAspect="1"/>
          </p:cNvPicPr>
          <p:nvPr>
            <p:ph idx="1"/>
          </p:nvPr>
        </p:nvPicPr>
        <p:blipFill>
          <a:blip r:embed="rId3"/>
          <a:stretch>
            <a:fillRect/>
          </a:stretch>
        </p:blipFill>
        <p:spPr>
          <a:xfrm>
            <a:off x="0" y="0"/>
            <a:ext cx="9214908" cy="6858000"/>
          </a:xfrm>
        </p:spPr>
      </p:pic>
      <p:graphicFrame>
        <p:nvGraphicFramePr>
          <p:cNvPr id="8" name="جدول 7"/>
          <p:cNvGraphicFramePr>
            <a:graphicFrameLocks noGrp="1"/>
          </p:cNvGraphicFramePr>
          <p:nvPr/>
        </p:nvGraphicFramePr>
        <p:xfrm>
          <a:off x="2286000" y="838200"/>
          <a:ext cx="4876800" cy="4904450"/>
        </p:xfrm>
        <a:graphic>
          <a:graphicData uri="http://schemas.openxmlformats.org/drawingml/2006/table">
            <a:tbl>
              <a:tblPr/>
              <a:tblGrid>
                <a:gridCol w="4668520"/>
                <a:gridCol w="208280"/>
              </a:tblGrid>
              <a:tr h="538442">
                <a:tc>
                  <a:txBody>
                    <a:bodyPr/>
                    <a:lstStyle/>
                    <a:p>
                      <a:endParaRPr lang="en-US" dirty="0"/>
                    </a:p>
                  </a:txBody>
                  <a:tcPr marL="9525" marR="9525" marT="9525" marB="9525" anchor="ctr">
                    <a:lnL>
                      <a:noFill/>
                    </a:lnL>
                    <a:lnR>
                      <a:noFill/>
                    </a:lnR>
                    <a:lnT>
                      <a:noFill/>
                    </a:lnT>
                    <a:lnB>
                      <a:noFill/>
                    </a:lnB>
                    <a:solidFill>
                      <a:srgbClr val="EFEEEE"/>
                    </a:solidFill>
                  </a:tcPr>
                </a:tc>
                <a:tc>
                  <a:txBody>
                    <a:bodyPr/>
                    <a:lstStyle/>
                    <a:p>
                      <a:endParaRPr lang="en-US"/>
                    </a:p>
                  </a:txBody>
                  <a:tcPr>
                    <a:lnL>
                      <a:noFill/>
                    </a:lnL>
                  </a:tcPr>
                </a:tc>
              </a:tr>
              <a:tr h="403832">
                <a:tc gridSpan="2">
                  <a:txBody>
                    <a:bodyPr/>
                    <a:lstStyle/>
                    <a:p>
                      <a:pPr algn="ctr"/>
                      <a:r>
                        <a:rPr lang="ar-SA" sz="2400" b="0" u="none" strike="noStrike" dirty="0" smtClean="0">
                          <a:solidFill>
                            <a:srgbClr val="373737"/>
                          </a:solidFill>
                          <a:latin typeface="Simplified Arabic"/>
                        </a:rPr>
                        <a:t>أعطِنا أجنِحةً نفتحْ </a:t>
                      </a:r>
                      <a:r>
                        <a:rPr lang="ar-SA" sz="2400" b="0" u="none" strike="noStrike" dirty="0" err="1">
                          <a:solidFill>
                            <a:srgbClr val="373737"/>
                          </a:solidFill>
                          <a:latin typeface="Simplified Arabic"/>
                        </a:rPr>
                        <a:t>بها</a:t>
                      </a:r>
                      <a:r>
                        <a:rPr lang="ar-SA" sz="2400" b="0" u="none" strike="noStrike" dirty="0">
                          <a:solidFill>
                            <a:srgbClr val="373737"/>
                          </a:solidFill>
                          <a:latin typeface="Simplified Arabic"/>
                        </a:rPr>
                        <a:t> </a:t>
                      </a:r>
                      <a:r>
                        <a:rPr lang="ar-SA" sz="2400" b="0" u="none" strike="noStrike" dirty="0" smtClean="0">
                          <a:solidFill>
                            <a:srgbClr val="373737"/>
                          </a:solidFill>
                          <a:latin typeface="Simplified Arabic"/>
                        </a:rPr>
                        <a:t>أُفْقَ الصُّعود</a:t>
                      </a: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r>
                        <a:rPr lang="ar-SA" sz="2400" b="0" u="none" strike="noStrike" dirty="0" smtClean="0">
                          <a:solidFill>
                            <a:srgbClr val="373737"/>
                          </a:solidFill>
                          <a:latin typeface="Simplified Arabic"/>
                        </a:rPr>
                        <a:t>ننطلِقْ </a:t>
                      </a:r>
                      <a:r>
                        <a:rPr lang="ar-SA" sz="2400" b="0" u="none" strike="noStrike" dirty="0">
                          <a:solidFill>
                            <a:srgbClr val="373737"/>
                          </a:solidFill>
                          <a:latin typeface="Simplified Arabic"/>
                        </a:rPr>
                        <a:t>من </a:t>
                      </a:r>
                      <a:r>
                        <a:rPr lang="ar-SA" sz="2400" b="0" u="none" strike="noStrike" dirty="0" smtClean="0">
                          <a:solidFill>
                            <a:srgbClr val="373737"/>
                          </a:solidFill>
                          <a:latin typeface="Simplified Arabic"/>
                        </a:rPr>
                        <a:t>كَهفِنا المَحْصورِ مِنْ عُزلةِ</a:t>
                      </a: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627670">
                <a:tc gridSpan="2">
                  <a:txBody>
                    <a:bodyPr/>
                    <a:lstStyle/>
                    <a:p>
                      <a:pPr algn="ctr"/>
                      <a:r>
                        <a:rPr lang="ar-SA" sz="2400" b="0" u="none" strike="noStrike" dirty="0" smtClean="0">
                          <a:solidFill>
                            <a:srgbClr val="373737"/>
                          </a:solidFill>
                          <a:latin typeface="Simplified Arabic"/>
                        </a:rPr>
                        <a:t>جُدْرانِ الحَديدْ</a:t>
                      </a:r>
                    </a:p>
                    <a:p>
                      <a:pPr algn="ctr"/>
                      <a:r>
                        <a:rPr lang="ar-SA" sz="2400" b="0" u="none" strike="noStrike" dirty="0" smtClean="0">
                          <a:solidFill>
                            <a:srgbClr val="373737"/>
                          </a:solidFill>
                          <a:latin typeface="Simplified Arabic"/>
                        </a:rPr>
                        <a:t>أعطِنا </a:t>
                      </a:r>
                      <a:r>
                        <a:rPr lang="ar-SA" sz="2400" b="0" u="none" strike="noStrike" dirty="0">
                          <a:solidFill>
                            <a:srgbClr val="373737"/>
                          </a:solidFill>
                          <a:latin typeface="Simplified Arabic"/>
                        </a:rPr>
                        <a:t>نوراً </a:t>
                      </a:r>
                      <a:r>
                        <a:rPr lang="ar-SA" sz="2400" b="0" u="none" strike="noStrike" dirty="0" smtClean="0">
                          <a:solidFill>
                            <a:srgbClr val="373737"/>
                          </a:solidFill>
                          <a:latin typeface="Simplified Arabic"/>
                        </a:rPr>
                        <a:t>يَشُقُّ الظُّلُماتِ المُدْلَهمّة</a:t>
                      </a: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r>
                        <a:rPr lang="ar-SA" sz="2400" b="0" u="none" strike="noStrike" dirty="0" smtClean="0">
                          <a:solidFill>
                            <a:srgbClr val="373737"/>
                          </a:solidFill>
                          <a:latin typeface="Simplified Arabic"/>
                        </a:rPr>
                        <a:t>وعلى دَفْقِ سَناه</a:t>
                      </a: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r>
                        <a:rPr lang="ar-SA" sz="2400" b="0" u="none" strike="noStrike" dirty="0" smtClean="0">
                          <a:solidFill>
                            <a:srgbClr val="373737"/>
                          </a:solidFill>
                          <a:latin typeface="Simplified Arabic"/>
                        </a:rPr>
                        <a:t>نَدْفَعُ الخَطْوَ إلى       ذِرْوةِ قِمّة</a:t>
                      </a: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r>
                        <a:rPr lang="ar-SA" sz="2400" b="0" u="none" strike="noStrike" dirty="0" smtClean="0">
                          <a:solidFill>
                            <a:srgbClr val="373737"/>
                          </a:solidFill>
                          <a:latin typeface="Simplified Arabic"/>
                        </a:rPr>
                        <a:t>نَجتني مِنها انتصاراتِ الحَياة</a:t>
                      </a: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r h="403832">
                <a:tc gridSpan="2">
                  <a:txBody>
                    <a:bodyPr/>
                    <a:lstStyle/>
                    <a:p>
                      <a:pPr algn="ctr"/>
                      <a:endParaRPr lang="ar-SA" sz="2400" b="0" u="none" strike="noStrike" dirty="0">
                        <a:solidFill>
                          <a:srgbClr val="373737"/>
                        </a:solidFill>
                        <a:latin typeface="Simplified Arabic"/>
                      </a:endParaRPr>
                    </a:p>
                  </a:txBody>
                  <a:tcPr marL="0" marR="0" marT="0" marB="0" anchor="ctr">
                    <a:lnL>
                      <a:noFill/>
                    </a:lnL>
                    <a:lnR>
                      <a:noFill/>
                    </a:lnR>
                    <a:lnT>
                      <a:noFill/>
                    </a:lnT>
                    <a:lnB>
                      <a:noFill/>
                    </a:lnB>
                    <a:solidFill>
                      <a:srgbClr val="FFFFFF"/>
                    </a:solidFill>
                  </a:tcPr>
                </a:tc>
                <a:tc hMerge="1">
                  <a:txBody>
                    <a:bodyPr/>
                    <a:lstStyle/>
                    <a:p>
                      <a:endParaRPr lang="en-US"/>
                    </a:p>
                  </a:txBody>
                  <a:tcPr/>
                </a:tc>
              </a:tr>
            </a:tbl>
          </a:graphicData>
        </a:graphic>
      </p:graphicFrame>
      <p:sp>
        <p:nvSpPr>
          <p:cNvPr id="153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موسيقى تركية حزينة ومؤثرة 5.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1"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par>
                          <p:cTn id="12" fill="hold">
                            <p:stCondLst>
                              <p:cond delay="2000"/>
                            </p:stCondLst>
                            <p:childTnLst>
                              <p:par>
                                <p:cTn id="13" presetID="1" presetClass="mediacall" presetSubtype="0" fill="hold" nodeType="afterEffect">
                                  <p:stCondLst>
                                    <p:cond delay="0"/>
                                  </p:stCondLst>
                                  <p:childTnLst>
                                    <p:cmd type="call" cmd="playFrom(0.0)">
                                      <p:cBhvr>
                                        <p:cTn id="14" dur="16055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يد1.jpg"/>
          <p:cNvPicPr>
            <a:picLocks noGrp="1" noChangeAspect="1"/>
          </p:cNvPicPr>
          <p:nvPr>
            <p:ph idx="1"/>
          </p:nvPr>
        </p:nvPicPr>
        <p:blipFill>
          <a:blip r:embed="rId3">
            <a:duotone>
              <a:schemeClr val="bg2">
                <a:shade val="45000"/>
                <a:satMod val="135000"/>
              </a:schemeClr>
              <a:prstClr val="white"/>
            </a:duotone>
          </a:blip>
          <a:stretch>
            <a:fillRect/>
          </a:stretch>
        </p:blipFill>
        <p:spPr>
          <a:xfrm>
            <a:off x="-16500" y="0"/>
            <a:ext cx="9160500" cy="6858000"/>
          </a:xfrm>
        </p:spPr>
      </p:pic>
      <p:sp>
        <p:nvSpPr>
          <p:cNvPr id="6" name="مربع نص 5"/>
          <p:cNvSpPr txBox="1"/>
          <p:nvPr/>
        </p:nvSpPr>
        <p:spPr>
          <a:xfrm>
            <a:off x="2895600" y="533400"/>
            <a:ext cx="3505200" cy="369332"/>
          </a:xfrm>
          <a:prstGeom prst="rect">
            <a:avLst/>
          </a:prstGeom>
          <a:noFill/>
        </p:spPr>
        <p:txBody>
          <a:bodyPr wrap="square" rtlCol="0">
            <a:spAutoFit/>
          </a:bodyPr>
          <a:lstStyle/>
          <a:p>
            <a:endParaRPr lang="en-US" dirty="0"/>
          </a:p>
        </p:txBody>
      </p:sp>
      <p:graphicFrame>
        <p:nvGraphicFramePr>
          <p:cNvPr id="7" name="جدول 6"/>
          <p:cNvGraphicFramePr>
            <a:graphicFrameLocks noGrp="1"/>
          </p:cNvGraphicFramePr>
          <p:nvPr/>
        </p:nvGraphicFramePr>
        <p:xfrm>
          <a:off x="228600" y="228600"/>
          <a:ext cx="3657600" cy="4750506"/>
        </p:xfrm>
        <a:graphic>
          <a:graphicData uri="http://schemas.openxmlformats.org/drawingml/2006/table">
            <a:tbl>
              <a:tblPr/>
              <a:tblGrid>
                <a:gridCol w="3657600"/>
              </a:tblGrid>
              <a:tr h="1025454">
                <a:tc>
                  <a:txBody>
                    <a:bodyPr/>
                    <a:lstStyle/>
                    <a:p>
                      <a:pPr algn="ctr"/>
                      <a:endParaRPr lang="ar-SA" b="1" u="none" strike="noStrike" dirty="0" smtClean="0">
                        <a:solidFill>
                          <a:srgbClr val="373737"/>
                        </a:solidFill>
                        <a:latin typeface="Simplified Arabic"/>
                      </a:endParaRPr>
                    </a:p>
                    <a:p>
                      <a:pPr algn="ctr"/>
                      <a:r>
                        <a:rPr lang="ar-SA" sz="2000" b="1" u="none" strike="noStrike" dirty="0" smtClean="0">
                          <a:solidFill>
                            <a:srgbClr val="C00000"/>
                          </a:solidFill>
                          <a:latin typeface="Simplified Arabic"/>
                        </a:rPr>
                        <a:t>صلاة</a:t>
                      </a:r>
                      <a:r>
                        <a:rPr lang="ar-SA" sz="2000" b="1" u="none" strike="noStrike" baseline="0" dirty="0" smtClean="0">
                          <a:solidFill>
                            <a:srgbClr val="C00000"/>
                          </a:solidFill>
                          <a:latin typeface="Simplified Arabic"/>
                        </a:rPr>
                        <a:t> إلى العام الجديد</a:t>
                      </a:r>
                    </a:p>
                    <a:p>
                      <a:pPr algn="ctr"/>
                      <a:endParaRPr lang="ar-SA" b="1" u="none" strike="noStrike" dirty="0" smtClean="0">
                        <a:solidFill>
                          <a:srgbClr val="373737"/>
                        </a:solidFill>
                        <a:latin typeface="Simplified Arabic"/>
                      </a:endParaRPr>
                    </a:p>
                    <a:p>
                      <a:pPr algn="ctr"/>
                      <a:r>
                        <a:rPr lang="ar-SA" b="1" u="none" strike="noStrike" dirty="0" smtClean="0">
                          <a:solidFill>
                            <a:srgbClr val="373737"/>
                          </a:solidFill>
                          <a:latin typeface="Simplified Arabic"/>
                        </a:rPr>
                        <a:t>في </a:t>
                      </a:r>
                      <a:r>
                        <a:rPr lang="ar-SA" b="1" u="none" strike="noStrike" dirty="0">
                          <a:solidFill>
                            <a:srgbClr val="373737"/>
                          </a:solidFill>
                          <a:latin typeface="Simplified Arabic"/>
                        </a:rPr>
                        <a:t>يدينا </a:t>
                      </a:r>
                      <a:r>
                        <a:rPr lang="ar-SA" b="1" u="none" strike="noStrike" dirty="0" err="1">
                          <a:solidFill>
                            <a:srgbClr val="373737"/>
                          </a:solidFill>
                          <a:latin typeface="Simplified Arabic"/>
                        </a:rPr>
                        <a:t>لك</a:t>
                      </a:r>
                      <a:r>
                        <a:rPr lang="ar-SA" b="1" u="none" strike="noStrike" dirty="0">
                          <a:solidFill>
                            <a:srgbClr val="373737"/>
                          </a:solidFill>
                          <a:latin typeface="Simplified Arabic"/>
                        </a:rPr>
                        <a:t> أشواق جديدة</a:t>
                      </a:r>
                    </a:p>
                  </a:txBody>
                  <a:tcPr marL="0" marR="0" marT="0" marB="0" anchor="ctr">
                    <a:lnL>
                      <a:noFill/>
                    </a:lnL>
                    <a:lnR>
                      <a:noFill/>
                    </a:lnR>
                    <a:lnT>
                      <a:noFill/>
                    </a:lnT>
                    <a:lnB>
                      <a:noFill/>
                    </a:lnB>
                    <a:solidFill>
                      <a:srgbClr val="FFFFFF"/>
                    </a:solidFill>
                  </a:tcPr>
                </a:tc>
              </a:tr>
              <a:tr h="603791">
                <a:tc>
                  <a:txBody>
                    <a:bodyPr/>
                    <a:lstStyle/>
                    <a:p>
                      <a:pPr algn="ctr"/>
                      <a:r>
                        <a:rPr lang="ar-SA" b="1" u="none" strike="noStrike" dirty="0">
                          <a:solidFill>
                            <a:srgbClr val="373737"/>
                          </a:solidFill>
                          <a:latin typeface="Simplified Arabic"/>
                        </a:rPr>
                        <a:t>في مآقينا </a:t>
                      </a:r>
                      <a:r>
                        <a:rPr lang="ar-SA" b="1" u="none" strike="noStrike" dirty="0" err="1">
                          <a:solidFill>
                            <a:srgbClr val="373737"/>
                          </a:solidFill>
                          <a:latin typeface="Simplified Arabic"/>
                        </a:rPr>
                        <a:t>تسابيح</a:t>
                      </a:r>
                      <a:r>
                        <a:rPr lang="ar-SA" b="1" u="none" strike="noStrike" dirty="0">
                          <a:solidFill>
                            <a:srgbClr val="373737"/>
                          </a:solidFill>
                          <a:latin typeface="Simplified Arabic"/>
                        </a:rPr>
                        <a:t> ، وألحان فريدة</a:t>
                      </a:r>
                    </a:p>
                  </a:txBody>
                  <a:tcPr marL="0" marR="0" marT="0" marB="0" anchor="ctr">
                    <a:lnL>
                      <a:noFill/>
                    </a:lnL>
                    <a:lnR>
                      <a:noFill/>
                    </a:lnR>
                    <a:lnT>
                      <a:noFill/>
                    </a:lnT>
                    <a:lnB>
                      <a:noFill/>
                    </a:lnB>
                    <a:solidFill>
                      <a:srgbClr val="FFFFFF"/>
                    </a:solidFill>
                  </a:tcPr>
                </a:tc>
              </a:tr>
              <a:tr h="603791">
                <a:tc>
                  <a:txBody>
                    <a:bodyPr/>
                    <a:lstStyle/>
                    <a:p>
                      <a:pPr algn="ctr"/>
                      <a:r>
                        <a:rPr lang="ar-SA" b="1" u="none" strike="noStrike" dirty="0">
                          <a:solidFill>
                            <a:srgbClr val="373737"/>
                          </a:solidFill>
                          <a:latin typeface="Simplified Arabic"/>
                        </a:rPr>
                        <a:t>سوف نزجيها قرابين غناء في يديك</a:t>
                      </a:r>
                    </a:p>
                  </a:txBody>
                  <a:tcPr marL="0" marR="0" marT="0" marB="0" anchor="ctr">
                    <a:lnL>
                      <a:noFill/>
                    </a:lnL>
                    <a:lnR>
                      <a:noFill/>
                    </a:lnR>
                    <a:lnT>
                      <a:noFill/>
                    </a:lnT>
                    <a:lnB>
                      <a:noFill/>
                    </a:lnB>
                    <a:solidFill>
                      <a:srgbClr val="FFFFFF"/>
                    </a:solidFill>
                  </a:tcPr>
                </a:tc>
              </a:tr>
              <a:tr h="603791">
                <a:tc>
                  <a:txBody>
                    <a:bodyPr/>
                    <a:lstStyle/>
                    <a:p>
                      <a:pPr algn="ctr"/>
                      <a:r>
                        <a:rPr lang="ar-SA" b="1" u="none" strike="noStrike" dirty="0">
                          <a:solidFill>
                            <a:srgbClr val="373737"/>
                          </a:solidFill>
                          <a:latin typeface="Simplified Arabic"/>
                        </a:rPr>
                        <a:t>يا مطلاً أملاً عذب الورود</a:t>
                      </a:r>
                    </a:p>
                  </a:txBody>
                  <a:tcPr marL="0" marR="0" marT="0" marB="0" anchor="ctr">
                    <a:lnL>
                      <a:noFill/>
                    </a:lnL>
                    <a:lnR>
                      <a:noFill/>
                    </a:lnR>
                    <a:lnT>
                      <a:noFill/>
                    </a:lnT>
                    <a:lnB>
                      <a:noFill/>
                    </a:lnB>
                    <a:solidFill>
                      <a:srgbClr val="FFFFFF"/>
                    </a:solidFill>
                  </a:tcPr>
                </a:tc>
              </a:tr>
              <a:tr h="603791">
                <a:tc>
                  <a:txBody>
                    <a:bodyPr/>
                    <a:lstStyle/>
                    <a:p>
                      <a:pPr algn="ctr"/>
                      <a:r>
                        <a:rPr lang="ar-SA" b="1" u="none" strike="noStrike" dirty="0">
                          <a:solidFill>
                            <a:srgbClr val="373737"/>
                          </a:solidFill>
                          <a:latin typeface="Simplified Arabic"/>
                        </a:rPr>
                        <a:t>يا غنياً بالأماني والوعود</a:t>
                      </a:r>
                    </a:p>
                  </a:txBody>
                  <a:tcPr marL="0" marR="0" marT="0" marB="0" anchor="ctr">
                    <a:lnL>
                      <a:noFill/>
                    </a:lnL>
                    <a:lnR>
                      <a:noFill/>
                    </a:lnR>
                    <a:lnT>
                      <a:noFill/>
                    </a:lnT>
                    <a:lnB>
                      <a:noFill/>
                    </a:lnB>
                    <a:solidFill>
                      <a:srgbClr val="FFFFFF"/>
                    </a:solidFill>
                  </a:tcPr>
                </a:tc>
              </a:tr>
              <a:tr h="603791">
                <a:tc>
                  <a:txBody>
                    <a:bodyPr/>
                    <a:lstStyle/>
                    <a:p>
                      <a:pPr algn="ctr"/>
                      <a:r>
                        <a:rPr lang="ar-SA" b="1" u="none" strike="noStrike" dirty="0">
                          <a:solidFill>
                            <a:srgbClr val="373737"/>
                          </a:solidFill>
                          <a:latin typeface="Simplified Arabic"/>
                        </a:rPr>
                        <a:t>ما الذي تحمله من أجلنا ؟</a:t>
                      </a:r>
                    </a:p>
                  </a:txBody>
                  <a:tcPr marL="0" marR="0" marT="0" marB="0" anchor="ctr">
                    <a:lnL>
                      <a:noFill/>
                    </a:lnL>
                    <a:lnR>
                      <a:noFill/>
                    </a:lnR>
                    <a:lnT>
                      <a:noFill/>
                    </a:lnT>
                    <a:lnB>
                      <a:noFill/>
                    </a:lnB>
                    <a:solidFill>
                      <a:srgbClr val="FFFFFF"/>
                    </a:solidFill>
                  </a:tcPr>
                </a:tc>
              </a:tr>
              <a:tr h="603791">
                <a:tc>
                  <a:txBody>
                    <a:bodyPr/>
                    <a:lstStyle/>
                    <a:p>
                      <a:pPr algn="ctr"/>
                      <a:r>
                        <a:rPr lang="ar-SA" b="1" u="none" strike="noStrike" dirty="0">
                          <a:solidFill>
                            <a:srgbClr val="373737"/>
                          </a:solidFill>
                          <a:latin typeface="Simplified Arabic"/>
                        </a:rPr>
                        <a:t>ماذا لديك!</a:t>
                      </a:r>
                    </a:p>
                  </a:txBody>
                  <a:tcPr marL="0" marR="0" marT="0" marB="0" anchor="ctr">
                    <a:lnL>
                      <a:noFill/>
                    </a:lnL>
                    <a:lnR>
                      <a:noFill/>
                    </a:lnR>
                    <a:lnT>
                      <a:noFill/>
                    </a:lnT>
                    <a:lnB>
                      <a:noFill/>
                    </a:lnB>
                    <a:solidFill>
                      <a:srgbClr val="FFFFFF"/>
                    </a:solidFill>
                  </a:tcPr>
                </a:tc>
              </a:tr>
            </a:tbl>
          </a:graphicData>
        </a:graphic>
      </p:graphicFrame>
      <p:sp>
        <p:nvSpPr>
          <p:cNvPr id="9" name="مربع نص 8"/>
          <p:cNvSpPr txBox="1"/>
          <p:nvPr/>
        </p:nvSpPr>
        <p:spPr>
          <a:xfrm>
            <a:off x="304800" y="5105400"/>
            <a:ext cx="3657600" cy="892552"/>
          </a:xfrm>
          <a:prstGeom prst="rect">
            <a:avLst/>
          </a:prstGeom>
          <a:noFill/>
        </p:spPr>
        <p:txBody>
          <a:bodyPr wrap="square" rtlCol="0">
            <a:spAutoFit/>
          </a:bodyPr>
          <a:lstStyle/>
          <a:p>
            <a:r>
              <a:rPr lang="ar-SA" sz="1600" b="1" dirty="0" smtClean="0">
                <a:solidFill>
                  <a:schemeClr val="accent2">
                    <a:lumMod val="50000"/>
                  </a:schemeClr>
                </a:solidFill>
              </a:rPr>
              <a:t>مآقينا</a:t>
            </a:r>
            <a:r>
              <a:rPr lang="ar-SA" sz="1600" b="1" dirty="0" smtClean="0">
                <a:solidFill>
                  <a:srgbClr val="FF0000"/>
                </a:solidFill>
              </a:rPr>
              <a:t>:</a:t>
            </a:r>
            <a:r>
              <a:rPr lang="ar-SA" sz="1600" b="1" dirty="0" smtClean="0">
                <a:solidFill>
                  <a:schemeClr val="accent2">
                    <a:lumMod val="50000"/>
                  </a:schemeClr>
                </a:solidFill>
              </a:rPr>
              <a:t> مفردها(</a:t>
            </a:r>
            <a:r>
              <a:rPr lang="ar-SA" sz="1600" b="1" dirty="0" err="1" smtClean="0">
                <a:solidFill>
                  <a:schemeClr val="accent2">
                    <a:lumMod val="50000"/>
                  </a:schemeClr>
                </a:solidFill>
              </a:rPr>
              <a:t>مؤق</a:t>
            </a:r>
            <a:r>
              <a:rPr lang="ar-SA" sz="1600" b="1" dirty="0" smtClean="0">
                <a:solidFill>
                  <a:schemeClr val="accent2">
                    <a:lumMod val="50000"/>
                  </a:schemeClr>
                </a:solidFill>
              </a:rPr>
              <a:t>) وهو مجرى الدّمع في العين</a:t>
            </a:r>
          </a:p>
          <a:p>
            <a:pPr algn="r"/>
            <a:r>
              <a:rPr lang="ar-SA" b="1" dirty="0" smtClean="0">
                <a:solidFill>
                  <a:schemeClr val="accent2">
                    <a:lumMod val="50000"/>
                  </a:schemeClr>
                </a:solidFill>
              </a:rPr>
              <a:t>نزجيها</a:t>
            </a:r>
            <a:r>
              <a:rPr lang="ar-SA" b="1" dirty="0" smtClean="0">
                <a:solidFill>
                  <a:srgbClr val="FF0000"/>
                </a:solidFill>
              </a:rPr>
              <a:t>:</a:t>
            </a:r>
            <a:r>
              <a:rPr lang="ar-SA" b="1" dirty="0" smtClean="0">
                <a:solidFill>
                  <a:schemeClr val="accent2">
                    <a:lumMod val="50000"/>
                  </a:schemeClr>
                </a:solidFill>
              </a:rPr>
              <a:t> نقرّبها</a:t>
            </a:r>
          </a:p>
          <a:p>
            <a:pPr algn="r"/>
            <a:r>
              <a:rPr lang="ar-SA" b="1" dirty="0" smtClean="0">
                <a:solidFill>
                  <a:schemeClr val="accent2">
                    <a:lumMod val="50000"/>
                  </a:schemeClr>
                </a:solidFill>
              </a:rPr>
              <a:t>الورود: المنهل</a:t>
            </a:r>
            <a:endParaRPr lang="en-US" b="1" dirty="0">
              <a:solidFill>
                <a:schemeClr val="accent2">
                  <a:lumMod val="50000"/>
                </a:schemeClr>
              </a:solidFill>
            </a:endParaRPr>
          </a:p>
        </p:txBody>
      </p:sp>
      <p:sp>
        <p:nvSpPr>
          <p:cNvPr id="10" name="مربع نص 9"/>
          <p:cNvSpPr txBox="1"/>
          <p:nvPr/>
        </p:nvSpPr>
        <p:spPr>
          <a:xfrm>
            <a:off x="4495800" y="240804"/>
            <a:ext cx="4419600" cy="6617196"/>
          </a:xfrm>
          <a:prstGeom prst="rect">
            <a:avLst/>
          </a:prstGeom>
          <a:noFill/>
        </p:spPr>
        <p:txBody>
          <a:bodyPr wrap="square" rtlCol="0">
            <a:spAutoFit/>
          </a:bodyPr>
          <a:lstStyle/>
          <a:p>
            <a:pPr algn="r"/>
            <a:r>
              <a:rPr lang="ar-SA" sz="2400" dirty="0" smtClean="0">
                <a:solidFill>
                  <a:srgbClr val="C00000"/>
                </a:solidFill>
              </a:rPr>
              <a:t>ا</a:t>
            </a:r>
            <a:r>
              <a:rPr lang="ar-SA" sz="2400" b="1" dirty="0" smtClean="0">
                <a:solidFill>
                  <a:srgbClr val="C00000"/>
                </a:solidFill>
              </a:rPr>
              <a:t>لشّرح</a:t>
            </a:r>
            <a:r>
              <a:rPr lang="ar-SA" dirty="0" smtClean="0"/>
              <a:t>:</a:t>
            </a:r>
          </a:p>
          <a:p>
            <a:pPr algn="r"/>
            <a:endParaRPr lang="ar-SA" sz="2000" b="1" dirty="0"/>
          </a:p>
          <a:p>
            <a:pPr algn="r"/>
            <a:r>
              <a:rPr lang="ar-SA" sz="2000" b="1" dirty="0" smtClean="0">
                <a:solidFill>
                  <a:srgbClr val="7030A0"/>
                </a:solidFill>
              </a:rPr>
              <a:t>عنونت الشّاعرة قصيدتها </a:t>
            </a:r>
            <a:r>
              <a:rPr lang="ar-SA" sz="2000" b="1" dirty="0" err="1" smtClean="0">
                <a:solidFill>
                  <a:srgbClr val="7030A0"/>
                </a:solidFill>
              </a:rPr>
              <a:t>بـ</a:t>
            </a:r>
            <a:r>
              <a:rPr lang="ar-SA" sz="2000" b="1" dirty="0" smtClean="0">
                <a:solidFill>
                  <a:srgbClr val="7030A0"/>
                </a:solidFill>
              </a:rPr>
              <a:t>( صلاة إلى العام الجديد) وتضمين العنوان لكلمة </a:t>
            </a:r>
            <a:r>
              <a:rPr lang="ar-SA" sz="2000" b="1" dirty="0" smtClean="0">
                <a:solidFill>
                  <a:srgbClr val="C00000"/>
                </a:solidFill>
              </a:rPr>
              <a:t>صلاة</a:t>
            </a:r>
            <a:r>
              <a:rPr lang="ar-SA" sz="2000" b="1" dirty="0" smtClean="0">
                <a:solidFill>
                  <a:srgbClr val="7030A0"/>
                </a:solidFill>
              </a:rPr>
              <a:t> يشير إلى أنّ الشّاعرة تتوجّه إلى العام الجديد بوصفه إلها مخلصًا، أكّد ذلك استخدامها لمفردات ذات مدلولات دينيّة تتمثّل في: </a:t>
            </a:r>
            <a:r>
              <a:rPr lang="ar-SA" sz="2000" b="1" dirty="0" err="1" smtClean="0">
                <a:solidFill>
                  <a:srgbClr val="7030A0"/>
                </a:solidFill>
              </a:rPr>
              <a:t>تسابيح</a:t>
            </a:r>
            <a:r>
              <a:rPr lang="ar-SA" sz="2000" b="1" dirty="0" smtClean="0">
                <a:solidFill>
                  <a:srgbClr val="7030A0"/>
                </a:solidFill>
              </a:rPr>
              <a:t>، ألحان، قرابين.</a:t>
            </a:r>
          </a:p>
          <a:p>
            <a:pPr algn="r"/>
            <a:r>
              <a:rPr lang="ar-SA" sz="2000" b="1" dirty="0" smtClean="0">
                <a:solidFill>
                  <a:srgbClr val="7030A0"/>
                </a:solidFill>
              </a:rPr>
              <a:t>فمنذ البداية نرى الشّاعرة تعبّر عن لسان شعبها وتكشف  عن تشوّق إلى مستقبل متجدّد، تظهر بذلك استيائها من الحاضر الرّديء،فتحمل الأشواق الجديدة، والمآقي </a:t>
            </a:r>
            <a:r>
              <a:rPr lang="ar-SA" sz="2000" b="1" dirty="0" err="1" smtClean="0">
                <a:solidFill>
                  <a:srgbClr val="7030A0"/>
                </a:solidFill>
              </a:rPr>
              <a:t>والتّسابيح</a:t>
            </a:r>
            <a:r>
              <a:rPr lang="ar-SA" sz="2000" b="1" dirty="0" smtClean="0">
                <a:solidFill>
                  <a:srgbClr val="7030A0"/>
                </a:solidFill>
              </a:rPr>
              <a:t> والألحان؛ لتقدّمها قرابين من الغناء للعام الجديد،وتأمل في غد واعد، بل تراه في حدّ ذاته أملا، فالشّاعرة تنظر إلى العام وكأنّه الفرصة الأخيرة لها، ولهذا راحت تجسّد الأشواق في الأيادي </a:t>
            </a:r>
            <a:r>
              <a:rPr lang="ar-SA" sz="2000" b="1" dirty="0" err="1" smtClean="0">
                <a:solidFill>
                  <a:srgbClr val="7030A0"/>
                </a:solidFill>
              </a:rPr>
              <a:t>والتّسابيح</a:t>
            </a:r>
            <a:r>
              <a:rPr lang="ar-SA" sz="2000" b="1" dirty="0" smtClean="0">
                <a:solidFill>
                  <a:srgbClr val="7030A0"/>
                </a:solidFill>
              </a:rPr>
              <a:t> في المآقي؛وذلك لتبرهن للعام الجديد صدق مشاعر النّاس في انتظار خيره وعطائه الغنيّ بتحقيق الأماني والوعود.</a:t>
            </a:r>
          </a:p>
          <a:p>
            <a:pPr algn="r"/>
            <a:r>
              <a:rPr lang="ar-SA" sz="2000" b="1" dirty="0" smtClean="0">
                <a:solidFill>
                  <a:srgbClr val="7030A0"/>
                </a:solidFill>
              </a:rPr>
              <a:t>والشّاعرة في هذه المقطوعة تعمّدت إلى توظيف </a:t>
            </a:r>
            <a:r>
              <a:rPr lang="ar-SA" sz="2000" b="1" dirty="0" err="1" smtClean="0">
                <a:solidFill>
                  <a:srgbClr val="7030A0"/>
                </a:solidFill>
              </a:rPr>
              <a:t>استفهامين</a:t>
            </a:r>
            <a:r>
              <a:rPr lang="ar-SA" sz="2000" b="1" dirty="0" smtClean="0">
                <a:solidFill>
                  <a:srgbClr val="7030A0"/>
                </a:solidFill>
              </a:rPr>
              <a:t> متتابعين يحملان مضمونًا واحدًا( وهذا التّكرار المعنويّ يكشف عن حالة من </a:t>
            </a:r>
            <a:r>
              <a:rPr lang="ar-SA" sz="2000" b="1" dirty="0" smtClean="0">
                <a:solidFill>
                  <a:srgbClr val="0070C0"/>
                </a:solidFill>
              </a:rPr>
              <a:t>التّحرّق </a:t>
            </a:r>
            <a:r>
              <a:rPr lang="ar-SA" sz="2000" b="1" dirty="0" smtClean="0">
                <a:solidFill>
                  <a:srgbClr val="7030A0"/>
                </a:solidFill>
              </a:rPr>
              <a:t>وعن التشّكيك في تحقيق الأماني وتنفيذ الوعود</a:t>
            </a:r>
            <a:r>
              <a:rPr lang="ar-SA"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2000"/>
                                        <p:tgtEl>
                                          <p:spTgt spid="7"/>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191.jpg"/>
          <p:cNvPicPr>
            <a:picLocks noGrp="1" noChangeAspect="1"/>
          </p:cNvPicPr>
          <p:nvPr>
            <p:ph idx="1"/>
          </p:nvPr>
        </p:nvPicPr>
        <p:blipFill>
          <a:blip r:embed="rId2">
            <a:duotone>
              <a:schemeClr val="bg2">
                <a:shade val="45000"/>
                <a:satMod val="135000"/>
              </a:schemeClr>
              <a:prstClr val="white"/>
            </a:duotone>
          </a:blip>
          <a:stretch>
            <a:fillRect/>
          </a:stretch>
        </p:blipFill>
        <p:spPr>
          <a:xfrm>
            <a:off x="0" y="0"/>
            <a:ext cx="9144000" cy="6858000"/>
          </a:xfrm>
        </p:spPr>
      </p:pic>
      <p:sp>
        <p:nvSpPr>
          <p:cNvPr id="5" name="مربع نص 4"/>
          <p:cNvSpPr txBox="1"/>
          <p:nvPr/>
        </p:nvSpPr>
        <p:spPr>
          <a:xfrm>
            <a:off x="1981200" y="0"/>
            <a:ext cx="6096000" cy="6924973"/>
          </a:xfrm>
          <a:prstGeom prst="rect">
            <a:avLst/>
          </a:prstGeom>
          <a:noFill/>
        </p:spPr>
        <p:txBody>
          <a:bodyPr wrap="square" rtlCol="0">
            <a:spAutoFit/>
          </a:bodyPr>
          <a:lstStyle/>
          <a:p>
            <a:pPr algn="r"/>
            <a:r>
              <a:rPr lang="ar-SA" sz="2400" b="1" dirty="0" smtClean="0">
                <a:solidFill>
                  <a:srgbClr val="FF0000"/>
                </a:solidFill>
              </a:rPr>
              <a:t>الصّور الفنيّة</a:t>
            </a:r>
            <a:r>
              <a:rPr lang="ar-SA" sz="2400" dirty="0" smtClean="0"/>
              <a:t>:</a:t>
            </a:r>
          </a:p>
          <a:p>
            <a:pPr algn="r"/>
            <a:endParaRPr lang="ar-SA" sz="2400" dirty="0" smtClean="0"/>
          </a:p>
          <a:p>
            <a:pPr algn="r"/>
            <a:r>
              <a:rPr lang="ar-SA" sz="2400" dirty="0" smtClean="0"/>
              <a:t>ـ </a:t>
            </a:r>
            <a:r>
              <a:rPr lang="ar-SA" sz="2400" b="1" dirty="0" smtClean="0">
                <a:solidFill>
                  <a:srgbClr val="7030A0"/>
                </a:solidFill>
              </a:rPr>
              <a:t>في يدينا </a:t>
            </a:r>
            <a:r>
              <a:rPr lang="ar-SA" sz="2400" b="1" dirty="0" err="1" smtClean="0">
                <a:solidFill>
                  <a:srgbClr val="7030A0"/>
                </a:solidFill>
              </a:rPr>
              <a:t>لك</a:t>
            </a:r>
            <a:r>
              <a:rPr lang="ar-SA" sz="2400" b="1" dirty="0" smtClean="0">
                <a:solidFill>
                  <a:srgbClr val="7030A0"/>
                </a:solidFill>
              </a:rPr>
              <a:t> أشواق جديدة</a:t>
            </a:r>
            <a:r>
              <a:rPr lang="ar-SA" sz="2400" dirty="0" smtClean="0"/>
              <a:t>:شبّهت الأشواق بالهدايا المحمولة في اليدين لتقدّم للنّاس. </a:t>
            </a:r>
          </a:p>
          <a:p>
            <a:pPr algn="r"/>
            <a:endParaRPr lang="ar-SA" sz="2400" dirty="0"/>
          </a:p>
          <a:p>
            <a:pPr algn="r"/>
            <a:r>
              <a:rPr lang="ar-SA" sz="2400" b="1" dirty="0" smtClean="0">
                <a:solidFill>
                  <a:srgbClr val="7030A0"/>
                </a:solidFill>
              </a:rPr>
              <a:t>في مآقينا </a:t>
            </a:r>
            <a:r>
              <a:rPr lang="ar-SA" sz="2400" b="1" dirty="0" err="1" smtClean="0">
                <a:solidFill>
                  <a:srgbClr val="7030A0"/>
                </a:solidFill>
              </a:rPr>
              <a:t>تسابيح</a:t>
            </a:r>
            <a:r>
              <a:rPr lang="ar-SA" sz="2400" dirty="0" smtClean="0"/>
              <a:t>: شبّهت </a:t>
            </a:r>
            <a:r>
              <a:rPr lang="ar-SA" sz="2400" dirty="0" err="1" smtClean="0"/>
              <a:t>التّسابيح</a:t>
            </a:r>
            <a:r>
              <a:rPr lang="ar-SA" sz="2400" dirty="0" smtClean="0"/>
              <a:t> بالدّموع التي تملأ المآقي</a:t>
            </a:r>
          </a:p>
          <a:p>
            <a:pPr algn="r"/>
            <a:endParaRPr lang="ar-SA" sz="2400" dirty="0" smtClean="0"/>
          </a:p>
          <a:p>
            <a:pPr algn="r"/>
            <a:r>
              <a:rPr lang="ar-SA" sz="2400" b="1" dirty="0" smtClean="0">
                <a:solidFill>
                  <a:srgbClr val="7030A0"/>
                </a:solidFill>
              </a:rPr>
              <a:t>ـ نزجيها قرابين غناء بين يديك:</a:t>
            </a:r>
            <a:r>
              <a:rPr lang="ar-SA" sz="2400" dirty="0" smtClean="0">
                <a:solidFill>
                  <a:schemeClr val="tx2">
                    <a:lumMod val="50000"/>
                  </a:schemeClr>
                </a:solidFill>
              </a:rPr>
              <a:t>شبّهت</a:t>
            </a:r>
            <a:r>
              <a:rPr lang="ar-SA" sz="2400" b="1" dirty="0" smtClean="0">
                <a:solidFill>
                  <a:srgbClr val="7030A0"/>
                </a:solidFill>
              </a:rPr>
              <a:t> </a:t>
            </a:r>
            <a:r>
              <a:rPr lang="ar-SA" sz="2400" dirty="0" smtClean="0"/>
              <a:t>العام بآلهة يتقرّب أليها النّاس بالقرابين.</a:t>
            </a:r>
            <a:endParaRPr lang="ar-SA" sz="2400" dirty="0"/>
          </a:p>
          <a:p>
            <a:pPr algn="r"/>
            <a:endParaRPr lang="ar-SA" sz="2400" b="1" dirty="0" smtClean="0">
              <a:solidFill>
                <a:srgbClr val="FF0000"/>
              </a:solidFill>
            </a:endParaRPr>
          </a:p>
          <a:p>
            <a:pPr algn="r"/>
            <a:r>
              <a:rPr lang="ar-SA" sz="2400" b="1" dirty="0" smtClean="0">
                <a:solidFill>
                  <a:srgbClr val="FF0000"/>
                </a:solidFill>
              </a:rPr>
              <a:t>الأساليب:</a:t>
            </a:r>
            <a:endParaRPr lang="ar-SA" sz="2400" dirty="0"/>
          </a:p>
          <a:p>
            <a:pPr algn="r"/>
            <a:r>
              <a:rPr lang="ar-SA" sz="2400" b="1" dirty="0" smtClean="0">
                <a:solidFill>
                  <a:srgbClr val="7030A0"/>
                </a:solidFill>
              </a:rPr>
              <a:t>ـ النّداء:</a:t>
            </a:r>
          </a:p>
          <a:p>
            <a:pPr algn="r"/>
            <a:r>
              <a:rPr lang="ar-SA" sz="2400" dirty="0"/>
              <a:t> </a:t>
            </a:r>
            <a:r>
              <a:rPr lang="ar-SA" sz="2400" dirty="0" smtClean="0"/>
              <a:t>يا مطلّا، يا غنيّا</a:t>
            </a:r>
          </a:p>
          <a:p>
            <a:pPr algn="r"/>
            <a:endParaRPr lang="ar-SA" sz="2400" dirty="0" smtClean="0"/>
          </a:p>
          <a:p>
            <a:pPr algn="r"/>
            <a:r>
              <a:rPr lang="ar-SA" sz="2400" b="1" dirty="0" smtClean="0">
                <a:solidFill>
                  <a:srgbClr val="7030A0"/>
                </a:solidFill>
              </a:rPr>
              <a:t>الاستفهام:</a:t>
            </a:r>
            <a:endParaRPr lang="ar-SA" sz="2400" b="1" dirty="0">
              <a:solidFill>
                <a:srgbClr val="7030A0"/>
              </a:solidFill>
            </a:endParaRPr>
          </a:p>
          <a:p>
            <a:pPr algn="r"/>
            <a:r>
              <a:rPr lang="ar-SA" sz="2400" dirty="0" smtClean="0"/>
              <a:t>ما الذي تحمله إلينا؟           </a:t>
            </a:r>
            <a:r>
              <a:rPr lang="ar-SA" sz="2000" dirty="0" smtClean="0"/>
              <a:t>( غرضه التّعجّب)</a:t>
            </a:r>
          </a:p>
          <a:p>
            <a:pPr algn="r"/>
            <a:r>
              <a:rPr lang="ar-SA" sz="2400" dirty="0" smtClean="0"/>
              <a:t>ماذا لديك؟</a:t>
            </a:r>
          </a:p>
          <a:p>
            <a:endParaRPr lang="ar-SA"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descr="صور طبيعية -صور طبيعة-مناظر طبيعية-صور زهور.jpg"/>
          <p:cNvPicPr>
            <a:picLocks noGrp="1" noChangeAspect="1"/>
          </p:cNvPicPr>
          <p:nvPr>
            <p:ph idx="1"/>
          </p:nvPr>
        </p:nvPicPr>
        <p:blipFill>
          <a:blip r:embed="rId3">
            <a:duotone>
              <a:schemeClr val="bg2">
                <a:shade val="45000"/>
                <a:satMod val="135000"/>
              </a:schemeClr>
              <a:prstClr val="white"/>
            </a:duotone>
            <a:lum bright="9000"/>
          </a:blip>
          <a:stretch>
            <a:fillRect/>
          </a:stretch>
        </p:blipFill>
        <p:spPr>
          <a:xfrm>
            <a:off x="1" y="0"/>
            <a:ext cx="9144000" cy="6858000"/>
          </a:xfrm>
        </p:spPr>
      </p:pic>
      <p:graphicFrame>
        <p:nvGraphicFramePr>
          <p:cNvPr id="7" name="جدول 6"/>
          <p:cNvGraphicFramePr>
            <a:graphicFrameLocks noGrp="1"/>
          </p:cNvGraphicFramePr>
          <p:nvPr/>
        </p:nvGraphicFramePr>
        <p:xfrm>
          <a:off x="0" y="152400"/>
          <a:ext cx="4572000" cy="4343402"/>
        </p:xfrm>
        <a:graphic>
          <a:graphicData uri="http://schemas.openxmlformats.org/drawingml/2006/table">
            <a:tbl>
              <a:tblPr/>
              <a:tblGrid>
                <a:gridCol w="4572000"/>
              </a:tblGrid>
              <a:tr h="620486">
                <a:tc>
                  <a:txBody>
                    <a:bodyPr/>
                    <a:lstStyle/>
                    <a:p>
                      <a:pPr algn="ctr"/>
                      <a:r>
                        <a:rPr lang="ar-SA" b="1" u="none" strike="noStrike" dirty="0">
                          <a:solidFill>
                            <a:srgbClr val="373737"/>
                          </a:solidFill>
                          <a:latin typeface="Simplified Arabic"/>
                        </a:rPr>
                        <a:t>أعطنا حباً ، فبالحب كنوز الخير فينا</a:t>
                      </a:r>
                    </a:p>
                  </a:txBody>
                  <a:tcPr marL="0" marR="0" marT="0" marB="0" anchor="ctr">
                    <a:lnL>
                      <a:noFill/>
                    </a:lnL>
                    <a:lnR>
                      <a:noFill/>
                    </a:lnR>
                    <a:lnT>
                      <a:noFill/>
                    </a:lnT>
                    <a:lnB>
                      <a:noFill/>
                    </a:lnB>
                    <a:solidFill>
                      <a:srgbClr val="FFFFFF"/>
                    </a:solidFill>
                  </a:tcPr>
                </a:tc>
              </a:tr>
              <a:tr h="620486">
                <a:tc>
                  <a:txBody>
                    <a:bodyPr/>
                    <a:lstStyle/>
                    <a:p>
                      <a:pPr algn="ctr"/>
                      <a:r>
                        <a:rPr lang="ar-SA" b="1" u="none" strike="noStrike" dirty="0">
                          <a:solidFill>
                            <a:srgbClr val="373737"/>
                          </a:solidFill>
                          <a:latin typeface="Simplified Arabic"/>
                        </a:rPr>
                        <a:t>تتفجّر</a:t>
                      </a:r>
                    </a:p>
                  </a:txBody>
                  <a:tcPr marL="0" marR="0" marT="0" marB="0" anchor="ctr">
                    <a:lnL>
                      <a:noFill/>
                    </a:lnL>
                    <a:lnR>
                      <a:noFill/>
                    </a:lnR>
                    <a:lnT>
                      <a:noFill/>
                    </a:lnT>
                    <a:lnB>
                      <a:noFill/>
                    </a:lnB>
                    <a:solidFill>
                      <a:srgbClr val="FFFFFF"/>
                    </a:solidFill>
                  </a:tcPr>
                </a:tc>
              </a:tr>
              <a:tr h="620486">
                <a:tc>
                  <a:txBody>
                    <a:bodyPr/>
                    <a:lstStyle/>
                    <a:p>
                      <a:pPr algn="ctr"/>
                      <a:r>
                        <a:rPr lang="ar-SA" b="1" u="none" strike="noStrike" dirty="0">
                          <a:solidFill>
                            <a:srgbClr val="373737"/>
                          </a:solidFill>
                          <a:latin typeface="Simplified Arabic"/>
                        </a:rPr>
                        <a:t>وأغانينا ستخضرّ على الحبّ وتزهر</a:t>
                      </a:r>
                    </a:p>
                  </a:txBody>
                  <a:tcPr marL="0" marR="0" marT="0" marB="0" anchor="ctr">
                    <a:lnL>
                      <a:noFill/>
                    </a:lnL>
                    <a:lnR>
                      <a:noFill/>
                    </a:lnR>
                    <a:lnT>
                      <a:noFill/>
                    </a:lnT>
                    <a:lnB>
                      <a:noFill/>
                    </a:lnB>
                    <a:solidFill>
                      <a:srgbClr val="FFFFFF"/>
                    </a:solidFill>
                  </a:tcPr>
                </a:tc>
              </a:tr>
              <a:tr h="620486">
                <a:tc>
                  <a:txBody>
                    <a:bodyPr/>
                    <a:lstStyle/>
                    <a:p>
                      <a:pPr algn="ctr"/>
                      <a:r>
                        <a:rPr lang="ar-SA" b="1" u="none" strike="noStrike" dirty="0">
                          <a:solidFill>
                            <a:srgbClr val="373737"/>
                          </a:solidFill>
                          <a:latin typeface="Simplified Arabic"/>
                        </a:rPr>
                        <a:t>وستنهلّ عطاءً</a:t>
                      </a:r>
                    </a:p>
                  </a:txBody>
                  <a:tcPr marL="0" marR="0" marT="0" marB="0" anchor="ctr">
                    <a:lnL>
                      <a:noFill/>
                    </a:lnL>
                    <a:lnR>
                      <a:noFill/>
                    </a:lnR>
                    <a:lnT>
                      <a:noFill/>
                    </a:lnT>
                    <a:lnB>
                      <a:noFill/>
                    </a:lnB>
                    <a:solidFill>
                      <a:srgbClr val="FFFFFF"/>
                    </a:solidFill>
                  </a:tcPr>
                </a:tc>
              </a:tr>
              <a:tr h="620486">
                <a:tc>
                  <a:txBody>
                    <a:bodyPr/>
                    <a:lstStyle/>
                    <a:p>
                      <a:pPr algn="ctr"/>
                      <a:r>
                        <a:rPr lang="ar-SA" b="1" u="none" strike="noStrike" dirty="0">
                          <a:solidFill>
                            <a:srgbClr val="373737"/>
                          </a:solidFill>
                          <a:latin typeface="Simplified Arabic"/>
                        </a:rPr>
                        <a:t>وثراءً</a:t>
                      </a:r>
                    </a:p>
                  </a:txBody>
                  <a:tcPr marL="0" marR="0" marT="0" marB="0" anchor="ctr">
                    <a:lnL>
                      <a:noFill/>
                    </a:lnL>
                    <a:lnR>
                      <a:noFill/>
                    </a:lnR>
                    <a:lnT>
                      <a:noFill/>
                    </a:lnT>
                    <a:lnB>
                      <a:noFill/>
                    </a:lnB>
                    <a:solidFill>
                      <a:srgbClr val="FFFFFF"/>
                    </a:solidFill>
                  </a:tcPr>
                </a:tc>
              </a:tr>
              <a:tr h="620486">
                <a:tc>
                  <a:txBody>
                    <a:bodyPr/>
                    <a:lstStyle/>
                    <a:p>
                      <a:pPr algn="ctr"/>
                      <a:r>
                        <a:rPr lang="ar-SA" b="1" u="none" strike="noStrike" dirty="0">
                          <a:solidFill>
                            <a:srgbClr val="373737"/>
                          </a:solidFill>
                          <a:latin typeface="Simplified Arabic"/>
                        </a:rPr>
                        <a:t>وخصوبة</a:t>
                      </a:r>
                    </a:p>
                  </a:txBody>
                  <a:tcPr marL="0" marR="0" marT="0" marB="0" anchor="ctr">
                    <a:lnL>
                      <a:noFill/>
                    </a:lnL>
                    <a:lnR>
                      <a:noFill/>
                    </a:lnR>
                    <a:lnT>
                      <a:noFill/>
                    </a:lnT>
                    <a:lnB>
                      <a:noFill/>
                    </a:lnB>
                    <a:solidFill>
                      <a:srgbClr val="FFFFFF"/>
                    </a:solidFill>
                  </a:tcPr>
                </a:tc>
              </a:tr>
              <a:tr h="620486">
                <a:tc>
                  <a:txBody>
                    <a:bodyPr/>
                    <a:lstStyle/>
                    <a:p>
                      <a:pPr algn="ctr"/>
                      <a:r>
                        <a:rPr lang="ar-SA" b="1" u="none" strike="noStrike" dirty="0">
                          <a:solidFill>
                            <a:srgbClr val="373737"/>
                          </a:solidFill>
                          <a:latin typeface="Simplified Arabic"/>
                        </a:rPr>
                        <a:t>ونعيد</a:t>
                      </a:r>
                    </a:p>
                  </a:txBody>
                  <a:tcPr marL="0" marR="0" marT="0" marB="0" anchor="ctr">
                    <a:lnL>
                      <a:noFill/>
                    </a:lnL>
                    <a:lnR>
                      <a:noFill/>
                    </a:lnR>
                    <a:lnT>
                      <a:noFill/>
                    </a:lnT>
                    <a:lnB>
                      <a:noFill/>
                    </a:lnB>
                    <a:solidFill>
                      <a:srgbClr val="FFFFFF"/>
                    </a:solidFill>
                  </a:tcPr>
                </a:tc>
              </a:tr>
            </a:tbl>
          </a:graphicData>
        </a:graphic>
      </p:graphicFrame>
      <p:sp>
        <p:nvSpPr>
          <p:cNvPr id="8" name="مربع نص 7"/>
          <p:cNvSpPr txBox="1"/>
          <p:nvPr/>
        </p:nvSpPr>
        <p:spPr>
          <a:xfrm>
            <a:off x="5181600" y="228600"/>
            <a:ext cx="3733800" cy="5632311"/>
          </a:xfrm>
          <a:prstGeom prst="rect">
            <a:avLst/>
          </a:prstGeom>
          <a:noFill/>
        </p:spPr>
        <p:txBody>
          <a:bodyPr wrap="square" rtlCol="0">
            <a:spAutoFit/>
          </a:bodyPr>
          <a:lstStyle/>
          <a:p>
            <a:pPr algn="r"/>
            <a:r>
              <a:rPr lang="ar-SA" sz="2400" b="1" dirty="0" smtClean="0">
                <a:solidFill>
                  <a:srgbClr val="7030A0"/>
                </a:solidFill>
              </a:rPr>
              <a:t>وفي المقطع الثّاني أخذت الشّاعرة تطلب أمنياتها من العام الجديد، فنراها تطلب ا</a:t>
            </a:r>
            <a:r>
              <a:rPr lang="ar-SA" sz="2400" b="1" dirty="0" smtClean="0">
                <a:solidFill>
                  <a:srgbClr val="C00000"/>
                </a:solidFill>
              </a:rPr>
              <a:t>لحبّ</a:t>
            </a:r>
            <a:r>
              <a:rPr lang="ar-SA" sz="2400" b="1" dirty="0" smtClean="0">
                <a:solidFill>
                  <a:srgbClr val="7030A0"/>
                </a:solidFill>
              </a:rPr>
              <a:t> كونه عماد الخير، وتعبّر عن إيمانها بأنّ الإنسان في أعماقه ينطوي على الخير، وأنّ فعل الخير لا يأتي إلّا بإيعاز من الحبّ، فالحبّ في نظرها الشّرارة التي تبعث الخير في النّفوس ، وتفجّر قسوة القلوب ينابيع خير.</a:t>
            </a:r>
          </a:p>
          <a:p>
            <a:pPr algn="r"/>
            <a:r>
              <a:rPr lang="ar-SA" sz="2400" b="1" dirty="0" smtClean="0">
                <a:solidFill>
                  <a:srgbClr val="7030A0"/>
                </a:solidFill>
              </a:rPr>
              <a:t>وبالحبّ تخضّر الأغاني وتقصد </a:t>
            </a:r>
            <a:r>
              <a:rPr lang="ar-SA" sz="2400" b="1" dirty="0" err="1" smtClean="0">
                <a:solidFill>
                  <a:srgbClr val="7030A0"/>
                </a:solidFill>
              </a:rPr>
              <a:t>بها</a:t>
            </a:r>
            <a:r>
              <a:rPr lang="ar-SA" sz="2400" b="1" dirty="0" smtClean="0">
                <a:solidFill>
                  <a:srgbClr val="7030A0"/>
                </a:solidFill>
              </a:rPr>
              <a:t> الأماني، (وفي اخضرارها نمو، </a:t>
            </a:r>
            <a:r>
              <a:rPr lang="ar-SA" sz="2400" b="1" dirty="0" err="1" smtClean="0">
                <a:solidFill>
                  <a:srgbClr val="7030A0"/>
                </a:solidFill>
              </a:rPr>
              <a:t>وغضارة</a:t>
            </a:r>
            <a:r>
              <a:rPr lang="ar-SA" sz="2400" b="1" dirty="0" smtClean="0">
                <a:solidFill>
                  <a:srgbClr val="7030A0"/>
                </a:solidFill>
              </a:rPr>
              <a:t>، ونضارة، وتجدّد) وبالتّالي تتحوّل إلى حالة من العطاء والغنى والخصب</a:t>
            </a:r>
            <a:r>
              <a:rPr lang="ar-SA" dirty="0" smtClean="0">
                <a:solidFill>
                  <a:srgbClr val="7030A0"/>
                </a:solidFill>
              </a:rPr>
              <a:t>.</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20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9" name="عنصر نائب للمحتوى 8" descr="رنا6.jpg"/>
          <p:cNvPicPr>
            <a:picLocks noGrp="1" noChangeAspect="1"/>
          </p:cNvPicPr>
          <p:nvPr>
            <p:ph idx="1"/>
          </p:nvPr>
        </p:nvPicPr>
        <p:blipFill>
          <a:blip r:embed="rId3">
            <a:lum bright="42000" contrast="-13000"/>
          </a:blip>
          <a:stretch>
            <a:fillRect/>
          </a:stretch>
        </p:blipFill>
        <p:spPr>
          <a:xfrm>
            <a:off x="0" y="0"/>
            <a:ext cx="9144000" cy="6858000"/>
          </a:xfrm>
        </p:spPr>
      </p:pic>
      <p:sp>
        <p:nvSpPr>
          <p:cNvPr id="10" name="مربع نص 9"/>
          <p:cNvSpPr txBox="1"/>
          <p:nvPr/>
        </p:nvSpPr>
        <p:spPr>
          <a:xfrm>
            <a:off x="4495800" y="1295400"/>
            <a:ext cx="4343400" cy="5724644"/>
          </a:xfrm>
          <a:prstGeom prst="rect">
            <a:avLst/>
          </a:prstGeom>
          <a:noFill/>
        </p:spPr>
        <p:txBody>
          <a:bodyPr wrap="square" rtlCol="0">
            <a:spAutoFit/>
          </a:bodyPr>
          <a:lstStyle/>
          <a:p>
            <a:endParaRPr lang="ar-SA" dirty="0" smtClean="0"/>
          </a:p>
          <a:p>
            <a:pPr algn="r"/>
            <a:r>
              <a:rPr lang="ar-SA" sz="2400" b="1" dirty="0" smtClean="0">
                <a:solidFill>
                  <a:schemeClr val="accent1">
                    <a:lumMod val="75000"/>
                  </a:schemeClr>
                </a:solidFill>
              </a:rPr>
              <a:t>الصّور الفنيّة</a:t>
            </a:r>
            <a:r>
              <a:rPr lang="ar-SA" sz="2400" dirty="0" smtClean="0"/>
              <a:t>:</a:t>
            </a:r>
          </a:p>
          <a:p>
            <a:pPr algn="r"/>
            <a:endParaRPr lang="ar-SA" sz="2400" dirty="0"/>
          </a:p>
          <a:p>
            <a:pPr algn="r"/>
            <a:r>
              <a:rPr lang="ar-SA" sz="2400" dirty="0" smtClean="0">
                <a:solidFill>
                  <a:schemeClr val="tx1">
                    <a:lumMod val="95000"/>
                    <a:lumOff val="5000"/>
                  </a:schemeClr>
                </a:solidFill>
              </a:rPr>
              <a:t>ـ </a:t>
            </a:r>
            <a:r>
              <a:rPr lang="ar-SA" sz="2400" b="1" dirty="0" smtClean="0">
                <a:solidFill>
                  <a:srgbClr val="7030A0"/>
                </a:solidFill>
              </a:rPr>
              <a:t>فبالحبّ كنوز الخير فينا تتفجّر</a:t>
            </a:r>
            <a:r>
              <a:rPr lang="ar-SA" sz="2400" b="1" dirty="0" smtClean="0"/>
              <a:t>: </a:t>
            </a:r>
            <a:r>
              <a:rPr lang="ar-SA" sz="2400" b="1" dirty="0" smtClean="0">
                <a:solidFill>
                  <a:schemeClr val="accent6">
                    <a:lumMod val="50000"/>
                  </a:schemeClr>
                </a:solidFill>
              </a:rPr>
              <a:t>شبّهت كثرة الخير وتدفقه بينابيع الماء التي تتفجّر</a:t>
            </a:r>
            <a:r>
              <a:rPr lang="ar-SA" sz="2400" b="1" dirty="0" smtClean="0"/>
              <a:t>.</a:t>
            </a:r>
          </a:p>
          <a:p>
            <a:pPr algn="r"/>
            <a:endParaRPr lang="ar-SA" sz="2400" b="1" dirty="0" smtClean="0"/>
          </a:p>
          <a:p>
            <a:pPr algn="r"/>
            <a:r>
              <a:rPr lang="ar-SA" sz="2400" b="1" dirty="0" smtClean="0">
                <a:solidFill>
                  <a:schemeClr val="tx1">
                    <a:lumMod val="95000"/>
                    <a:lumOff val="5000"/>
                  </a:schemeClr>
                </a:solidFill>
              </a:rPr>
              <a:t>ـ </a:t>
            </a:r>
            <a:r>
              <a:rPr lang="ar-SA" sz="2400" b="1" dirty="0" smtClean="0">
                <a:solidFill>
                  <a:srgbClr val="7030A0"/>
                </a:solidFill>
              </a:rPr>
              <a:t>أغانينا ستخضرّ وتزهر</a:t>
            </a:r>
            <a:r>
              <a:rPr lang="ar-SA" sz="2400" b="1" dirty="0" smtClean="0"/>
              <a:t>: </a:t>
            </a:r>
            <a:r>
              <a:rPr lang="ar-SA" sz="2400" b="1" dirty="0" smtClean="0">
                <a:solidFill>
                  <a:schemeClr val="accent6">
                    <a:lumMod val="50000"/>
                  </a:schemeClr>
                </a:solidFill>
              </a:rPr>
              <a:t>شبّهت الأغاني بالزّرع الذي يخضرّ ويزهر دلالة تجدّده ونموّه ، وما يترتّب عليه من عطاء</a:t>
            </a:r>
          </a:p>
          <a:p>
            <a:pPr algn="r"/>
            <a:endParaRPr lang="ar-SA" sz="2400" b="1" dirty="0"/>
          </a:p>
          <a:p>
            <a:pPr algn="r"/>
            <a:r>
              <a:rPr lang="ar-SA" sz="2400" b="1" dirty="0" smtClean="0">
                <a:solidFill>
                  <a:schemeClr val="tx1">
                    <a:lumMod val="95000"/>
                    <a:lumOff val="5000"/>
                  </a:schemeClr>
                </a:solidFill>
              </a:rPr>
              <a:t>ـ </a:t>
            </a:r>
            <a:r>
              <a:rPr lang="ar-SA" sz="2400" b="1" dirty="0" smtClean="0">
                <a:solidFill>
                  <a:srgbClr val="7030A0"/>
                </a:solidFill>
              </a:rPr>
              <a:t>وستنهلّ عطاء وثراء وخصوبة</a:t>
            </a:r>
            <a:r>
              <a:rPr lang="ar-SA" sz="2400" b="1" dirty="0" smtClean="0"/>
              <a:t>: </a:t>
            </a:r>
            <a:r>
              <a:rPr lang="ar-SA" sz="2400" b="1" dirty="0" smtClean="0">
                <a:solidFill>
                  <a:schemeClr val="accent6">
                    <a:lumMod val="50000"/>
                  </a:schemeClr>
                </a:solidFill>
              </a:rPr>
              <a:t>شبّهت العطاء والثّراء والخصوبة بالمطر الذي ينصبّ بشدّة.</a:t>
            </a:r>
          </a:p>
          <a:p>
            <a:endParaRPr lang="ar-SA"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2000"/>
                                        <p:tgtEl>
                                          <p:spTgt spid="9"/>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501</TotalTime>
  <Words>1273</Words>
  <Application>Microsoft Office PowerPoint</Application>
  <PresentationFormat>عرض على الشاشة (3:4)‏</PresentationFormat>
  <Paragraphs>171</Paragraphs>
  <Slides>16</Slides>
  <Notes>11</Notes>
  <HiddenSlides>0</HiddenSlides>
  <MMClips>4</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انقلاب</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المناقشة والتحليل:</vt:lpstr>
      <vt:lpstr>5ـ إلام رمزت الشّاعرة بالنّور والظّلمات في القصيدة؟ رمزت بالنّور إلى الحريّة، ورمزت بالظّلمات إلى القيد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frind</dc:creator>
  <cp:lastModifiedBy>frind</cp:lastModifiedBy>
  <cp:revision>55</cp:revision>
  <dcterms:created xsi:type="dcterms:W3CDTF">2017-11-14T16:07:46Z</dcterms:created>
  <dcterms:modified xsi:type="dcterms:W3CDTF">2017-11-15T21:38:41Z</dcterms:modified>
</cp:coreProperties>
</file>