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2"/>
  </p:notesMasterIdLst>
  <p:sldIdLst>
    <p:sldId id="256" r:id="rId2"/>
    <p:sldId id="288" r:id="rId3"/>
    <p:sldId id="331" r:id="rId4"/>
    <p:sldId id="391" r:id="rId5"/>
    <p:sldId id="367" r:id="rId6"/>
    <p:sldId id="372" r:id="rId7"/>
    <p:sldId id="374" r:id="rId8"/>
    <p:sldId id="423" r:id="rId9"/>
    <p:sldId id="424" r:id="rId10"/>
    <p:sldId id="408" r:id="rId11"/>
    <p:sldId id="409" r:id="rId12"/>
    <p:sldId id="410" r:id="rId13"/>
    <p:sldId id="411" r:id="rId14"/>
    <p:sldId id="412" r:id="rId15"/>
    <p:sldId id="417" r:id="rId16"/>
    <p:sldId id="419" r:id="rId17"/>
    <p:sldId id="418" r:id="rId18"/>
    <p:sldId id="420" r:id="rId19"/>
    <p:sldId id="414" r:id="rId20"/>
    <p:sldId id="415" r:id="rId2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8409" autoAdjust="0"/>
    <p:restoredTop sz="94301" autoAdjust="0"/>
  </p:normalViewPr>
  <p:slideViewPr>
    <p:cSldViewPr>
      <p:cViewPr>
        <p:scale>
          <a:sx n="57" d="100"/>
          <a:sy n="57" d="100"/>
        </p:scale>
        <p:origin x="-3366" y="-1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0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F26BE9E-BB2A-4676-8686-F1B1EE191016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C3FA916-2EF4-43B1-806A-4562428317B0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4229E-A40C-478B-A0D1-C6EABBE2D3B4}" type="datetimeFigureOut">
              <a:rPr lang="ar-SA" smtClean="0"/>
              <a:pPr/>
              <a:t>01/04/42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B73AE-1F08-4D6A-9026-9232E1B8AEDE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ar-SA" sz="6000" b="1" dirty="0">
                <a:solidFill>
                  <a:srgbClr val="FF0000"/>
                </a:solidFill>
                <a:latin typeface="Microsoft Uighur" pitchFamily="2" charset="-78"/>
                <a:cs typeface="Microsoft Uighur" pitchFamily="2" charset="-78"/>
              </a:rPr>
              <a:t>بسم </a:t>
            </a:r>
            <a:r>
              <a:rPr lang="ar-SA" sz="6000" b="1" dirty="0">
                <a:solidFill>
                  <a:srgbClr val="FF0000"/>
                </a:solidFill>
                <a:latin typeface="Microsoft Uighur" pitchFamily="2" charset="-78"/>
                <a:cs typeface="Akhbar MT" pitchFamily="2" charset="-78"/>
              </a:rPr>
              <a:t>الله الرحمن الرحيم</a:t>
            </a:r>
            <a:endParaRPr lang="ar-SA" sz="4800" b="1" dirty="0">
              <a:solidFill>
                <a:srgbClr val="FF0000"/>
              </a:solidFill>
              <a:latin typeface="Microsoft Uighur" pitchFamily="2" charset="-78"/>
              <a:cs typeface="Akhbar MT" pitchFamily="2" charset="-78"/>
            </a:endParaRPr>
          </a:p>
          <a:p>
            <a:r>
              <a:rPr lang="ar-SA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الوحدة الثانية</a:t>
            </a:r>
            <a:r>
              <a:rPr lang="en-US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ar-SA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الموارد الطبيعية والبشرية</a:t>
            </a:r>
            <a:endParaRPr lang="en-US" sz="34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ar-SA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الدرس الخامس</a:t>
            </a:r>
          </a:p>
          <a:p>
            <a:r>
              <a:rPr lang="ar-SA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الموارد البشرية</a:t>
            </a:r>
            <a:endParaRPr lang="en-US" sz="9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>
            <a:extLst>
              <a:ext uri="{FF2B5EF4-FFF2-40B4-BE49-F238E27FC236}">
                <a16:creationId xmlns:a16="http://schemas.microsoft.com/office/drawing/2014/main" xmlns="" id="{6B5BB081-979D-44CE-AFDC-E8274C40A328}"/>
              </a:ext>
            </a:extLst>
          </p:cNvPr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مفهوم الموارد البشرية </a:t>
            </a:r>
            <a:r>
              <a:rPr lang="ar-SA" sz="3200" b="1" dirty="0" smtClean="0">
                <a:solidFill>
                  <a:srgbClr val="C00000"/>
                </a:solidFill>
                <a:cs typeface="Akhbar MT" pitchFamily="2" charset="-78"/>
              </a:rPr>
              <a:t>وأهميتها(</a:t>
            </a:r>
            <a:r>
              <a:rPr lang="ar-SA" sz="3200" dirty="0" smtClean="0">
                <a:solidFill>
                  <a:schemeClr val="accent1">
                    <a:lumMod val="75000"/>
                  </a:schemeClr>
                </a:solidFill>
                <a:cs typeface="Akhbar MT" pitchFamily="2" charset="-78"/>
              </a:rPr>
              <a:t>نشاط 1:نقرأ ونناقش)</a:t>
            </a:r>
            <a:endParaRPr lang="ar-SA" sz="3200" b="1" dirty="0">
              <a:solidFill>
                <a:schemeClr val="accent1">
                  <a:lumMod val="75000"/>
                </a:schemeClr>
              </a:solidFill>
              <a:latin typeface="Microsoft Uighur" pitchFamily="2" charset="-78"/>
              <a:cs typeface="Akhbar MT" pitchFamily="2" charset="-78"/>
            </a:endParaRP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xmlns="" id="{380C0026-D0F7-4329-A248-88AD49DA8F16}"/>
              </a:ext>
            </a:extLst>
          </p:cNvPr>
          <p:cNvSpPr/>
          <p:nvPr/>
        </p:nvSpPr>
        <p:spPr>
          <a:xfrm>
            <a:off x="0" y="642918"/>
            <a:ext cx="9144000" cy="107721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002060"/>
                </a:solidFill>
                <a:cs typeface="Akhbar MT" pitchFamily="2" charset="-78"/>
              </a:rPr>
              <a:t>*</a:t>
            </a:r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حرص </a:t>
            </a:r>
            <a:r>
              <a:rPr lang="ar-SA" sz="3200" dirty="0">
                <a:solidFill>
                  <a:srgbClr val="002060"/>
                </a:solidFill>
                <a:cs typeface="Akhbar MT" pitchFamily="2" charset="-78"/>
              </a:rPr>
              <a:t>الدول على توفير جميع الخدمات مثل الصحة </a:t>
            </a:r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والتعليم لسكانها+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تعد الموارد البشرية من الموارد المهمة(علل</a:t>
            </a:r>
            <a:r>
              <a:rPr lang="ar-SA" sz="3200" dirty="0" err="1" smtClean="0">
                <a:solidFill>
                  <a:srgbClr val="C00000"/>
                </a:solidFill>
                <a:cs typeface="Akhbar MT" pitchFamily="2" charset="-78"/>
              </a:rPr>
              <a:t>)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xmlns="" id="{F350C9FA-F4EC-46CC-980A-458CF40E0020}"/>
              </a:ext>
            </a:extLst>
          </p:cNvPr>
          <p:cNvSpPr/>
          <p:nvPr/>
        </p:nvSpPr>
        <p:spPr>
          <a:xfrm>
            <a:off x="0" y="1772816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1-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الجانب البشري يمثل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الأساس في استغلال الموارد الأخرى واستثمارها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xmlns="" id="{07D7E516-A255-4226-A1E2-95BB533E897B}"/>
              </a:ext>
            </a:extLst>
          </p:cNvPr>
          <p:cNvSpPr/>
          <p:nvPr/>
        </p:nvSpPr>
        <p:spPr>
          <a:xfrm>
            <a:off x="0" y="2415758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2-العنصر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المفكر والرئيس في الإنتاج والخدمات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xmlns="" id="{AD8F79F6-E275-42F2-BE9A-87D208945C1A}"/>
              </a:ext>
            </a:extLst>
          </p:cNvPr>
          <p:cNvSpPr/>
          <p:nvPr/>
        </p:nvSpPr>
        <p:spPr>
          <a:xfrm>
            <a:off x="0" y="3130138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3-الوسيلة والغاية من عمليات الإنتاج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796C61E1-1DD4-409A-B44E-FE3A5324088D}"/>
              </a:ext>
            </a:extLst>
          </p:cNvPr>
          <p:cNvSpPr/>
          <p:nvPr/>
        </p:nvSpPr>
        <p:spPr>
          <a:xfrm>
            <a:off x="0" y="3915956"/>
            <a:ext cx="9144000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4-تغير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وصف الإنسان في العمل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عبر السنين من </a:t>
            </a:r>
            <a:r>
              <a:rPr lang="ar-SA" sz="3200" dirty="0">
                <a:solidFill>
                  <a:srgbClr val="FF0000"/>
                </a:solidFill>
                <a:cs typeface="Akhbar MT" pitchFamily="2" charset="-78"/>
              </a:rPr>
              <a:t>مستخدم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 إلى </a:t>
            </a:r>
            <a:r>
              <a:rPr lang="ar-SA" sz="3200" dirty="0">
                <a:solidFill>
                  <a:srgbClr val="FF0000"/>
                </a:solidFill>
                <a:cs typeface="Akhbar MT" pitchFamily="2" charset="-78"/>
              </a:rPr>
              <a:t>عامل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(القوى العاملة) ويوصف اليوم بلغة الاقتصاديين ب</a:t>
            </a:r>
            <a:r>
              <a:rPr lang="ar-SA" sz="3200" dirty="0">
                <a:solidFill>
                  <a:srgbClr val="FF0000"/>
                </a:solidFill>
                <a:cs typeface="Akhbar MT" pitchFamily="2" charset="-78"/>
              </a:rPr>
              <a:t>رأس المال البشري</a:t>
            </a:r>
            <a:endParaRPr lang="en-US" sz="3200" dirty="0">
              <a:solidFill>
                <a:srgbClr val="FF0000"/>
              </a:solidFill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8DAEDC0F-634A-4C90-98A7-0DB22E6621D5}"/>
              </a:ext>
            </a:extLst>
          </p:cNvPr>
          <p:cNvSpPr/>
          <p:nvPr/>
        </p:nvSpPr>
        <p:spPr>
          <a:xfrm>
            <a:off x="-54827" y="34220"/>
            <a:ext cx="915667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514350">
              <a:buNone/>
            </a:pP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الموارد البشرية والقوى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العاملة(عرف) 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graphicFrame>
        <p:nvGraphicFramePr>
          <p:cNvPr id="10" name="جدول 9">
            <a:extLst>
              <a:ext uri="{FF2B5EF4-FFF2-40B4-BE49-F238E27FC236}">
                <a16:creationId xmlns:a16="http://schemas.microsoft.com/office/drawing/2014/main" xmlns="" id="{63993B3B-1F54-4F98-9009-F549054230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0375172"/>
              </p:ext>
            </p:extLst>
          </p:nvPr>
        </p:nvGraphicFramePr>
        <p:xfrm>
          <a:off x="11298" y="692451"/>
          <a:ext cx="9101844" cy="487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315182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  <a:gridCol w="3786662">
                  <a:extLst>
                    <a:ext uri="{9D8B030D-6E8A-4147-A177-3AD203B41FA5}">
                      <a16:colId xmlns:a16="http://schemas.microsoft.com/office/drawing/2014/main" xmlns="" val="8363797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3200" b="0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الموارد البشرية</a:t>
                      </a:r>
                      <a:endParaRPr lang="en-US" sz="32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3200" b="0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القوى العاملة</a:t>
                      </a:r>
                      <a:endParaRPr lang="en-US" sz="32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11" name="جدول 10">
            <a:extLst>
              <a:ext uri="{FF2B5EF4-FFF2-40B4-BE49-F238E27FC236}">
                <a16:creationId xmlns:a16="http://schemas.microsoft.com/office/drawing/2014/main" xmlns="" id="{F42AF06B-644C-47C4-818C-60A898CE08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5804287"/>
              </p:ext>
            </p:extLst>
          </p:nvPr>
        </p:nvGraphicFramePr>
        <p:xfrm>
          <a:off x="3786182" y="1214422"/>
          <a:ext cx="5315663" cy="208737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315663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مجموع السكان داخل أراضي الدولة والذين يشكلون </a:t>
                      </a:r>
                      <a:r>
                        <a:rPr lang="ar-SA" sz="3200" b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أحد أركانها 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وعنصرا </a:t>
                      </a:r>
                      <a:r>
                        <a:rPr lang="ar-SA" sz="32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من </a:t>
                      </a:r>
                      <a:r>
                        <a:rPr lang="ar-SA" sz="3200" b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عناصر البناء 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والإنتاج وإ</a:t>
                      </a:r>
                      <a:r>
                        <a:rPr lang="ar-SA" sz="3200" b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حداث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 </a:t>
                      </a:r>
                      <a:r>
                        <a:rPr lang="ar-SA" sz="32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التنمية 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الشاملة و</a:t>
                      </a:r>
                      <a:r>
                        <a:rPr lang="ar-SA" sz="3200" b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حماية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 أمنها عسكرياً واقتصادياً وبيئيا واجتماعياً </a:t>
                      </a:r>
                      <a:endParaRPr lang="en-US" sz="32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13" name="جدول 12">
            <a:extLst>
              <a:ext uri="{FF2B5EF4-FFF2-40B4-BE49-F238E27FC236}">
                <a16:creationId xmlns:a16="http://schemas.microsoft.com/office/drawing/2014/main" xmlns="" id="{0B07913B-16C4-47D5-AA4D-59DF448B84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4950197"/>
              </p:ext>
            </p:extLst>
          </p:nvPr>
        </p:nvGraphicFramePr>
        <p:xfrm>
          <a:off x="0" y="1196153"/>
          <a:ext cx="3739001" cy="208997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39001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208997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الفئة 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العمرية بين 15-64 سنة </a:t>
                      </a:r>
                      <a:r>
                        <a:rPr lang="ar-SA" sz="32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تضم القادرين </a:t>
                      </a:r>
                      <a:r>
                        <a:rPr lang="ar-SA" sz="32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على العمل والراغبين فيه سواء كانوا عاملين أم عاطلين عن </a:t>
                      </a:r>
                      <a:r>
                        <a:rPr lang="ar-SA" sz="32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العمل</a:t>
                      </a:r>
                      <a:endParaRPr lang="en-US" sz="32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sp>
        <p:nvSpPr>
          <p:cNvPr id="17" name="مستطيل 16">
            <a:extLst>
              <a:ext uri="{FF2B5EF4-FFF2-40B4-BE49-F238E27FC236}">
                <a16:creationId xmlns:a16="http://schemas.microsoft.com/office/drawing/2014/main" xmlns="" id="{8DAEDC0F-634A-4C90-98A7-0DB22E6621D5}"/>
              </a:ext>
            </a:extLst>
          </p:cNvPr>
          <p:cNvSpPr/>
          <p:nvPr/>
        </p:nvSpPr>
        <p:spPr>
          <a:xfrm>
            <a:off x="-12672" y="3357562"/>
            <a:ext cx="915667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514350">
              <a:buNone/>
            </a:pP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أثر الموارد </a:t>
            </a: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البشرية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في الإنتاج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xmlns="" id="{297D804F-146C-460F-8B49-42C6E7261C45}"/>
              </a:ext>
            </a:extLst>
          </p:cNvPr>
          <p:cNvSpPr/>
          <p:nvPr/>
        </p:nvSpPr>
        <p:spPr>
          <a:xfrm>
            <a:off x="0" y="4000504"/>
            <a:ext cx="9144000" cy="58477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أولا-المستوى العلمي والتكنولوجي للموارد البشرية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xmlns="" id="{59165FA4-D07C-418F-B99E-93C592A6035F}"/>
              </a:ext>
            </a:extLst>
          </p:cNvPr>
          <p:cNvSpPr/>
          <p:nvPr/>
        </p:nvSpPr>
        <p:spPr>
          <a:xfrm>
            <a:off x="0" y="4786322"/>
            <a:ext cx="914613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أ-مهم في استغلال الموارد الطبيعية وتطور قطاعات الإنتاج بشكل اقتصادي </a:t>
            </a:r>
            <a:endParaRPr lang="en-US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xmlns="" id="{89A953F1-1324-4702-9904-F973714D96A7}"/>
              </a:ext>
            </a:extLst>
          </p:cNvPr>
          <p:cNvSpPr/>
          <p:nvPr/>
        </p:nvSpPr>
        <p:spPr>
          <a:xfrm>
            <a:off x="0" y="5500702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ب- تمكن الإنسان من خلاله:</a:t>
            </a:r>
            <a:endParaRPr lang="en-US" sz="3200" dirty="0" smtClean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89A953F1-1324-4702-9904-F973714D96A7}"/>
              </a:ext>
            </a:extLst>
          </p:cNvPr>
          <p:cNvSpPr/>
          <p:nvPr/>
        </p:nvSpPr>
        <p:spPr>
          <a:xfrm>
            <a:off x="0" y="6273225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1-اكتشاف المعادن واستغلالها في الصناعات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674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81B77F48-A52A-4F8A-A629-5C54FA3A5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0392" y="4725144"/>
            <a:ext cx="1164147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89A953F1-1324-4702-9904-F973714D96A7}"/>
              </a:ext>
            </a:extLst>
          </p:cNvPr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2- تطوير وسائل النقل والاتصالات: سهل نقل الإنسان والسلع وربط أجزاء العالم ببعضها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xmlns="" id="{C468A769-BAF7-4F1E-916F-9FB0F0D5A78D}"/>
              </a:ext>
            </a:extLst>
          </p:cNvPr>
          <p:cNvSpPr/>
          <p:nvPr/>
        </p:nvSpPr>
        <p:spPr>
          <a:xfrm>
            <a:off x="13695" y="1285860"/>
            <a:ext cx="9130305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3-اختراع وسائل التكييف والتبريد: التي سهلت نقل السلع سريعة التلف من مناطق الإنتاج لمناطق الاستهلاك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4640E174-212F-46F9-8ED3-C078C17678CA}"/>
              </a:ext>
            </a:extLst>
          </p:cNvPr>
          <p:cNvSpPr/>
          <p:nvPr/>
        </p:nvSpPr>
        <p:spPr>
          <a:xfrm>
            <a:off x="26520" y="2500282"/>
            <a:ext cx="9117480" cy="58477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ثانيا-السياسة </a:t>
            </a: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الاقتصادية الحكومية:تتمثل في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xmlns="" id="{C6FB6BC6-4F77-4CAB-890F-741C727B1F5D}"/>
              </a:ext>
            </a:extLst>
          </p:cNvPr>
          <p:cNvSpPr/>
          <p:nvPr/>
        </p:nvSpPr>
        <p:spPr>
          <a:xfrm>
            <a:off x="24501" y="3143224"/>
            <a:ext cx="9119499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1-وضع قوانين جمركية لحماية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المنتجات الوطنية من منافسة المنتجات الأجنبية المماثلة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7752EA6E-33DC-4DA9-9CE9-3D360316FCF9}"/>
              </a:ext>
            </a:extLst>
          </p:cNvPr>
          <p:cNvSpPr/>
          <p:nvPr/>
        </p:nvSpPr>
        <p:spPr>
          <a:xfrm>
            <a:off x="46106" y="4377898"/>
            <a:ext cx="9119499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7030A0"/>
                </a:solidFill>
                <a:cs typeface="Akhbar MT" pitchFamily="2" charset="-78"/>
              </a:rPr>
              <a:t>2-تعزيز الأسعار(عرّف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):تثبيت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سعر محصول أو منتج رئيسي إذا تعرض سعره للهبوط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بدعمه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أو شرائه وتخزينه ثم تصريفه للأسواق</a:t>
            </a: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xmlns="" id="{067D2C15-218A-4280-B76D-8EB575AA2C17}"/>
              </a:ext>
            </a:extLst>
          </p:cNvPr>
          <p:cNvSpPr/>
          <p:nvPr/>
        </p:nvSpPr>
        <p:spPr>
          <a:xfrm>
            <a:off x="24501" y="5780782"/>
            <a:ext cx="9119499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3-تشجيع قطاع اقتصادي على آخر من خلال </a:t>
            </a:r>
            <a:r>
              <a:rPr lang="ar-SA" sz="3200" dirty="0">
                <a:solidFill>
                  <a:srgbClr val="7030A0"/>
                </a:solidFill>
                <a:cs typeface="Akhbar MT" pitchFamily="2" charset="-78"/>
              </a:rPr>
              <a:t>توفير الدعم المالي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و</a:t>
            </a:r>
            <a:r>
              <a:rPr lang="ar-SA" sz="3200" dirty="0">
                <a:solidFill>
                  <a:srgbClr val="7030A0"/>
                </a:solidFill>
                <a:cs typeface="Akhbar MT" pitchFamily="2" charset="-78"/>
              </a:rPr>
              <a:t>خفض الضرائب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و</a:t>
            </a:r>
            <a:r>
              <a:rPr lang="ar-SA" sz="3200" dirty="0">
                <a:solidFill>
                  <a:srgbClr val="7030A0"/>
                </a:solidFill>
                <a:cs typeface="Akhbar MT" pitchFamily="2" charset="-78"/>
              </a:rPr>
              <a:t>تأهيل وتدريب الموارد البشرية العاملة فيه</a:t>
            </a:r>
          </a:p>
        </p:txBody>
      </p:sp>
    </p:spTree>
    <p:extLst>
      <p:ext uri="{BB962C8B-B14F-4D97-AF65-F5344CB8AC3E}">
        <p14:creationId xmlns:p14="http://schemas.microsoft.com/office/powerpoint/2010/main" xmlns="" val="243197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مستطيل 24">
            <a:extLst>
              <a:ext uri="{FF2B5EF4-FFF2-40B4-BE49-F238E27FC236}">
                <a16:creationId xmlns:a16="http://schemas.microsoft.com/office/drawing/2014/main" xmlns="" id="{8E75A2FE-7F02-4F99-94BE-27E7B964A18B}"/>
              </a:ext>
            </a:extLst>
          </p:cNvPr>
          <p:cNvSpPr/>
          <p:nvPr/>
        </p:nvSpPr>
        <p:spPr>
          <a:xfrm>
            <a:off x="17730" y="27856"/>
            <a:ext cx="9117480" cy="58477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err="1" smtClean="0">
                <a:solidFill>
                  <a:srgbClr val="002060"/>
                </a:solidFill>
                <a:cs typeface="Akhbar MT" pitchFamily="2" charset="-78"/>
              </a:rPr>
              <a:t>جـ</a:t>
            </a:r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-رأس </a:t>
            </a:r>
            <a:r>
              <a:rPr lang="ar-SA" sz="3200" dirty="0">
                <a:solidFill>
                  <a:srgbClr val="002060"/>
                </a:solidFill>
                <a:cs typeface="Akhbar MT" pitchFamily="2" charset="-78"/>
              </a:rPr>
              <a:t>المال المتاح للموارد البشرية: يلعب دورا في الإنتاج من خلال</a:t>
            </a: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xmlns="" id="{022B2DB4-5EB3-48EC-A917-0D216B372856}"/>
              </a:ext>
            </a:extLst>
          </p:cNvPr>
          <p:cNvSpPr/>
          <p:nvPr/>
        </p:nvSpPr>
        <p:spPr>
          <a:xfrm>
            <a:off x="17730" y="710006"/>
            <a:ext cx="9126269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1- تحتاج المشروعات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الكبيرة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رأس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مال كبير </a:t>
            </a:r>
            <a:r>
              <a:rPr lang="ar-SA" sz="3200" dirty="0">
                <a:solidFill>
                  <a:srgbClr val="FF0000"/>
                </a:solidFill>
                <a:cs typeface="Akhbar MT" pitchFamily="2" charset="-78"/>
              </a:rPr>
              <a:t>كالمصانع والمزارع الضخمة </a:t>
            </a:r>
          </a:p>
        </p:txBody>
      </p:sp>
      <p:sp>
        <p:nvSpPr>
          <p:cNvPr id="35" name="مستطيل 34">
            <a:extLst>
              <a:ext uri="{FF2B5EF4-FFF2-40B4-BE49-F238E27FC236}">
                <a16:creationId xmlns:a16="http://schemas.microsoft.com/office/drawing/2014/main" xmlns="" id="{E2E5E046-7478-4DD6-BBC0-F950883A462F}"/>
              </a:ext>
            </a:extLst>
          </p:cNvPr>
          <p:cNvSpPr/>
          <p:nvPr/>
        </p:nvSpPr>
        <p:spPr>
          <a:xfrm>
            <a:off x="0" y="1346657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2- في تحسين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المستوى المعيشي للسكان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72D539EB-EA25-48EC-8A09-229EBA2E7C1B}"/>
              </a:ext>
            </a:extLst>
          </p:cNvPr>
          <p:cNvSpPr/>
          <p:nvPr/>
        </p:nvSpPr>
        <p:spPr>
          <a:xfrm>
            <a:off x="27012" y="2004433"/>
            <a:ext cx="911698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3-تحسين فرص الاستثمار والإنتاج </a:t>
            </a: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xmlns="" id="{AEDEEB10-BE20-4BD2-A553-2E9AAF0AC41B}"/>
              </a:ext>
            </a:extLst>
          </p:cNvPr>
          <p:cNvSpPr/>
          <p:nvPr/>
        </p:nvSpPr>
        <p:spPr>
          <a:xfrm>
            <a:off x="41811" y="2658948"/>
            <a:ext cx="9102189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4-تعويض النقص في بعض السلع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بالاستيراد </a:t>
            </a:r>
            <a:endParaRPr lang="ar-SA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5B662B14-BD17-4D2B-BA14-CEB049016899}"/>
              </a:ext>
            </a:extLst>
          </p:cNvPr>
          <p:cNvSpPr/>
          <p:nvPr/>
        </p:nvSpPr>
        <p:spPr>
          <a:xfrm>
            <a:off x="17730" y="3339359"/>
            <a:ext cx="9126270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rgbClr val="002060"/>
                </a:solidFill>
                <a:cs typeface="Akhbar MT" pitchFamily="2" charset="-78"/>
              </a:rPr>
              <a:t>إدارة الموارد البشرية(نشاط 2)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4D83AD64-ADFC-4EC3-BA18-326A0EFC28CB}"/>
              </a:ext>
            </a:extLst>
          </p:cNvPr>
          <p:cNvSpPr/>
          <p:nvPr/>
        </p:nvSpPr>
        <p:spPr>
          <a:xfrm>
            <a:off x="0" y="4021483"/>
            <a:ext cx="9128041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*الموارد البشرية التي تشملها المؤسسة أو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الشركة؟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09FE9DA3-5820-436B-804D-0943FA5F43B9}"/>
              </a:ext>
            </a:extLst>
          </p:cNvPr>
          <p:cNvSpPr/>
          <p:nvPr/>
        </p:nvSpPr>
        <p:spPr>
          <a:xfrm>
            <a:off x="0" y="4000504"/>
            <a:ext cx="3643306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0C0000"/>
                </a:solidFill>
                <a:cs typeface="Akhbar MT" pitchFamily="2" charset="-78"/>
              </a:rPr>
              <a:t>المدراء-العاملين</a:t>
            </a:r>
            <a:endParaRPr lang="ar-SA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xmlns="" id="{70AFE3BA-501F-4EE8-9002-8A3C22D5CA23}"/>
              </a:ext>
            </a:extLst>
          </p:cNvPr>
          <p:cNvSpPr/>
          <p:nvPr/>
        </p:nvSpPr>
        <p:spPr>
          <a:xfrm>
            <a:off x="0" y="4714884"/>
            <a:ext cx="9170304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2-النتائج المترتبة على الاهتمام بالموارد </a:t>
            </a:r>
            <a:r>
              <a:rPr lang="ar-SA" sz="3200" dirty="0" err="1" smtClean="0">
                <a:solidFill>
                  <a:srgbClr val="C00000"/>
                </a:solidFill>
                <a:cs typeface="Akhbar MT" pitchFamily="2" charset="-78"/>
              </a:rPr>
              <a:t>البشرية؟</a:t>
            </a:r>
            <a:r>
              <a:rPr lang="ar-SA" sz="3200" dirty="0" smtClean="0">
                <a:solidFill>
                  <a:schemeClr val="bg2">
                    <a:lumMod val="10000"/>
                  </a:schemeClr>
                </a:solidFill>
                <a:cs typeface="Akhbar MT" pitchFamily="2" charset="-78"/>
              </a:rPr>
              <a:t>(لاحظ أهمية إدارة الموارد البشرية في الصفحة التالية</a:t>
            </a:r>
            <a:r>
              <a:rPr lang="ar-SA" sz="3200" dirty="0" err="1" smtClean="0">
                <a:solidFill>
                  <a:schemeClr val="bg2">
                    <a:lumMod val="10000"/>
                  </a:schemeClr>
                </a:solidFill>
                <a:cs typeface="Akhbar MT" pitchFamily="2" charset="-78"/>
              </a:rPr>
              <a:t>)</a:t>
            </a:r>
            <a:endParaRPr lang="ar-SA" sz="3200" dirty="0">
              <a:solidFill>
                <a:schemeClr val="bg2">
                  <a:lumMod val="10000"/>
                </a:schemeClr>
              </a:solidFill>
              <a:cs typeface="Akhbar M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99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5" grpId="0" animBg="1"/>
      <p:bldP spid="8" grpId="0" animBg="1"/>
      <p:bldP spid="12" grpId="0" animBg="1"/>
      <p:bldP spid="13" grpId="0" animBg="1"/>
      <p:bldP spid="15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>
            <a:extLst>
              <a:ext uri="{FF2B5EF4-FFF2-40B4-BE49-F238E27FC236}">
                <a16:creationId xmlns:a16="http://schemas.microsoft.com/office/drawing/2014/main" xmlns="" id="{C1DE654F-C231-46C8-80A9-8EACB8DD856F}"/>
              </a:ext>
            </a:extLst>
          </p:cNvPr>
          <p:cNvSpPr/>
          <p:nvPr/>
        </p:nvSpPr>
        <p:spPr>
          <a:xfrm>
            <a:off x="1" y="0"/>
            <a:ext cx="9144000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عرّف إدارة </a:t>
            </a: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الموارد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البشرية</a:t>
            </a:r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((من خلال دراستك لإدارة الموارد البشرية أجب عما يلي:مفهوم إدارة الموارد البشرية-أهمية إدارة الموارد البشرية 2019))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4DB727BE-BED8-4565-938F-CE49091947EC}"/>
              </a:ext>
            </a:extLst>
          </p:cNvPr>
          <p:cNvSpPr/>
          <p:nvPr/>
        </p:nvSpPr>
        <p:spPr>
          <a:xfrm>
            <a:off x="0" y="1142984"/>
            <a:ext cx="9144000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latin typeface="Andalus" pitchFamily="18" charset="-78"/>
                <a:cs typeface="Akhbar MT" pitchFamily="2" charset="-78"/>
              </a:rPr>
              <a:t>إحدى الوظائف الرئيسيّة للُمنشآت والمؤسسات الموجودة في الدولة تهتم بالتخطيط والتنظيم للأنشطة التي تقوم بها</a:t>
            </a:r>
            <a:endParaRPr lang="en-US" sz="3200" dirty="0">
              <a:latin typeface="Andalus" pitchFamily="18" charset="-78"/>
              <a:cs typeface="Akhbar MT" pitchFamily="2" charset="-78"/>
            </a:endParaRP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xmlns="" id="{8A8DEB36-BFA5-4FB3-B49C-6FD03D02BE09}"/>
              </a:ext>
            </a:extLst>
          </p:cNvPr>
          <p:cNvSpPr/>
          <p:nvPr/>
        </p:nvSpPr>
        <p:spPr>
          <a:xfrm>
            <a:off x="0" y="2285992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أهمية إدارة الموارد البشرية</a:t>
            </a:r>
            <a:endParaRPr lang="ar-SA" sz="3200" b="1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4C8BFBB2-B0F0-4D13-AA02-065517CE285E}"/>
              </a:ext>
            </a:extLst>
          </p:cNvPr>
          <p:cNvSpPr/>
          <p:nvPr/>
        </p:nvSpPr>
        <p:spPr>
          <a:xfrm>
            <a:off x="0" y="3143248"/>
            <a:ext cx="9160138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latin typeface="Andalus" pitchFamily="18" charset="-78"/>
                <a:cs typeface="Akhbar MT" pitchFamily="2" charset="-78"/>
              </a:rPr>
              <a:t>1-تحقيق أعلى كفاءة إنتاجية ممكنة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من خلال </a:t>
            </a:r>
            <a:r>
              <a:rPr lang="ar-SA" sz="3200" dirty="0" smtClean="0">
                <a:latin typeface="Andalus" pitchFamily="18" charset="-78"/>
                <a:cs typeface="Akhbar MT" pitchFamily="2" charset="-78"/>
              </a:rPr>
              <a:t>تخطيط احتياجات الموارد البشرية كماً ونوعاً وفق الأساليب العلمية بصفة عامة والإحصائية والرياضية بصفة خاصة</a:t>
            </a:r>
            <a:endParaRPr lang="ar-SA" sz="3200" dirty="0">
              <a:latin typeface="Andalus" pitchFamily="18" charset="-78"/>
              <a:cs typeface="Akhbar MT" pitchFamily="2" charset="-78"/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xmlns="" id="{88AD61BE-CA05-40C6-A358-2A9C6F204DA6}"/>
              </a:ext>
            </a:extLst>
          </p:cNvPr>
          <p:cNvSpPr/>
          <p:nvPr/>
        </p:nvSpPr>
        <p:spPr>
          <a:xfrm>
            <a:off x="0" y="4357694"/>
            <a:ext cx="9152451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2-توفير قوى عاملة متميزة في الأداء </a:t>
            </a: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من خلال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زيادة مستوى أداء ورغبة العنصر البشري في العمل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بالتدريب </a:t>
            </a:r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وتوفير مناخ عمل مناسب مادياً ونفسياً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xmlns="" id="{C92E7459-0176-4799-A856-081D10352D3C}"/>
              </a:ext>
            </a:extLst>
          </p:cNvPr>
          <p:cNvSpPr/>
          <p:nvPr/>
        </p:nvSpPr>
        <p:spPr>
          <a:xfrm>
            <a:off x="-8451" y="5429264"/>
            <a:ext cx="9152451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3-زيادة درجة الانتماء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من خلال </a:t>
            </a:r>
            <a:r>
              <a:rPr lang="ar-SA" sz="3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وضع هيكل عادل للأجور والحوافز والترقيات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cs typeface="Akhbar MT" pitchFamily="2" charset="-78"/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xmlns="" id="{2F9FA206-A349-41F0-93C2-AF0BD4A8CCD9}"/>
              </a:ext>
            </a:extLst>
          </p:cNvPr>
          <p:cNvSpPr/>
          <p:nvPr/>
        </p:nvSpPr>
        <p:spPr>
          <a:xfrm>
            <a:off x="-36936" y="6273225"/>
            <a:ext cx="9152451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  <a:cs typeface="Akhbar MT" pitchFamily="2" charset="-78"/>
              </a:rPr>
              <a:t>4-وضع نظام لقياس أداء العاملين يضمن إعطاء كل ذي حق حقه 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94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9" grpId="0" animBg="1"/>
      <p:bldP spid="1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15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1" y="0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متطلبات إدارة الموارد البشرية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xmlns="" id="{4A443BB0-E7B7-48D0-BBBF-F6D4169B4BB1}"/>
              </a:ext>
            </a:extLst>
          </p:cNvPr>
          <p:cNvSpPr/>
          <p:nvPr/>
        </p:nvSpPr>
        <p:spPr>
          <a:xfrm>
            <a:off x="0" y="642918"/>
            <a:ext cx="9144000" cy="61927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r-SA" sz="3200" dirty="0" smtClean="0">
                <a:solidFill>
                  <a:srgbClr val="0C0000"/>
                </a:solidFill>
                <a:cs typeface="Akhbar MT" pitchFamily="2" charset="-78"/>
              </a:rPr>
              <a:t>أ-وجود نظام ديمقراطي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يضمن :</a:t>
            </a:r>
            <a:endParaRPr lang="en-US" sz="3200" dirty="0">
              <a:solidFill>
                <a:srgbClr val="7030A0"/>
              </a:solidFill>
              <a:cs typeface="Akhbar MT" pitchFamily="2" charset="-78"/>
            </a:endParaRPr>
          </a:p>
        </p:txBody>
      </p:sp>
      <p:graphicFrame>
        <p:nvGraphicFramePr>
          <p:cNvPr id="30" name="جدول 29">
            <a:extLst>
              <a:ext uri="{FF2B5EF4-FFF2-40B4-BE49-F238E27FC236}">
                <a16:creationId xmlns:a16="http://schemas.microsoft.com/office/drawing/2014/main" xmlns="" id="{33C6B1AC-4E31-43D1-A67C-424C2C2AC2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053947"/>
              </p:ext>
            </p:extLst>
          </p:nvPr>
        </p:nvGraphicFramePr>
        <p:xfrm>
          <a:off x="0" y="1285860"/>
          <a:ext cx="9144000" cy="487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58279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  <a:gridCol w="3663144">
                  <a:extLst>
                    <a:ext uri="{9D8B030D-6E8A-4147-A177-3AD203B41FA5}">
                      <a16:colId xmlns:a16="http://schemas.microsoft.com/office/drawing/2014/main" xmlns="" val="836379728"/>
                    </a:ext>
                  </a:extLst>
                </a:gridCol>
                <a:gridCol w="2822577">
                  <a:extLst>
                    <a:ext uri="{9D8B030D-6E8A-4147-A177-3AD203B41FA5}">
                      <a16:colId xmlns:a16="http://schemas.microsoft.com/office/drawing/2014/main" xmlns="" val="334763729"/>
                    </a:ext>
                  </a:extLst>
                </a:gridCol>
              </a:tblGrid>
              <a:tr h="24679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الحقوق </a:t>
                      </a:r>
                      <a:r>
                        <a:rPr lang="ar-SA" sz="32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السياسية </a:t>
                      </a:r>
                      <a:r>
                        <a:rPr lang="ar-SA" sz="3200" b="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مثل</a:t>
                      </a:r>
                      <a:endParaRPr lang="en-US" sz="32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الحقوق </a:t>
                      </a:r>
                      <a:r>
                        <a:rPr lang="ar-SA" sz="32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الاقتصادية </a:t>
                      </a:r>
                      <a:r>
                        <a:rPr lang="ar-SA" sz="3200" b="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مثل</a:t>
                      </a:r>
                      <a:endParaRPr lang="en-US" sz="32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الحقوق </a:t>
                      </a:r>
                      <a:r>
                        <a:rPr lang="ar-SA" sz="32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الاجتماعية </a:t>
                      </a:r>
                      <a:r>
                        <a:rPr lang="ar-SA" sz="3200" b="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مثل</a:t>
                      </a:r>
                      <a:endParaRPr lang="en-US" sz="32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35" name="جدول 34">
            <a:extLst>
              <a:ext uri="{FF2B5EF4-FFF2-40B4-BE49-F238E27FC236}">
                <a16:creationId xmlns:a16="http://schemas.microsoft.com/office/drawing/2014/main" xmlns="" id="{C8989DA2-723D-4C74-81CD-EAB10898E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61674246"/>
              </p:ext>
            </p:extLst>
          </p:nvPr>
        </p:nvGraphicFramePr>
        <p:xfrm>
          <a:off x="6429388" y="1857364"/>
          <a:ext cx="2714612" cy="487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14612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حرية </a:t>
                      </a: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التعبير </a:t>
                      </a: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والانتخاب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sp>
        <p:nvSpPr>
          <p:cNvPr id="36" name="مستطيل 35">
            <a:extLst>
              <a:ext uri="{FF2B5EF4-FFF2-40B4-BE49-F238E27FC236}">
                <a16:creationId xmlns:a16="http://schemas.microsoft.com/office/drawing/2014/main" xmlns="" id="{4A443BB0-E7B7-48D0-BBBF-F6D4169B4BB1}"/>
              </a:ext>
            </a:extLst>
          </p:cNvPr>
          <p:cNvSpPr/>
          <p:nvPr/>
        </p:nvSpPr>
        <p:spPr>
          <a:xfrm>
            <a:off x="0" y="5137840"/>
            <a:ext cx="9144000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7030A0"/>
                </a:solidFill>
                <a:cs typeface="Akhbar MT" pitchFamily="2" charset="-78"/>
              </a:rPr>
              <a:t>1-دراسة وضع القوى العاملة أو العاطلة عن العمل داخل الدولة</a:t>
            </a:r>
            <a:endParaRPr lang="ar-SA" sz="3200" dirty="0">
              <a:solidFill>
                <a:srgbClr val="7030A0"/>
              </a:solidFill>
              <a:cs typeface="Akhbar MT" pitchFamily="2" charset="-78"/>
            </a:endParaRPr>
          </a:p>
        </p:txBody>
      </p:sp>
      <p:graphicFrame>
        <p:nvGraphicFramePr>
          <p:cNvPr id="37" name="جدول 36">
            <a:extLst>
              <a:ext uri="{FF2B5EF4-FFF2-40B4-BE49-F238E27FC236}">
                <a16:creationId xmlns:a16="http://schemas.microsoft.com/office/drawing/2014/main" xmlns="" id="{448907E1-A0AE-48F2-A248-2147681ED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3796108"/>
              </p:ext>
            </p:extLst>
          </p:nvPr>
        </p:nvGraphicFramePr>
        <p:xfrm>
          <a:off x="2786050" y="1857364"/>
          <a:ext cx="3651674" cy="45656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51674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41104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2800" b="0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مثل</a:t>
                      </a: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 أ-توفير فرص عمل 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38" name="جدول 37">
            <a:extLst>
              <a:ext uri="{FF2B5EF4-FFF2-40B4-BE49-F238E27FC236}">
                <a16:creationId xmlns:a16="http://schemas.microsoft.com/office/drawing/2014/main" xmlns="" id="{D568396D-FE3A-4102-8F25-294C0BEAA4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2802798"/>
              </p:ext>
            </p:extLst>
          </p:nvPr>
        </p:nvGraphicFramePr>
        <p:xfrm>
          <a:off x="2772744" y="2341247"/>
          <a:ext cx="3664131" cy="9131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64131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913130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ب-ممارسة التجارة وحرية تصرف الفرد بأملاكه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39" name="جدول 38">
            <a:extLst>
              <a:ext uri="{FF2B5EF4-FFF2-40B4-BE49-F238E27FC236}">
                <a16:creationId xmlns:a16="http://schemas.microsoft.com/office/drawing/2014/main" xmlns="" id="{8B2853E9-4AE2-4777-BB88-A39730D90D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9726118"/>
              </p:ext>
            </p:extLst>
          </p:nvPr>
        </p:nvGraphicFramePr>
        <p:xfrm>
          <a:off x="2786050" y="3286124"/>
          <a:ext cx="3650825" cy="9131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50825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49904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2800" b="0" kern="1200" dirty="0" err="1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جـ</a:t>
                      </a: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-استثمار </a:t>
                      </a: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الأموال بالطرق التي لا تتناقض مع قوانين وأنظمة </a:t>
                      </a: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الدولة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40" name="جدول 39">
            <a:extLst>
              <a:ext uri="{FF2B5EF4-FFF2-40B4-BE49-F238E27FC236}">
                <a16:creationId xmlns:a16="http://schemas.microsoft.com/office/drawing/2014/main" xmlns="" id="{4E31B1E0-E98E-48F1-B72D-4BA566D913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5987518"/>
              </p:ext>
            </p:extLst>
          </p:nvPr>
        </p:nvGraphicFramePr>
        <p:xfrm>
          <a:off x="0" y="1857364"/>
          <a:ext cx="2723640" cy="9131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23640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51805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توفير </a:t>
                      </a: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الخدمات </a:t>
                      </a:r>
                      <a:r>
                        <a:rPr lang="ar-SA" sz="2800" b="0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الصحية والتعليمية 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sp>
        <p:nvSpPr>
          <p:cNvPr id="41" name="مستطيل 40">
            <a:extLst>
              <a:ext uri="{FF2B5EF4-FFF2-40B4-BE49-F238E27FC236}">
                <a16:creationId xmlns:a16="http://schemas.microsoft.com/office/drawing/2014/main" xmlns="" id="{4A443BB0-E7B7-48D0-BBBF-F6D4169B4BB1}"/>
              </a:ext>
            </a:extLst>
          </p:cNvPr>
          <p:cNvSpPr/>
          <p:nvPr/>
        </p:nvSpPr>
        <p:spPr>
          <a:xfrm>
            <a:off x="0" y="4494898"/>
            <a:ext cx="9144000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0C0000"/>
                </a:solidFill>
                <a:cs typeface="Akhbar MT" pitchFamily="2" charset="-78"/>
              </a:rPr>
              <a:t>ب-تخطيط الموارد </a:t>
            </a:r>
            <a:r>
              <a:rPr lang="ar-SA" sz="3200" dirty="0">
                <a:solidFill>
                  <a:srgbClr val="0C0000"/>
                </a:solidFill>
                <a:cs typeface="Akhbar MT" pitchFamily="2" charset="-78"/>
              </a:rPr>
              <a:t>البشرية </a:t>
            </a:r>
            <a:r>
              <a:rPr lang="ar-SA" sz="3200" dirty="0">
                <a:solidFill>
                  <a:srgbClr val="C00000"/>
                </a:solidFill>
                <a:cs typeface="Akhbar MT" pitchFamily="2" charset="-78"/>
              </a:rPr>
              <a:t>من 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خلال: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42" name="مستطيل 41">
            <a:extLst>
              <a:ext uri="{FF2B5EF4-FFF2-40B4-BE49-F238E27FC236}">
                <a16:creationId xmlns:a16="http://schemas.microsoft.com/office/drawing/2014/main" xmlns="" id="{4A443BB0-E7B7-48D0-BBBF-F6D4169B4BB1}"/>
              </a:ext>
            </a:extLst>
          </p:cNvPr>
          <p:cNvSpPr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7030A0"/>
                </a:solidFill>
                <a:cs typeface="Akhbar MT" pitchFamily="2" charset="-78"/>
              </a:rPr>
              <a:t>2-التوفيق بين العرض والطلب في فرص العمل من خلال ما يحتاجه سوق العمل وما هو متوفر حالياً </a:t>
            </a:r>
            <a:endParaRPr lang="en-US" sz="3200" dirty="0" smtClean="0">
              <a:solidFill>
                <a:srgbClr val="7030A0"/>
              </a:solidFill>
              <a:cs typeface="Akhbar M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708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21F9A066-9F8E-4A6A-BFF8-BE934A7E5187}"/>
              </a:ext>
            </a:extLst>
          </p:cNvPr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7030A0"/>
                </a:solidFill>
                <a:cs typeface="Akhbar MT" pitchFamily="2" charset="-78"/>
              </a:rPr>
              <a:t>3-</a:t>
            </a:r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مثال</a:t>
            </a:r>
            <a:r>
              <a:rPr lang="ar-SA" sz="3200" dirty="0" smtClean="0">
                <a:solidFill>
                  <a:srgbClr val="7030A0"/>
                </a:solidFill>
                <a:cs typeface="Akhbar MT" pitchFamily="2" charset="-78"/>
              </a:rPr>
              <a:t>:توجيه </a:t>
            </a:r>
            <a:r>
              <a:rPr lang="ar-SA" sz="3200" dirty="0">
                <a:solidFill>
                  <a:srgbClr val="7030A0"/>
                </a:solidFill>
                <a:cs typeface="Akhbar MT" pitchFamily="2" charset="-78"/>
              </a:rPr>
              <a:t>طلبة الجامعات نحو التخصصات التي يحتاجها سوق العمل</a:t>
            </a:r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1" y="683985"/>
            <a:ext cx="914400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dirty="0" smtClean="0">
                <a:solidFill>
                  <a:srgbClr val="C00000"/>
                </a:solidFill>
                <a:cs typeface="Akhbar MT" pitchFamily="2" charset="-78"/>
              </a:rPr>
              <a:t>س:نصنف الحقوق التالية إلى حقوق:سياسية-اقتصادية-اجتماعية</a:t>
            </a:r>
            <a:endParaRPr lang="ar-SA" sz="3200" dirty="0">
              <a:solidFill>
                <a:srgbClr val="C00000"/>
              </a:solidFill>
              <a:cs typeface="Akhbar MT" pitchFamily="2" charset="-78"/>
            </a:endParaRP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1376681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توفير فرص عمل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1376681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اقتصادية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2096761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حرية التعبير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2096761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سياسية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2816841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الخدمات الصحية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25" name="مستطيل 24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2816841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اجتماعية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3536921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حرية التملك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3536921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اقتصادية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4257001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حرية التجارة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4257001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اقتصادية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30" name="مستطيل 29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4905073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حرية الانتخاب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31" name="مستطيل 30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4905073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سياسية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32" name="مستطيل 31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5625153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حرية الاستثمار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33" name="مستطيل 32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5625153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اقتصادية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  <p:sp>
        <p:nvSpPr>
          <p:cNvPr id="34" name="مستطيل 33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4644008" y="6273225"/>
            <a:ext cx="449999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cs typeface="Akhbar MT" pitchFamily="2" charset="-78"/>
              </a:rPr>
              <a:t>الخدمات التعليمية</a:t>
            </a:r>
            <a:endParaRPr lang="ar-SA" sz="3200" dirty="0">
              <a:cs typeface="Akhbar MT" pitchFamily="2" charset="-78"/>
            </a:endParaRPr>
          </a:p>
        </p:txBody>
      </p:sp>
      <p:sp>
        <p:nvSpPr>
          <p:cNvPr id="35" name="مستطيل 34">
            <a:extLst>
              <a:ext uri="{FF2B5EF4-FFF2-40B4-BE49-F238E27FC236}">
                <a16:creationId xmlns:a16="http://schemas.microsoft.com/office/drawing/2014/main" xmlns="" id="{4A145C9E-1D6F-427D-990C-9D16F8D782AF}"/>
              </a:ext>
            </a:extLst>
          </p:cNvPr>
          <p:cNvSpPr/>
          <p:nvPr/>
        </p:nvSpPr>
        <p:spPr>
          <a:xfrm>
            <a:off x="0" y="6273225"/>
            <a:ext cx="4499992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dirty="0" smtClean="0">
                <a:solidFill>
                  <a:srgbClr val="002060"/>
                </a:solidFill>
                <a:cs typeface="Akhbar MT" pitchFamily="2" charset="-78"/>
              </a:rPr>
              <a:t>اجتماعية</a:t>
            </a:r>
            <a:endParaRPr lang="ar-SA" sz="3200" dirty="0">
              <a:solidFill>
                <a:srgbClr val="002060"/>
              </a:solidFill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1">
            <a:spAutoFit/>
          </a:bodyPr>
          <a:lstStyle/>
          <a:p>
            <a:r>
              <a:rPr lang="ar-SA" sz="3200" dirty="0" smtClean="0">
                <a:solidFill>
                  <a:srgbClr val="C00000"/>
                </a:solidFill>
              </a:rPr>
              <a:t>ما الحقوق السياسية التي تعد من متطلبات إدارة الموارد البشرية؟</a:t>
            </a:r>
            <a:endParaRPr lang="ar-SA" sz="3200" dirty="0">
              <a:solidFill>
                <a:srgbClr val="C00000"/>
              </a:solidFill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7358082" y="785818"/>
            <a:ext cx="1785918" cy="954107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أ- التعليم والصحة</a:t>
            </a:r>
            <a:endParaRPr lang="ar-SA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4500562" y="785818"/>
            <a:ext cx="2428892" cy="954107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ب- استثمار الأموال والتجارة</a:t>
            </a:r>
            <a:endParaRPr lang="ar-SA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1785918" y="785818"/>
            <a:ext cx="2571768" cy="954107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ج- توفير الخدمات وفرص العمل</a:t>
            </a:r>
            <a:endParaRPr lang="ar-SA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0" y="785818"/>
            <a:ext cx="1643042" cy="954107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د- التعبير والانتخاب</a:t>
            </a:r>
            <a:endParaRPr lang="ar-SA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xmlns="" id="{2C3C5687-8FC9-4C63-AF51-1D29D897CF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7928457"/>
              </p:ext>
            </p:extLst>
          </p:nvPr>
        </p:nvGraphicFramePr>
        <p:xfrm>
          <a:off x="0" y="692696"/>
          <a:ext cx="9149609" cy="487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63816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  <a:gridCol w="4585793">
                  <a:extLst>
                    <a:ext uri="{9D8B030D-6E8A-4147-A177-3AD203B41FA5}">
                      <a16:colId xmlns:a16="http://schemas.microsoft.com/office/drawing/2014/main" xmlns="" val="836379728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المعيقات </a:t>
                      </a:r>
                      <a:r>
                        <a:rPr lang="ar-SA" sz="2800" b="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والتحديات(وزارة2(2019))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2800" b="0" kern="120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طرق مواجهة التحديات</a:t>
                      </a:r>
                      <a:endParaRPr lang="en-US" sz="2800" b="0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3" name="جدول 2">
            <a:extLst>
              <a:ext uri="{FF2B5EF4-FFF2-40B4-BE49-F238E27FC236}">
                <a16:creationId xmlns:a16="http://schemas.microsoft.com/office/drawing/2014/main" xmlns="" id="{2373269A-AA47-4DB0-B988-6D244A58DD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4387057"/>
              </p:ext>
            </p:extLst>
          </p:nvPr>
        </p:nvGraphicFramePr>
        <p:xfrm>
          <a:off x="4572000" y="1223508"/>
          <a:ext cx="4565134" cy="10436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65134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1-ضعف مشاركة الموارد البشرية في اتخاذ القرارات 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4" name="جدول 3">
            <a:extLst>
              <a:ext uri="{FF2B5EF4-FFF2-40B4-BE49-F238E27FC236}">
                <a16:creationId xmlns:a16="http://schemas.microsoft.com/office/drawing/2014/main" xmlns="" id="{C9B37C77-38EC-4A1D-BC3B-7215AE41C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52433934"/>
              </p:ext>
            </p:extLst>
          </p:nvPr>
        </p:nvGraphicFramePr>
        <p:xfrm>
          <a:off x="4572000" y="2357430"/>
          <a:ext cx="4572000" cy="10436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489846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2-تحديات احتياجات وتوجهات سوق العمل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5" name="جدول 4">
            <a:extLst>
              <a:ext uri="{FF2B5EF4-FFF2-40B4-BE49-F238E27FC236}">
                <a16:creationId xmlns:a16="http://schemas.microsoft.com/office/drawing/2014/main" xmlns="" id="{87A92957-5432-40E1-8AA2-4E5FE9FF5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6782471"/>
              </p:ext>
            </p:extLst>
          </p:nvPr>
        </p:nvGraphicFramePr>
        <p:xfrm>
          <a:off x="4579445" y="3714752"/>
          <a:ext cx="4564555" cy="5454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64555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545448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3-تحٍّديات مقاومة التغيير والتنافس العالمي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6" name="جدول 5">
            <a:extLst>
              <a:ext uri="{FF2B5EF4-FFF2-40B4-BE49-F238E27FC236}">
                <a16:creationId xmlns:a16="http://schemas.microsoft.com/office/drawing/2014/main" xmlns="" id="{4FAC46BD-232D-4F16-9CDC-F7BBCF47C5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0243219"/>
              </p:ext>
            </p:extLst>
          </p:nvPr>
        </p:nvGraphicFramePr>
        <p:xfrm>
          <a:off x="4592101" y="4429132"/>
          <a:ext cx="4551899" cy="10436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51899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5704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4-صعوبة قياس تأثير الموارد البشرية في التنمية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xmlns="" id="{75DB6B88-42C3-416B-8177-4B80EE40A1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3167677"/>
              </p:ext>
            </p:extLst>
          </p:nvPr>
        </p:nvGraphicFramePr>
        <p:xfrm>
          <a:off x="0" y="1500174"/>
          <a:ext cx="4501162" cy="5869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01162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586927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1-تبني فلسفة الإدارة مع الموارد </a:t>
                      </a:r>
                      <a:r>
                        <a:rPr lang="ar-SA" sz="32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البشرية 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xmlns="" id="{938C85CF-D53B-44EB-91FA-9F739BED0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64649354"/>
              </p:ext>
            </p:extLst>
          </p:nvPr>
        </p:nvGraphicFramePr>
        <p:xfrm>
          <a:off x="0" y="2357430"/>
          <a:ext cx="4501161" cy="10436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01161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1000132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2-استخدام أدوات التحفيز كالمكافآت والتحفيز </a:t>
                      </a:r>
                      <a:r>
                        <a:rPr lang="ar-SA" sz="32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والدعم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graphicFrame>
        <p:nvGraphicFramePr>
          <p:cNvPr id="9" name="جدول 8">
            <a:extLst>
              <a:ext uri="{FF2B5EF4-FFF2-40B4-BE49-F238E27FC236}">
                <a16:creationId xmlns:a16="http://schemas.microsoft.com/office/drawing/2014/main" xmlns="" id="{147BDF05-187A-40F0-99C8-C64E0B103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54992730"/>
              </p:ext>
            </p:extLst>
          </p:nvPr>
        </p:nvGraphicFramePr>
        <p:xfrm>
          <a:off x="0" y="3665199"/>
          <a:ext cx="4571999" cy="10436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1999">
                  <a:extLst>
                    <a:ext uri="{9D8B030D-6E8A-4147-A177-3AD203B41FA5}">
                      <a16:colId xmlns:a16="http://schemas.microsoft.com/office/drawing/2014/main" xmlns="" val="2187255798"/>
                    </a:ext>
                  </a:extLst>
                </a:gridCol>
              </a:tblGrid>
              <a:tr h="625645"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32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Akhbar MT" pitchFamily="2" charset="-78"/>
                        </a:rPr>
                        <a:t>3-زيادة الاستثمار في رأس المال البشري من حيث التدريب وتطوير القدرات والمهارات  </a:t>
                      </a:r>
                      <a:endParaRPr lang="en-US" sz="32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+mn-ea"/>
                        <a:cs typeface="Akhbar MT" pitchFamily="2" charset="-78"/>
                      </a:endParaRPr>
                    </a:p>
                  </a:txBody>
                  <a:tcPr marL="68580" marR="68580" marT="0" marB="0">
                    <a:cell3D prstMaterial="dkEdge">
                      <a:bevel w="25400" h="25400" prst="angle"/>
                      <a:lightRig rig="flood" dir="t"/>
                    </a:cell3D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75400069"/>
                  </a:ext>
                </a:extLst>
              </a:tr>
            </a:tbl>
          </a:graphicData>
        </a:graphic>
      </p:graphicFrame>
      <p:sp>
        <p:nvSpPr>
          <p:cNvPr id="10" name="مستطيل 9">
            <a:extLst>
              <a:ext uri="{FF2B5EF4-FFF2-40B4-BE49-F238E27FC236}">
                <a16:creationId xmlns:a16="http://schemas.microsoft.com/office/drawing/2014/main" xmlns="" id="{3598FAC4-B243-4948-A9E1-D413A3E1604F}"/>
              </a:ext>
            </a:extLst>
          </p:cNvPr>
          <p:cNvSpPr/>
          <p:nvPr/>
        </p:nvSpPr>
        <p:spPr>
          <a:xfrm>
            <a:off x="56842" y="0"/>
            <a:ext cx="908715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معيقات وتحديات تواجه إدارة الموارد البشرية وكيفية مواجهتها</a:t>
            </a:r>
          </a:p>
        </p:txBody>
      </p:sp>
    </p:spTree>
    <p:extLst>
      <p:ext uri="{BB962C8B-B14F-4D97-AF65-F5344CB8AC3E}">
        <p14:creationId xmlns:p14="http://schemas.microsoft.com/office/powerpoint/2010/main" xmlns="" val="180666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EC83D267-D272-4591-A549-09030BD52BF0}"/>
              </a:ext>
            </a:extLst>
          </p:cNvPr>
          <p:cNvSpPr/>
          <p:nvPr/>
        </p:nvSpPr>
        <p:spPr>
          <a:xfrm>
            <a:off x="-1964" y="0"/>
            <a:ext cx="9117480" cy="255454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cs typeface="Akhbar MT" pitchFamily="2" charset="-78"/>
              </a:rPr>
              <a:t>للاطلاع(مشروع الوحدة)*</a:t>
            </a:r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أسس اختيار التخصص الجامعي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1-معدل الثانوية العامة والرغبة في التخصص 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2-القدرة المادية والعقلية فيجب أن يختار الطالب ما يناسب قدراته الذهنية. 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4-أهمية التخصص. 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5-مناسبة التخصص لشخصية الطالب وطموحاته</a:t>
            </a:r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xmlns="" id="{9FAEBC44-7BC9-4656-9042-AB46F57575D6}"/>
              </a:ext>
            </a:extLst>
          </p:cNvPr>
          <p:cNvSpPr/>
          <p:nvPr/>
        </p:nvSpPr>
        <p:spPr>
          <a:xfrm>
            <a:off x="-1964" y="2567299"/>
            <a:ext cx="9117480" cy="403187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*المعيقات التي </a:t>
            </a:r>
            <a:r>
              <a:rPr lang="ar-SA" sz="3200" b="1" dirty="0" err="1">
                <a:solidFill>
                  <a:srgbClr val="C00000"/>
                </a:solidFill>
                <a:cs typeface="Akhbar MT" pitchFamily="2" charset="-78"/>
              </a:rPr>
              <a:t>أواجهها</a:t>
            </a:r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: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1-رغبة الأهل قد تكون معارضة لرغبة الطالب طمعا في الوجاهة والافتخار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2-نقص المعدلات المطلوبة للالتحاق بالجامعة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3-العادات والتقاليد في تجنب بعض التخصصات فقد يرغب الطالب في تخصص مثل البيطرة ثم يعزف </a:t>
            </a:r>
            <a:r>
              <a:rPr lang="ar-SA" sz="3200" b="1" dirty="0" smtClean="0">
                <a:solidFill>
                  <a:srgbClr val="C00000"/>
                </a:solidFill>
                <a:cs typeface="Akhbar MT" pitchFamily="2" charset="-78"/>
              </a:rPr>
              <a:t>عن </a:t>
            </a:r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هذا التخصص خشية الانتقاد والسخرية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4-ضعف الإرشاد والتوجيه الأسري والمدرسي والمجتمعي   في تحديد ميول ورغبات الطالب نحو التخصص 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5-غياب التوجه المهني في التعليم</a:t>
            </a:r>
          </a:p>
        </p:txBody>
      </p:sp>
    </p:spTree>
    <p:extLst>
      <p:ext uri="{BB962C8B-B14F-4D97-AF65-F5344CB8AC3E}">
        <p14:creationId xmlns:p14="http://schemas.microsoft.com/office/powerpoint/2010/main" xmlns="" val="188800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5E11F4F2-2175-4628-A2CD-C3B169F7D8BF}"/>
              </a:ext>
            </a:extLst>
          </p:cNvPr>
          <p:cNvSpPr/>
          <p:nvPr/>
        </p:nvSpPr>
        <p:spPr>
          <a:xfrm>
            <a:off x="0" y="116632"/>
            <a:ext cx="9117480" cy="255454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*البدائل للتغلب على هذه المعيقات: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1-مدى قناعة الطالب في اختيار التخصص الذي يلائم ميوله ورغباته العلمية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2-فتح المجال أمام الطلبة نحو التعليم المهني</a:t>
            </a:r>
          </a:p>
          <a:p>
            <a:r>
              <a:rPr lang="ar-SA" sz="3200" b="1" dirty="0" smtClean="0">
                <a:solidFill>
                  <a:srgbClr val="C00000"/>
                </a:solidFill>
                <a:cs typeface="Akhbar MT" pitchFamily="2" charset="-78"/>
              </a:rPr>
              <a:t>3-اختيار </a:t>
            </a:r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ما يناسب حاجة المجتمع وسوق العمل من تخصصات</a:t>
            </a:r>
          </a:p>
          <a:p>
            <a:r>
              <a:rPr lang="ar-SA" sz="3200" b="1" dirty="0">
                <a:solidFill>
                  <a:srgbClr val="C00000"/>
                </a:solidFill>
                <a:cs typeface="Akhbar MT" pitchFamily="2" charset="-78"/>
              </a:rPr>
              <a:t>4-إقناع الأهل بأهمية التخصص</a:t>
            </a:r>
          </a:p>
        </p:txBody>
      </p:sp>
    </p:spTree>
    <p:extLst>
      <p:ext uri="{BB962C8B-B14F-4D97-AF65-F5344CB8AC3E}">
        <p14:creationId xmlns:p14="http://schemas.microsoft.com/office/powerpoint/2010/main" xmlns="" val="223613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757130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بسم الل</a:t>
            </a:r>
            <a:r>
              <a:rPr lang="ar-S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ه الرحمن الرحيم</a:t>
            </a:r>
          </a:p>
          <a:p>
            <a:pPr algn="ctr"/>
            <a:r>
              <a:rPr lang="ar-S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خريطة الكترونية </a:t>
            </a:r>
          </a:p>
          <a:p>
            <a:pPr algn="ctr"/>
            <a:r>
              <a:rPr lang="ar-S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الوحدة الثانية</a:t>
            </a:r>
          </a:p>
          <a:p>
            <a:pPr algn="ctr"/>
            <a:r>
              <a:rPr lang="ar-S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الثاني عشر الإنساني</a:t>
            </a:r>
          </a:p>
          <a:p>
            <a:pPr algn="ctr"/>
            <a:r>
              <a:rPr lang="ar-S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إعداد </a:t>
            </a:r>
          </a:p>
          <a:p>
            <a:pPr algn="ctr"/>
            <a:r>
              <a:rPr lang="ar-S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أمين </a:t>
            </a:r>
            <a:r>
              <a:rPr lang="ar-SA" sz="5400" b="1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اطفيحة</a:t>
            </a:r>
            <a:endParaRPr lang="ar-SA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ar-SA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ar-SA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ar-SA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3" name="مربع نص 2"/>
          <p:cNvSpPr txBox="1"/>
          <p:nvPr/>
        </p:nvSpPr>
        <p:spPr>
          <a:xfrm>
            <a:off x="3491880" y="1902025"/>
            <a:ext cx="2448272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البحر الأبيض المتوسط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4936290" y="6027002"/>
            <a:ext cx="4194212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cs typeface="Akhbar MT" pitchFamily="2" charset="-78"/>
              </a:rPr>
              <a:t>مسطحات مائية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4355976" y="2420889"/>
            <a:ext cx="648072" cy="338843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3" name="مربع نص 2"/>
          <p:cNvSpPr txBox="1"/>
          <p:nvPr/>
        </p:nvSpPr>
        <p:spPr>
          <a:xfrm>
            <a:off x="0" y="5949281"/>
            <a:ext cx="2483768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cs typeface="Akhbar MT" pitchFamily="2" charset="-78"/>
              </a:rPr>
              <a:t>خلجان مائية</a:t>
            </a:r>
          </a:p>
        </p:txBody>
      </p:sp>
      <p:sp>
        <p:nvSpPr>
          <p:cNvPr id="4" name="شكل بيضاوي 3"/>
          <p:cNvSpPr/>
          <p:nvPr/>
        </p:nvSpPr>
        <p:spPr>
          <a:xfrm>
            <a:off x="6012160" y="3573016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" name="رابط كسهم مستقيم 4"/>
          <p:cNvCxnSpPr/>
          <p:nvPr/>
        </p:nvCxnSpPr>
        <p:spPr>
          <a:xfrm flipH="1" flipV="1">
            <a:off x="5580112" y="2996952"/>
            <a:ext cx="504056" cy="648072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مربع نص 5"/>
          <p:cNvSpPr txBox="1"/>
          <p:nvPr/>
        </p:nvSpPr>
        <p:spPr>
          <a:xfrm>
            <a:off x="5508104" y="4149080"/>
            <a:ext cx="140364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الخليج العربي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7" name="مربع نص 6"/>
          <p:cNvSpPr txBox="1"/>
          <p:nvPr/>
        </p:nvSpPr>
        <p:spPr>
          <a:xfrm>
            <a:off x="0" y="5949281"/>
            <a:ext cx="3275856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cs typeface="Akhbar MT" pitchFamily="2" charset="-78"/>
              </a:rPr>
              <a:t>هضاب</a:t>
            </a:r>
          </a:p>
        </p:txBody>
      </p:sp>
      <p:sp>
        <p:nvSpPr>
          <p:cNvPr id="8" name="شكل حر 7"/>
          <p:cNvSpPr/>
          <p:nvPr/>
        </p:nvSpPr>
        <p:spPr>
          <a:xfrm>
            <a:off x="6291908" y="3220057"/>
            <a:ext cx="160584" cy="208943"/>
          </a:xfrm>
          <a:custGeom>
            <a:avLst/>
            <a:gdLst>
              <a:gd name="connsiteX0" fmla="*/ 47374 w 99934"/>
              <a:gd name="connsiteY0" fmla="*/ 34901 h 174886"/>
              <a:gd name="connsiteX1" fmla="*/ 33414 w 99934"/>
              <a:gd name="connsiteY1" fmla="*/ 62821 h 174886"/>
              <a:gd name="connsiteX2" fmla="*/ 26434 w 99934"/>
              <a:gd name="connsiteY2" fmla="*/ 125643 h 174886"/>
              <a:gd name="connsiteX3" fmla="*/ 33414 w 99934"/>
              <a:gd name="connsiteY3" fmla="*/ 0 h 174886"/>
              <a:gd name="connsiteX4" fmla="*/ 54355 w 99934"/>
              <a:gd name="connsiteY4" fmla="*/ 20940 h 174886"/>
              <a:gd name="connsiteX5" fmla="*/ 54355 w 99934"/>
              <a:gd name="connsiteY5" fmla="*/ 97722 h 174886"/>
              <a:gd name="connsiteX6" fmla="*/ 61335 w 99934"/>
              <a:gd name="connsiteY6" fmla="*/ 48861 h 174886"/>
              <a:gd name="connsiteX7" fmla="*/ 68315 w 99934"/>
              <a:gd name="connsiteY7" fmla="*/ 27920 h 174886"/>
              <a:gd name="connsiteX8" fmla="*/ 82275 w 99934"/>
              <a:gd name="connsiteY8" fmla="*/ 41881 h 174886"/>
              <a:gd name="connsiteX9" fmla="*/ 82275 w 99934"/>
              <a:gd name="connsiteY9" fmla="*/ 146583 h 174886"/>
              <a:gd name="connsiteX10" fmla="*/ 68315 w 99934"/>
              <a:gd name="connsiteY10" fmla="*/ 125643 h 174886"/>
              <a:gd name="connsiteX11" fmla="*/ 54355 w 99934"/>
              <a:gd name="connsiteY11" fmla="*/ 76782 h 174886"/>
              <a:gd name="connsiteX12" fmla="*/ 40394 w 99934"/>
              <a:gd name="connsiteY12" fmla="*/ 62821 h 174886"/>
              <a:gd name="connsiteX13" fmla="*/ 47374 w 99934"/>
              <a:gd name="connsiteY13" fmla="*/ 97722 h 174886"/>
              <a:gd name="connsiteX14" fmla="*/ 61335 w 99934"/>
              <a:gd name="connsiteY14" fmla="*/ 20940 h 174886"/>
              <a:gd name="connsiteX15" fmla="*/ 82275 w 99934"/>
              <a:gd name="connsiteY15" fmla="*/ 6980 h 174886"/>
              <a:gd name="connsiteX16" fmla="*/ 82275 w 99934"/>
              <a:gd name="connsiteY16" fmla="*/ 125643 h 174886"/>
              <a:gd name="connsiteX17" fmla="*/ 75295 w 99934"/>
              <a:gd name="connsiteY17" fmla="*/ 104702 h 174886"/>
              <a:gd name="connsiteX18" fmla="*/ 68315 w 99934"/>
              <a:gd name="connsiteY18" fmla="*/ 34901 h 174886"/>
              <a:gd name="connsiteX19" fmla="*/ 54355 w 99934"/>
              <a:gd name="connsiteY19" fmla="*/ 55841 h 174886"/>
              <a:gd name="connsiteX20" fmla="*/ 40394 w 99934"/>
              <a:gd name="connsiteY20" fmla="*/ 111682 h 174886"/>
              <a:gd name="connsiteX21" fmla="*/ 26434 w 99934"/>
              <a:gd name="connsiteY21" fmla="*/ 125643 h 174886"/>
              <a:gd name="connsiteX22" fmla="*/ 5494 w 99934"/>
              <a:gd name="connsiteY22" fmla="*/ 118662 h 174886"/>
              <a:gd name="connsiteX23" fmla="*/ 19454 w 99934"/>
              <a:gd name="connsiteY23" fmla="*/ 13960 h 174886"/>
              <a:gd name="connsiteX24" fmla="*/ 61335 w 99934"/>
              <a:gd name="connsiteY24" fmla="*/ 20940 h 174886"/>
              <a:gd name="connsiteX25" fmla="*/ 47374 w 99934"/>
              <a:gd name="connsiteY25" fmla="*/ 34901 h 174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9934" h="174886">
                <a:moveTo>
                  <a:pt x="47374" y="34901"/>
                </a:moveTo>
                <a:cubicBezTo>
                  <a:pt x="42721" y="41881"/>
                  <a:pt x="35754" y="52682"/>
                  <a:pt x="33414" y="62821"/>
                </a:cubicBezTo>
                <a:cubicBezTo>
                  <a:pt x="28676" y="83351"/>
                  <a:pt x="26434" y="146713"/>
                  <a:pt x="26434" y="125643"/>
                </a:cubicBezTo>
                <a:cubicBezTo>
                  <a:pt x="26434" y="83697"/>
                  <a:pt x="31087" y="41881"/>
                  <a:pt x="33414" y="0"/>
                </a:cubicBezTo>
                <a:cubicBezTo>
                  <a:pt x="40394" y="6980"/>
                  <a:pt x="53202" y="11136"/>
                  <a:pt x="54355" y="20940"/>
                </a:cubicBezTo>
                <a:cubicBezTo>
                  <a:pt x="61533" y="81957"/>
                  <a:pt x="33737" y="159566"/>
                  <a:pt x="54355" y="97722"/>
                </a:cubicBezTo>
                <a:cubicBezTo>
                  <a:pt x="56682" y="81435"/>
                  <a:pt x="58109" y="64994"/>
                  <a:pt x="61335" y="48861"/>
                </a:cubicBezTo>
                <a:cubicBezTo>
                  <a:pt x="62778" y="41646"/>
                  <a:pt x="61335" y="30247"/>
                  <a:pt x="68315" y="27920"/>
                </a:cubicBezTo>
                <a:cubicBezTo>
                  <a:pt x="74558" y="25839"/>
                  <a:pt x="77622" y="37227"/>
                  <a:pt x="82275" y="41881"/>
                </a:cubicBezTo>
                <a:cubicBezTo>
                  <a:pt x="91826" y="80085"/>
                  <a:pt x="99934" y="99490"/>
                  <a:pt x="82275" y="146583"/>
                </a:cubicBezTo>
                <a:cubicBezTo>
                  <a:pt x="79330" y="154438"/>
                  <a:pt x="72968" y="132623"/>
                  <a:pt x="68315" y="125643"/>
                </a:cubicBezTo>
                <a:cubicBezTo>
                  <a:pt x="67011" y="120428"/>
                  <a:pt x="58647" y="83935"/>
                  <a:pt x="54355" y="76782"/>
                </a:cubicBezTo>
                <a:cubicBezTo>
                  <a:pt x="50969" y="71139"/>
                  <a:pt x="45048" y="67475"/>
                  <a:pt x="40394" y="62821"/>
                </a:cubicBezTo>
                <a:cubicBezTo>
                  <a:pt x="42721" y="74455"/>
                  <a:pt x="44800" y="86140"/>
                  <a:pt x="47374" y="97722"/>
                </a:cubicBezTo>
                <a:cubicBezTo>
                  <a:pt x="64522" y="174886"/>
                  <a:pt x="47581" y="79396"/>
                  <a:pt x="61335" y="20940"/>
                </a:cubicBezTo>
                <a:cubicBezTo>
                  <a:pt x="63256" y="12774"/>
                  <a:pt x="75295" y="11633"/>
                  <a:pt x="82275" y="6980"/>
                </a:cubicBezTo>
                <a:cubicBezTo>
                  <a:pt x="97891" y="53829"/>
                  <a:pt x="97284" y="43094"/>
                  <a:pt x="82275" y="125643"/>
                </a:cubicBezTo>
                <a:cubicBezTo>
                  <a:pt x="80959" y="132882"/>
                  <a:pt x="77622" y="111682"/>
                  <a:pt x="75295" y="104702"/>
                </a:cubicBezTo>
                <a:cubicBezTo>
                  <a:pt x="72968" y="81435"/>
                  <a:pt x="77526" y="56393"/>
                  <a:pt x="68315" y="34901"/>
                </a:cubicBezTo>
                <a:cubicBezTo>
                  <a:pt x="65011" y="27190"/>
                  <a:pt x="58107" y="48338"/>
                  <a:pt x="54355" y="55841"/>
                </a:cubicBezTo>
                <a:cubicBezTo>
                  <a:pt x="34024" y="96501"/>
                  <a:pt x="64292" y="55919"/>
                  <a:pt x="40394" y="111682"/>
                </a:cubicBezTo>
                <a:cubicBezTo>
                  <a:pt x="37802" y="117731"/>
                  <a:pt x="31087" y="120989"/>
                  <a:pt x="26434" y="125643"/>
                </a:cubicBezTo>
                <a:cubicBezTo>
                  <a:pt x="19454" y="123316"/>
                  <a:pt x="6704" y="125920"/>
                  <a:pt x="5494" y="118662"/>
                </a:cubicBezTo>
                <a:cubicBezTo>
                  <a:pt x="0" y="85698"/>
                  <a:pt x="11222" y="46890"/>
                  <a:pt x="19454" y="13960"/>
                </a:cubicBezTo>
                <a:cubicBezTo>
                  <a:pt x="33414" y="16287"/>
                  <a:pt x="50684" y="11620"/>
                  <a:pt x="61335" y="20940"/>
                </a:cubicBezTo>
                <a:cubicBezTo>
                  <a:pt x="76031" y="33799"/>
                  <a:pt x="52027" y="27921"/>
                  <a:pt x="47374" y="3490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9" name="شكل حر 8"/>
          <p:cNvSpPr/>
          <p:nvPr/>
        </p:nvSpPr>
        <p:spPr>
          <a:xfrm>
            <a:off x="2493373" y="4534685"/>
            <a:ext cx="216024" cy="246894"/>
          </a:xfrm>
          <a:custGeom>
            <a:avLst/>
            <a:gdLst>
              <a:gd name="connsiteX0" fmla="*/ 47374 w 99934"/>
              <a:gd name="connsiteY0" fmla="*/ 34901 h 174886"/>
              <a:gd name="connsiteX1" fmla="*/ 33414 w 99934"/>
              <a:gd name="connsiteY1" fmla="*/ 62821 h 174886"/>
              <a:gd name="connsiteX2" fmla="*/ 26434 w 99934"/>
              <a:gd name="connsiteY2" fmla="*/ 125643 h 174886"/>
              <a:gd name="connsiteX3" fmla="*/ 33414 w 99934"/>
              <a:gd name="connsiteY3" fmla="*/ 0 h 174886"/>
              <a:gd name="connsiteX4" fmla="*/ 54355 w 99934"/>
              <a:gd name="connsiteY4" fmla="*/ 20940 h 174886"/>
              <a:gd name="connsiteX5" fmla="*/ 54355 w 99934"/>
              <a:gd name="connsiteY5" fmla="*/ 97722 h 174886"/>
              <a:gd name="connsiteX6" fmla="*/ 61335 w 99934"/>
              <a:gd name="connsiteY6" fmla="*/ 48861 h 174886"/>
              <a:gd name="connsiteX7" fmla="*/ 68315 w 99934"/>
              <a:gd name="connsiteY7" fmla="*/ 27920 h 174886"/>
              <a:gd name="connsiteX8" fmla="*/ 82275 w 99934"/>
              <a:gd name="connsiteY8" fmla="*/ 41881 h 174886"/>
              <a:gd name="connsiteX9" fmla="*/ 82275 w 99934"/>
              <a:gd name="connsiteY9" fmla="*/ 146583 h 174886"/>
              <a:gd name="connsiteX10" fmla="*/ 68315 w 99934"/>
              <a:gd name="connsiteY10" fmla="*/ 125643 h 174886"/>
              <a:gd name="connsiteX11" fmla="*/ 54355 w 99934"/>
              <a:gd name="connsiteY11" fmla="*/ 76782 h 174886"/>
              <a:gd name="connsiteX12" fmla="*/ 40394 w 99934"/>
              <a:gd name="connsiteY12" fmla="*/ 62821 h 174886"/>
              <a:gd name="connsiteX13" fmla="*/ 47374 w 99934"/>
              <a:gd name="connsiteY13" fmla="*/ 97722 h 174886"/>
              <a:gd name="connsiteX14" fmla="*/ 61335 w 99934"/>
              <a:gd name="connsiteY14" fmla="*/ 20940 h 174886"/>
              <a:gd name="connsiteX15" fmla="*/ 82275 w 99934"/>
              <a:gd name="connsiteY15" fmla="*/ 6980 h 174886"/>
              <a:gd name="connsiteX16" fmla="*/ 82275 w 99934"/>
              <a:gd name="connsiteY16" fmla="*/ 125643 h 174886"/>
              <a:gd name="connsiteX17" fmla="*/ 75295 w 99934"/>
              <a:gd name="connsiteY17" fmla="*/ 104702 h 174886"/>
              <a:gd name="connsiteX18" fmla="*/ 68315 w 99934"/>
              <a:gd name="connsiteY18" fmla="*/ 34901 h 174886"/>
              <a:gd name="connsiteX19" fmla="*/ 54355 w 99934"/>
              <a:gd name="connsiteY19" fmla="*/ 55841 h 174886"/>
              <a:gd name="connsiteX20" fmla="*/ 40394 w 99934"/>
              <a:gd name="connsiteY20" fmla="*/ 111682 h 174886"/>
              <a:gd name="connsiteX21" fmla="*/ 26434 w 99934"/>
              <a:gd name="connsiteY21" fmla="*/ 125643 h 174886"/>
              <a:gd name="connsiteX22" fmla="*/ 5494 w 99934"/>
              <a:gd name="connsiteY22" fmla="*/ 118662 h 174886"/>
              <a:gd name="connsiteX23" fmla="*/ 19454 w 99934"/>
              <a:gd name="connsiteY23" fmla="*/ 13960 h 174886"/>
              <a:gd name="connsiteX24" fmla="*/ 61335 w 99934"/>
              <a:gd name="connsiteY24" fmla="*/ 20940 h 174886"/>
              <a:gd name="connsiteX25" fmla="*/ 47374 w 99934"/>
              <a:gd name="connsiteY25" fmla="*/ 34901 h 174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9934" h="174886">
                <a:moveTo>
                  <a:pt x="47374" y="34901"/>
                </a:moveTo>
                <a:cubicBezTo>
                  <a:pt x="42721" y="41881"/>
                  <a:pt x="35754" y="52682"/>
                  <a:pt x="33414" y="62821"/>
                </a:cubicBezTo>
                <a:cubicBezTo>
                  <a:pt x="28676" y="83351"/>
                  <a:pt x="26434" y="146713"/>
                  <a:pt x="26434" y="125643"/>
                </a:cubicBezTo>
                <a:cubicBezTo>
                  <a:pt x="26434" y="83697"/>
                  <a:pt x="31087" y="41881"/>
                  <a:pt x="33414" y="0"/>
                </a:cubicBezTo>
                <a:cubicBezTo>
                  <a:pt x="40394" y="6980"/>
                  <a:pt x="53202" y="11136"/>
                  <a:pt x="54355" y="20940"/>
                </a:cubicBezTo>
                <a:cubicBezTo>
                  <a:pt x="61533" y="81957"/>
                  <a:pt x="33737" y="159566"/>
                  <a:pt x="54355" y="97722"/>
                </a:cubicBezTo>
                <a:cubicBezTo>
                  <a:pt x="56682" y="81435"/>
                  <a:pt x="58109" y="64994"/>
                  <a:pt x="61335" y="48861"/>
                </a:cubicBezTo>
                <a:cubicBezTo>
                  <a:pt x="62778" y="41646"/>
                  <a:pt x="61335" y="30247"/>
                  <a:pt x="68315" y="27920"/>
                </a:cubicBezTo>
                <a:cubicBezTo>
                  <a:pt x="74558" y="25839"/>
                  <a:pt x="77622" y="37227"/>
                  <a:pt x="82275" y="41881"/>
                </a:cubicBezTo>
                <a:cubicBezTo>
                  <a:pt x="91826" y="80085"/>
                  <a:pt x="99934" y="99490"/>
                  <a:pt x="82275" y="146583"/>
                </a:cubicBezTo>
                <a:cubicBezTo>
                  <a:pt x="79330" y="154438"/>
                  <a:pt x="72968" y="132623"/>
                  <a:pt x="68315" y="125643"/>
                </a:cubicBezTo>
                <a:cubicBezTo>
                  <a:pt x="67011" y="120428"/>
                  <a:pt x="58647" y="83935"/>
                  <a:pt x="54355" y="76782"/>
                </a:cubicBezTo>
                <a:cubicBezTo>
                  <a:pt x="50969" y="71139"/>
                  <a:pt x="45048" y="67475"/>
                  <a:pt x="40394" y="62821"/>
                </a:cubicBezTo>
                <a:cubicBezTo>
                  <a:pt x="42721" y="74455"/>
                  <a:pt x="44800" y="86140"/>
                  <a:pt x="47374" y="97722"/>
                </a:cubicBezTo>
                <a:cubicBezTo>
                  <a:pt x="64522" y="174886"/>
                  <a:pt x="47581" y="79396"/>
                  <a:pt x="61335" y="20940"/>
                </a:cubicBezTo>
                <a:cubicBezTo>
                  <a:pt x="63256" y="12774"/>
                  <a:pt x="75295" y="11633"/>
                  <a:pt x="82275" y="6980"/>
                </a:cubicBezTo>
                <a:cubicBezTo>
                  <a:pt x="97891" y="53829"/>
                  <a:pt x="97284" y="43094"/>
                  <a:pt x="82275" y="125643"/>
                </a:cubicBezTo>
                <a:cubicBezTo>
                  <a:pt x="80959" y="132882"/>
                  <a:pt x="77622" y="111682"/>
                  <a:pt x="75295" y="104702"/>
                </a:cubicBezTo>
                <a:cubicBezTo>
                  <a:pt x="72968" y="81435"/>
                  <a:pt x="77526" y="56393"/>
                  <a:pt x="68315" y="34901"/>
                </a:cubicBezTo>
                <a:cubicBezTo>
                  <a:pt x="65011" y="27190"/>
                  <a:pt x="58107" y="48338"/>
                  <a:pt x="54355" y="55841"/>
                </a:cubicBezTo>
                <a:cubicBezTo>
                  <a:pt x="34024" y="96501"/>
                  <a:pt x="64292" y="55919"/>
                  <a:pt x="40394" y="111682"/>
                </a:cubicBezTo>
                <a:cubicBezTo>
                  <a:pt x="37802" y="117731"/>
                  <a:pt x="31087" y="120989"/>
                  <a:pt x="26434" y="125643"/>
                </a:cubicBezTo>
                <a:cubicBezTo>
                  <a:pt x="19454" y="123316"/>
                  <a:pt x="6704" y="125920"/>
                  <a:pt x="5494" y="118662"/>
                </a:cubicBezTo>
                <a:cubicBezTo>
                  <a:pt x="0" y="85698"/>
                  <a:pt x="11222" y="46890"/>
                  <a:pt x="19454" y="13960"/>
                </a:cubicBezTo>
                <a:cubicBezTo>
                  <a:pt x="33414" y="16287"/>
                  <a:pt x="50684" y="11620"/>
                  <a:pt x="61335" y="20940"/>
                </a:cubicBezTo>
                <a:cubicBezTo>
                  <a:pt x="76031" y="33799"/>
                  <a:pt x="52027" y="27921"/>
                  <a:pt x="47374" y="3490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0" name="شكل بيضاوي 9"/>
          <p:cNvSpPr/>
          <p:nvPr/>
        </p:nvSpPr>
        <p:spPr>
          <a:xfrm>
            <a:off x="3430813" y="4534685"/>
            <a:ext cx="720080" cy="576064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ar-SA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1" name="رابط كسهم مستقيم 10"/>
          <p:cNvCxnSpPr>
            <a:cxnSpLocks/>
          </p:cNvCxnSpPr>
          <p:nvPr/>
        </p:nvCxnSpPr>
        <p:spPr>
          <a:xfrm flipH="1" flipV="1">
            <a:off x="2601385" y="4662684"/>
            <a:ext cx="828092" cy="92077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مربع نص 11"/>
          <p:cNvSpPr txBox="1"/>
          <p:nvPr/>
        </p:nvSpPr>
        <p:spPr>
          <a:xfrm>
            <a:off x="3056995" y="5134598"/>
            <a:ext cx="1728192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هضبة البرازيل</a:t>
            </a:r>
          </a:p>
        </p:txBody>
      </p:sp>
      <p:sp>
        <p:nvSpPr>
          <p:cNvPr id="13" name="شكل بيضاوي 12"/>
          <p:cNvSpPr/>
          <p:nvPr/>
        </p:nvSpPr>
        <p:spPr>
          <a:xfrm>
            <a:off x="6156176" y="4005064"/>
            <a:ext cx="720080" cy="576064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ar-SA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4" name="رابط كسهم مستقيم 13"/>
          <p:cNvCxnSpPr/>
          <p:nvPr/>
        </p:nvCxnSpPr>
        <p:spPr>
          <a:xfrm flipH="1" flipV="1">
            <a:off x="6372200" y="3284984"/>
            <a:ext cx="144016" cy="720080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مربع نص 14"/>
          <p:cNvSpPr txBox="1"/>
          <p:nvPr/>
        </p:nvSpPr>
        <p:spPr>
          <a:xfrm>
            <a:off x="6012160" y="4581128"/>
            <a:ext cx="1368152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هضبة الدكن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3" name="مخطط انسيابي: استخراج 2"/>
          <p:cNvSpPr/>
          <p:nvPr/>
        </p:nvSpPr>
        <p:spPr>
          <a:xfrm>
            <a:off x="683568" y="126876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" name="مخطط انسيابي: استخراج 3"/>
          <p:cNvSpPr/>
          <p:nvPr/>
        </p:nvSpPr>
        <p:spPr>
          <a:xfrm>
            <a:off x="835968" y="142116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" name="مخطط انسيابي: استخراج 4"/>
          <p:cNvSpPr/>
          <p:nvPr/>
        </p:nvSpPr>
        <p:spPr>
          <a:xfrm>
            <a:off x="988368" y="157356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6" name="مخطط انسيابي: استخراج 5"/>
          <p:cNvSpPr/>
          <p:nvPr/>
        </p:nvSpPr>
        <p:spPr>
          <a:xfrm>
            <a:off x="899592" y="170080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7" name="مخطط انسيابي: استخراج 6"/>
          <p:cNvSpPr/>
          <p:nvPr/>
        </p:nvSpPr>
        <p:spPr>
          <a:xfrm>
            <a:off x="971600" y="1916832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8" name="مخطط انسيابي: استخراج 7"/>
          <p:cNvSpPr/>
          <p:nvPr/>
        </p:nvSpPr>
        <p:spPr>
          <a:xfrm>
            <a:off x="827584" y="206084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9" name="مخطط انسيابي: استخراج 8"/>
          <p:cNvSpPr/>
          <p:nvPr/>
        </p:nvSpPr>
        <p:spPr>
          <a:xfrm>
            <a:off x="827584" y="2276872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0" name="مخطط انسيابي: استخراج 9"/>
          <p:cNvSpPr/>
          <p:nvPr/>
        </p:nvSpPr>
        <p:spPr>
          <a:xfrm>
            <a:off x="755576" y="242088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مخطط انسيابي: استخراج 10"/>
          <p:cNvSpPr/>
          <p:nvPr/>
        </p:nvSpPr>
        <p:spPr>
          <a:xfrm>
            <a:off x="971600" y="234888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2" name="مخطط انسيابي: استخراج 11"/>
          <p:cNvSpPr/>
          <p:nvPr/>
        </p:nvSpPr>
        <p:spPr>
          <a:xfrm>
            <a:off x="971600" y="2492896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3" name="مخطط انسيابي: استخراج 12"/>
          <p:cNvSpPr/>
          <p:nvPr/>
        </p:nvSpPr>
        <p:spPr>
          <a:xfrm>
            <a:off x="1043608" y="206084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4" name="مخطط انسيابي: استخراج 13"/>
          <p:cNvSpPr/>
          <p:nvPr/>
        </p:nvSpPr>
        <p:spPr>
          <a:xfrm>
            <a:off x="1115616" y="1772816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5" name="مخطط انسيابي: استخراج 14"/>
          <p:cNvSpPr/>
          <p:nvPr/>
        </p:nvSpPr>
        <p:spPr>
          <a:xfrm>
            <a:off x="1043608" y="2276872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6" name="مخطط انسيابي: استخراج 15"/>
          <p:cNvSpPr/>
          <p:nvPr/>
        </p:nvSpPr>
        <p:spPr>
          <a:xfrm>
            <a:off x="1835696" y="386104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7" name="مخطط انسيابي: استخراج 16"/>
          <p:cNvSpPr/>
          <p:nvPr/>
        </p:nvSpPr>
        <p:spPr>
          <a:xfrm>
            <a:off x="1907704" y="4005064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8" name="مخطط انسيابي: استخراج 17"/>
          <p:cNvSpPr/>
          <p:nvPr/>
        </p:nvSpPr>
        <p:spPr>
          <a:xfrm>
            <a:off x="1763688" y="414908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9" name="مخطط انسيابي: استخراج 18"/>
          <p:cNvSpPr/>
          <p:nvPr/>
        </p:nvSpPr>
        <p:spPr>
          <a:xfrm>
            <a:off x="1979712" y="4293096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0" name="مخطط انسيابي: استخراج 19"/>
          <p:cNvSpPr/>
          <p:nvPr/>
        </p:nvSpPr>
        <p:spPr>
          <a:xfrm>
            <a:off x="1835696" y="4437112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1" name="مخطط انسيابي: استخراج 20"/>
          <p:cNvSpPr/>
          <p:nvPr/>
        </p:nvSpPr>
        <p:spPr>
          <a:xfrm>
            <a:off x="2051720" y="458112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2" name="مخطط انسيابي: استخراج 21"/>
          <p:cNvSpPr/>
          <p:nvPr/>
        </p:nvSpPr>
        <p:spPr>
          <a:xfrm>
            <a:off x="1979712" y="458112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3" name="مخطط انسيابي: استخراج 22"/>
          <p:cNvSpPr/>
          <p:nvPr/>
        </p:nvSpPr>
        <p:spPr>
          <a:xfrm>
            <a:off x="2123728" y="4725144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4" name="مخطط انسيابي: استخراج 23"/>
          <p:cNvSpPr/>
          <p:nvPr/>
        </p:nvSpPr>
        <p:spPr>
          <a:xfrm>
            <a:off x="2123728" y="486916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5" name="مخطط انسيابي: استخراج 24"/>
          <p:cNvSpPr/>
          <p:nvPr/>
        </p:nvSpPr>
        <p:spPr>
          <a:xfrm>
            <a:off x="2123728" y="5085184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6" name="مخطط انسيابي: استخراج 25"/>
          <p:cNvSpPr/>
          <p:nvPr/>
        </p:nvSpPr>
        <p:spPr>
          <a:xfrm>
            <a:off x="2267744" y="494116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7" name="مخطط انسيابي: استخراج 26"/>
          <p:cNvSpPr/>
          <p:nvPr/>
        </p:nvSpPr>
        <p:spPr>
          <a:xfrm>
            <a:off x="2267744" y="5157192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8" name="مخطط انسيابي: استخراج 27"/>
          <p:cNvSpPr/>
          <p:nvPr/>
        </p:nvSpPr>
        <p:spPr>
          <a:xfrm>
            <a:off x="2123728" y="5373216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9" name="مخطط انسيابي: استخراج 28"/>
          <p:cNvSpPr/>
          <p:nvPr/>
        </p:nvSpPr>
        <p:spPr>
          <a:xfrm>
            <a:off x="2267744" y="530120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0" name="مخطط انسيابي: استخراج 29"/>
          <p:cNvSpPr/>
          <p:nvPr/>
        </p:nvSpPr>
        <p:spPr>
          <a:xfrm>
            <a:off x="2195736" y="5589240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1" name="مخطط انسيابي: استخراج 30"/>
          <p:cNvSpPr/>
          <p:nvPr/>
        </p:nvSpPr>
        <p:spPr>
          <a:xfrm>
            <a:off x="2123728" y="5805264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2" name="مخطط انسيابي: استخراج 31"/>
          <p:cNvSpPr/>
          <p:nvPr/>
        </p:nvSpPr>
        <p:spPr>
          <a:xfrm>
            <a:off x="2195736" y="6021288"/>
            <a:ext cx="144016" cy="216024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3" name="مخطط انسيابي: استخراج 32"/>
          <p:cNvSpPr/>
          <p:nvPr/>
        </p:nvSpPr>
        <p:spPr>
          <a:xfrm>
            <a:off x="4211960" y="2564904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4" name="مخطط انسيابي: استخراج 33"/>
          <p:cNvSpPr/>
          <p:nvPr/>
        </p:nvSpPr>
        <p:spPr>
          <a:xfrm>
            <a:off x="4067944" y="2564904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5" name="مخطط انسيابي: استخراج 34"/>
          <p:cNvSpPr/>
          <p:nvPr/>
        </p:nvSpPr>
        <p:spPr>
          <a:xfrm>
            <a:off x="3923928" y="2564904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6" name="مخطط انسيابي: استخراج 35"/>
          <p:cNvSpPr/>
          <p:nvPr/>
        </p:nvSpPr>
        <p:spPr>
          <a:xfrm>
            <a:off x="4067944" y="2636912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7" name="مخطط انسيابي: استخراج 36"/>
          <p:cNvSpPr/>
          <p:nvPr/>
        </p:nvSpPr>
        <p:spPr>
          <a:xfrm>
            <a:off x="3923928" y="2276872"/>
            <a:ext cx="72008" cy="45719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8" name="مخطط انسيابي: استخراج 37"/>
          <p:cNvSpPr/>
          <p:nvPr/>
        </p:nvSpPr>
        <p:spPr>
          <a:xfrm>
            <a:off x="3995936" y="2276872"/>
            <a:ext cx="72008" cy="72009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39" name="مخطط انسيابي: استخراج 38"/>
          <p:cNvSpPr/>
          <p:nvPr/>
        </p:nvSpPr>
        <p:spPr>
          <a:xfrm>
            <a:off x="4228728" y="2581672"/>
            <a:ext cx="72008" cy="72009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0" name="مخطط انسيابي: استخراج 39"/>
          <p:cNvSpPr/>
          <p:nvPr/>
        </p:nvSpPr>
        <p:spPr>
          <a:xfrm>
            <a:off x="4067944" y="2276872"/>
            <a:ext cx="72008" cy="45719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1" name="مخطط انسيابي: استخراج 40"/>
          <p:cNvSpPr/>
          <p:nvPr/>
        </p:nvSpPr>
        <p:spPr>
          <a:xfrm>
            <a:off x="4067945" y="2276872"/>
            <a:ext cx="72008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2" name="مخطط انسيابي: استخراج 41"/>
          <p:cNvSpPr/>
          <p:nvPr/>
        </p:nvSpPr>
        <p:spPr>
          <a:xfrm>
            <a:off x="6444208" y="2780928"/>
            <a:ext cx="216024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3" name="مخطط انسيابي: استخراج 42"/>
          <p:cNvSpPr/>
          <p:nvPr/>
        </p:nvSpPr>
        <p:spPr>
          <a:xfrm>
            <a:off x="6444208" y="2780928"/>
            <a:ext cx="144016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4" name="مخطط انسيابي: استخراج 43"/>
          <p:cNvSpPr/>
          <p:nvPr/>
        </p:nvSpPr>
        <p:spPr>
          <a:xfrm>
            <a:off x="6660232" y="2780928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5" name="مخطط انسيابي: استخراج 44"/>
          <p:cNvSpPr/>
          <p:nvPr/>
        </p:nvSpPr>
        <p:spPr>
          <a:xfrm>
            <a:off x="6372200" y="2708920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6" name="مخطط انسيابي: استخراج 45"/>
          <p:cNvSpPr/>
          <p:nvPr/>
        </p:nvSpPr>
        <p:spPr>
          <a:xfrm>
            <a:off x="6300192" y="2636912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7" name="مخطط انسيابي: استخراج 46"/>
          <p:cNvSpPr/>
          <p:nvPr/>
        </p:nvSpPr>
        <p:spPr>
          <a:xfrm>
            <a:off x="6516216" y="2780928"/>
            <a:ext cx="144016" cy="144016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8" name="مخطط انسيابي: استخراج 47"/>
          <p:cNvSpPr/>
          <p:nvPr/>
        </p:nvSpPr>
        <p:spPr>
          <a:xfrm>
            <a:off x="4283968" y="2060848"/>
            <a:ext cx="72008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49" name="مخطط انسيابي: استخراج 48"/>
          <p:cNvSpPr/>
          <p:nvPr/>
        </p:nvSpPr>
        <p:spPr>
          <a:xfrm>
            <a:off x="4355976" y="2060848"/>
            <a:ext cx="72008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0" name="مخطط انسيابي: استخراج 49"/>
          <p:cNvSpPr/>
          <p:nvPr/>
        </p:nvSpPr>
        <p:spPr>
          <a:xfrm>
            <a:off x="4427984" y="2060848"/>
            <a:ext cx="72008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1" name="مخطط انسيابي: استخراج 50"/>
          <p:cNvSpPr/>
          <p:nvPr/>
        </p:nvSpPr>
        <p:spPr>
          <a:xfrm>
            <a:off x="4211960" y="2132856"/>
            <a:ext cx="72008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2" name="مخطط انسيابي: استخراج 51"/>
          <p:cNvSpPr/>
          <p:nvPr/>
        </p:nvSpPr>
        <p:spPr>
          <a:xfrm flipH="1">
            <a:off x="5148063" y="4293096"/>
            <a:ext cx="45719" cy="72008"/>
          </a:xfrm>
          <a:prstGeom prst="flowChartExtra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3" name="شكل بيضاوي 52"/>
          <p:cNvSpPr/>
          <p:nvPr/>
        </p:nvSpPr>
        <p:spPr>
          <a:xfrm>
            <a:off x="3629472" y="3112698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4" name="رابط كسهم مستقيم 53"/>
          <p:cNvCxnSpPr/>
          <p:nvPr/>
        </p:nvCxnSpPr>
        <p:spPr>
          <a:xfrm flipV="1">
            <a:off x="4128057" y="2771213"/>
            <a:ext cx="72008" cy="360040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5" name="مربع نص 54"/>
          <p:cNvSpPr txBox="1"/>
          <p:nvPr/>
        </p:nvSpPr>
        <p:spPr>
          <a:xfrm>
            <a:off x="3330116" y="3708921"/>
            <a:ext cx="140364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جبال أطلس</a:t>
            </a:r>
          </a:p>
        </p:txBody>
      </p:sp>
      <p:sp>
        <p:nvSpPr>
          <p:cNvPr id="56" name="مربع نص 55"/>
          <p:cNvSpPr txBox="1"/>
          <p:nvPr/>
        </p:nvSpPr>
        <p:spPr>
          <a:xfrm>
            <a:off x="0" y="5949281"/>
            <a:ext cx="3275856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cs typeface="Akhbar MT" pitchFamily="2" charset="-78"/>
              </a:rPr>
              <a:t>جبال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3" name="شكل حر 2"/>
          <p:cNvSpPr/>
          <p:nvPr/>
        </p:nvSpPr>
        <p:spPr>
          <a:xfrm>
            <a:off x="2089798" y="4168966"/>
            <a:ext cx="475272" cy="189278"/>
          </a:xfrm>
          <a:custGeom>
            <a:avLst/>
            <a:gdLst>
              <a:gd name="connsiteX0" fmla="*/ 475272 w 475272"/>
              <a:gd name="connsiteY0" fmla="*/ 46774 h 189278"/>
              <a:gd name="connsiteX1" fmla="*/ 225890 w 475272"/>
              <a:gd name="connsiteY1" fmla="*/ 34899 h 189278"/>
              <a:gd name="connsiteX2" fmla="*/ 202140 w 475272"/>
              <a:gd name="connsiteY2" fmla="*/ 70525 h 189278"/>
              <a:gd name="connsiteX3" fmla="*/ 166514 w 475272"/>
              <a:gd name="connsiteY3" fmla="*/ 94276 h 189278"/>
              <a:gd name="connsiteX4" fmla="*/ 130888 w 475272"/>
              <a:gd name="connsiteY4" fmla="*/ 129902 h 189278"/>
              <a:gd name="connsiteX5" fmla="*/ 95262 w 475272"/>
              <a:gd name="connsiteY5" fmla="*/ 141777 h 189278"/>
              <a:gd name="connsiteX6" fmla="*/ 47760 w 475272"/>
              <a:gd name="connsiteY6" fmla="*/ 165528 h 189278"/>
              <a:gd name="connsiteX7" fmla="*/ 259 w 475272"/>
              <a:gd name="connsiteY7" fmla="*/ 189278 h 189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5272" h="189278">
                <a:moveTo>
                  <a:pt x="475272" y="46774"/>
                </a:moveTo>
                <a:cubicBezTo>
                  <a:pt x="375194" y="6744"/>
                  <a:pt x="382935" y="0"/>
                  <a:pt x="225890" y="34899"/>
                </a:cubicBezTo>
                <a:cubicBezTo>
                  <a:pt x="211958" y="37995"/>
                  <a:pt x="212232" y="60433"/>
                  <a:pt x="202140" y="70525"/>
                </a:cubicBezTo>
                <a:cubicBezTo>
                  <a:pt x="192048" y="80617"/>
                  <a:pt x="177478" y="85139"/>
                  <a:pt x="166514" y="94276"/>
                </a:cubicBezTo>
                <a:cubicBezTo>
                  <a:pt x="153612" y="105027"/>
                  <a:pt x="144862" y="120586"/>
                  <a:pt x="130888" y="129902"/>
                </a:cubicBezTo>
                <a:cubicBezTo>
                  <a:pt x="120473" y="136846"/>
                  <a:pt x="106768" y="136846"/>
                  <a:pt x="95262" y="141777"/>
                </a:cubicBezTo>
                <a:cubicBezTo>
                  <a:pt x="78990" y="148750"/>
                  <a:pt x="64032" y="158555"/>
                  <a:pt x="47760" y="165528"/>
                </a:cubicBezTo>
                <a:cubicBezTo>
                  <a:pt x="0" y="185996"/>
                  <a:pt x="24037" y="165500"/>
                  <a:pt x="259" y="189278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شكل حر 3"/>
          <p:cNvSpPr/>
          <p:nvPr/>
        </p:nvSpPr>
        <p:spPr>
          <a:xfrm>
            <a:off x="2351314" y="4120738"/>
            <a:ext cx="142504" cy="142504"/>
          </a:xfrm>
          <a:custGeom>
            <a:avLst/>
            <a:gdLst>
              <a:gd name="connsiteX0" fmla="*/ 11876 w 142504"/>
              <a:gd name="connsiteY0" fmla="*/ 0 h 142504"/>
              <a:gd name="connsiteX1" fmla="*/ 71252 w 142504"/>
              <a:gd name="connsiteY1" fmla="*/ 47501 h 142504"/>
              <a:gd name="connsiteX2" fmla="*/ 106878 w 142504"/>
              <a:gd name="connsiteY2" fmla="*/ 59376 h 142504"/>
              <a:gd name="connsiteX3" fmla="*/ 142504 w 142504"/>
              <a:gd name="connsiteY3" fmla="*/ 83127 h 142504"/>
              <a:gd name="connsiteX4" fmla="*/ 35626 w 142504"/>
              <a:gd name="connsiteY4" fmla="*/ 130628 h 142504"/>
              <a:gd name="connsiteX5" fmla="*/ 0 w 142504"/>
              <a:gd name="connsiteY5" fmla="*/ 142504 h 14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504" h="142504">
                <a:moveTo>
                  <a:pt x="11876" y="0"/>
                </a:moveTo>
                <a:cubicBezTo>
                  <a:pt x="31668" y="15834"/>
                  <a:pt x="49758" y="34068"/>
                  <a:pt x="71252" y="47501"/>
                </a:cubicBezTo>
                <a:cubicBezTo>
                  <a:pt x="81867" y="54135"/>
                  <a:pt x="95682" y="53778"/>
                  <a:pt x="106878" y="59376"/>
                </a:cubicBezTo>
                <a:cubicBezTo>
                  <a:pt x="119644" y="65759"/>
                  <a:pt x="130629" y="75210"/>
                  <a:pt x="142504" y="83127"/>
                </a:cubicBezTo>
                <a:cubicBezTo>
                  <a:pt x="86046" y="120766"/>
                  <a:pt x="120420" y="102363"/>
                  <a:pt x="35626" y="130628"/>
                </a:cubicBezTo>
                <a:lnTo>
                  <a:pt x="0" y="142504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شكل حر 4"/>
          <p:cNvSpPr/>
          <p:nvPr/>
        </p:nvSpPr>
        <p:spPr>
          <a:xfrm>
            <a:off x="2208810" y="4085112"/>
            <a:ext cx="117543" cy="344384"/>
          </a:xfrm>
          <a:custGeom>
            <a:avLst/>
            <a:gdLst>
              <a:gd name="connsiteX0" fmla="*/ 23751 w 117543"/>
              <a:gd name="connsiteY0" fmla="*/ 0 h 344384"/>
              <a:gd name="connsiteX1" fmla="*/ 71252 w 117543"/>
              <a:gd name="connsiteY1" fmla="*/ 95002 h 344384"/>
              <a:gd name="connsiteX2" fmla="*/ 106878 w 117543"/>
              <a:gd name="connsiteY2" fmla="*/ 106878 h 344384"/>
              <a:gd name="connsiteX3" fmla="*/ 71252 w 117543"/>
              <a:gd name="connsiteY3" fmla="*/ 225631 h 344384"/>
              <a:gd name="connsiteX4" fmla="*/ 47502 w 117543"/>
              <a:gd name="connsiteY4" fmla="*/ 308758 h 344384"/>
              <a:gd name="connsiteX5" fmla="*/ 11876 w 117543"/>
              <a:gd name="connsiteY5" fmla="*/ 332509 h 344384"/>
              <a:gd name="connsiteX6" fmla="*/ 0 w 117543"/>
              <a:gd name="connsiteY6" fmla="*/ 344384 h 344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543" h="344384">
                <a:moveTo>
                  <a:pt x="23751" y="0"/>
                </a:moveTo>
                <a:cubicBezTo>
                  <a:pt x="30923" y="17929"/>
                  <a:pt x="50327" y="78262"/>
                  <a:pt x="71252" y="95002"/>
                </a:cubicBezTo>
                <a:cubicBezTo>
                  <a:pt x="81027" y="102822"/>
                  <a:pt x="95003" y="102919"/>
                  <a:pt x="106878" y="106878"/>
                </a:cubicBezTo>
                <a:cubicBezTo>
                  <a:pt x="79230" y="300420"/>
                  <a:pt x="117543" y="117619"/>
                  <a:pt x="71252" y="225631"/>
                </a:cubicBezTo>
                <a:cubicBezTo>
                  <a:pt x="69283" y="230226"/>
                  <a:pt x="54612" y="299870"/>
                  <a:pt x="47502" y="308758"/>
                </a:cubicBezTo>
                <a:cubicBezTo>
                  <a:pt x="38586" y="319903"/>
                  <a:pt x="23294" y="323946"/>
                  <a:pt x="11876" y="332509"/>
                </a:cubicBezTo>
                <a:cubicBezTo>
                  <a:pt x="7397" y="335868"/>
                  <a:pt x="3959" y="340426"/>
                  <a:pt x="0" y="34438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شكل حر 5"/>
          <p:cNvSpPr/>
          <p:nvPr/>
        </p:nvSpPr>
        <p:spPr>
          <a:xfrm>
            <a:off x="2078182" y="4215740"/>
            <a:ext cx="106878" cy="293788"/>
          </a:xfrm>
          <a:custGeom>
            <a:avLst/>
            <a:gdLst>
              <a:gd name="connsiteX0" fmla="*/ 0 w 106878"/>
              <a:gd name="connsiteY0" fmla="*/ 0 h 293788"/>
              <a:gd name="connsiteX1" fmla="*/ 59376 w 106878"/>
              <a:gd name="connsiteY1" fmla="*/ 35626 h 293788"/>
              <a:gd name="connsiteX2" fmla="*/ 95002 w 106878"/>
              <a:gd name="connsiteY2" fmla="*/ 47502 h 293788"/>
              <a:gd name="connsiteX3" fmla="*/ 106878 w 106878"/>
              <a:gd name="connsiteY3" fmla="*/ 83128 h 293788"/>
              <a:gd name="connsiteX4" fmla="*/ 95002 w 106878"/>
              <a:gd name="connsiteY4" fmla="*/ 190005 h 293788"/>
              <a:gd name="connsiteX5" fmla="*/ 71252 w 106878"/>
              <a:gd name="connsiteY5" fmla="*/ 237507 h 293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6878" h="293788">
                <a:moveTo>
                  <a:pt x="0" y="0"/>
                </a:moveTo>
                <a:cubicBezTo>
                  <a:pt x="19792" y="11875"/>
                  <a:pt x="38732" y="25304"/>
                  <a:pt x="59376" y="35626"/>
                </a:cubicBezTo>
                <a:cubicBezTo>
                  <a:pt x="70572" y="41224"/>
                  <a:pt x="86151" y="38651"/>
                  <a:pt x="95002" y="47502"/>
                </a:cubicBezTo>
                <a:cubicBezTo>
                  <a:pt x="103853" y="56353"/>
                  <a:pt x="102919" y="71253"/>
                  <a:pt x="106878" y="83128"/>
                </a:cubicBezTo>
                <a:cubicBezTo>
                  <a:pt x="102919" y="118754"/>
                  <a:pt x="103696" y="155230"/>
                  <a:pt x="95002" y="190005"/>
                </a:cubicBezTo>
                <a:cubicBezTo>
                  <a:pt x="69056" y="293788"/>
                  <a:pt x="71252" y="193368"/>
                  <a:pt x="71252" y="23750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شكل حر 6"/>
          <p:cNvSpPr/>
          <p:nvPr/>
        </p:nvSpPr>
        <p:spPr>
          <a:xfrm>
            <a:off x="1213277" y="2410691"/>
            <a:ext cx="318640" cy="475013"/>
          </a:xfrm>
          <a:custGeom>
            <a:avLst/>
            <a:gdLst>
              <a:gd name="connsiteX0" fmla="*/ 318640 w 318640"/>
              <a:gd name="connsiteY0" fmla="*/ 475013 h 475013"/>
              <a:gd name="connsiteX1" fmla="*/ 283014 w 318640"/>
              <a:gd name="connsiteY1" fmla="*/ 415636 h 475013"/>
              <a:gd name="connsiteX2" fmla="*/ 259263 w 318640"/>
              <a:gd name="connsiteY2" fmla="*/ 344384 h 475013"/>
              <a:gd name="connsiteX3" fmla="*/ 271139 w 318640"/>
              <a:gd name="connsiteY3" fmla="*/ 154379 h 475013"/>
              <a:gd name="connsiteX4" fmla="*/ 283014 w 318640"/>
              <a:gd name="connsiteY4" fmla="*/ 118753 h 475013"/>
              <a:gd name="connsiteX5" fmla="*/ 259263 w 318640"/>
              <a:gd name="connsiteY5" fmla="*/ 154379 h 475013"/>
              <a:gd name="connsiteX6" fmla="*/ 247388 w 318640"/>
              <a:gd name="connsiteY6" fmla="*/ 190005 h 475013"/>
              <a:gd name="connsiteX7" fmla="*/ 211762 w 318640"/>
              <a:gd name="connsiteY7" fmla="*/ 213756 h 475013"/>
              <a:gd name="connsiteX8" fmla="*/ 128635 w 318640"/>
              <a:gd name="connsiteY8" fmla="*/ 190005 h 475013"/>
              <a:gd name="connsiteX9" fmla="*/ 81133 w 318640"/>
              <a:gd name="connsiteY9" fmla="*/ 130628 h 475013"/>
              <a:gd name="connsiteX10" fmla="*/ 45507 w 318640"/>
              <a:gd name="connsiteY10" fmla="*/ 59377 h 475013"/>
              <a:gd name="connsiteX11" fmla="*/ 9881 w 318640"/>
              <a:gd name="connsiteY11" fmla="*/ 0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640" h="475013">
                <a:moveTo>
                  <a:pt x="318640" y="475013"/>
                </a:moveTo>
                <a:cubicBezTo>
                  <a:pt x="306765" y="455221"/>
                  <a:pt x="292565" y="436649"/>
                  <a:pt x="283014" y="415636"/>
                </a:cubicBezTo>
                <a:cubicBezTo>
                  <a:pt x="272654" y="392845"/>
                  <a:pt x="259263" y="344384"/>
                  <a:pt x="259263" y="344384"/>
                </a:cubicBezTo>
                <a:cubicBezTo>
                  <a:pt x="263222" y="281049"/>
                  <a:pt x="264496" y="217489"/>
                  <a:pt x="271139" y="154379"/>
                </a:cubicBezTo>
                <a:cubicBezTo>
                  <a:pt x="272449" y="141930"/>
                  <a:pt x="289958" y="108338"/>
                  <a:pt x="283014" y="118753"/>
                </a:cubicBezTo>
                <a:lnTo>
                  <a:pt x="259263" y="154379"/>
                </a:lnTo>
                <a:cubicBezTo>
                  <a:pt x="255305" y="166254"/>
                  <a:pt x="255208" y="180230"/>
                  <a:pt x="247388" y="190005"/>
                </a:cubicBezTo>
                <a:cubicBezTo>
                  <a:pt x="238472" y="201150"/>
                  <a:pt x="225891" y="211738"/>
                  <a:pt x="211762" y="213756"/>
                </a:cubicBezTo>
                <a:cubicBezTo>
                  <a:pt x="201327" y="215247"/>
                  <a:pt x="142002" y="194461"/>
                  <a:pt x="128635" y="190005"/>
                </a:cubicBezTo>
                <a:cubicBezTo>
                  <a:pt x="98784" y="100458"/>
                  <a:pt x="142523" y="207365"/>
                  <a:pt x="81133" y="130628"/>
                </a:cubicBezTo>
                <a:cubicBezTo>
                  <a:pt x="3862" y="34040"/>
                  <a:pt x="145620" y="159490"/>
                  <a:pt x="45507" y="59377"/>
                </a:cubicBezTo>
                <a:cubicBezTo>
                  <a:pt x="0" y="13870"/>
                  <a:pt x="9881" y="62519"/>
                  <a:pt x="9881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شكل حر 7"/>
          <p:cNvSpPr/>
          <p:nvPr/>
        </p:nvSpPr>
        <p:spPr>
          <a:xfrm>
            <a:off x="1494868" y="2434442"/>
            <a:ext cx="85510" cy="273132"/>
          </a:xfrm>
          <a:custGeom>
            <a:avLst/>
            <a:gdLst>
              <a:gd name="connsiteX0" fmla="*/ 1423 w 85510"/>
              <a:gd name="connsiteY0" fmla="*/ 273132 h 273132"/>
              <a:gd name="connsiteX1" fmla="*/ 13298 w 85510"/>
              <a:gd name="connsiteY1" fmla="*/ 118753 h 273132"/>
              <a:gd name="connsiteX2" fmla="*/ 48924 w 85510"/>
              <a:gd name="connsiteY2" fmla="*/ 95002 h 273132"/>
              <a:gd name="connsiteX3" fmla="*/ 72675 w 85510"/>
              <a:gd name="connsiteY3" fmla="*/ 59376 h 273132"/>
              <a:gd name="connsiteX4" fmla="*/ 84550 w 85510"/>
              <a:gd name="connsiteY4" fmla="*/ 0 h 273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510" h="273132">
                <a:moveTo>
                  <a:pt x="1423" y="273132"/>
                </a:moveTo>
                <a:cubicBezTo>
                  <a:pt x="5381" y="221672"/>
                  <a:pt x="0" y="168622"/>
                  <a:pt x="13298" y="118753"/>
                </a:cubicBezTo>
                <a:cubicBezTo>
                  <a:pt x="16975" y="104962"/>
                  <a:pt x="38832" y="105094"/>
                  <a:pt x="48924" y="95002"/>
                </a:cubicBezTo>
                <a:cubicBezTo>
                  <a:pt x="59016" y="84910"/>
                  <a:pt x="64758" y="71251"/>
                  <a:pt x="72675" y="59376"/>
                </a:cubicBezTo>
                <a:cubicBezTo>
                  <a:pt x="85510" y="8035"/>
                  <a:pt x="84550" y="28196"/>
                  <a:pt x="84550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شكل حر 10"/>
          <p:cNvSpPr/>
          <p:nvPr/>
        </p:nvSpPr>
        <p:spPr>
          <a:xfrm>
            <a:off x="4863572" y="2802577"/>
            <a:ext cx="349696" cy="1176217"/>
          </a:xfrm>
          <a:custGeom>
            <a:avLst/>
            <a:gdLst>
              <a:gd name="connsiteX0" fmla="*/ 112189 w 349696"/>
              <a:gd name="connsiteY0" fmla="*/ 0 h 1176217"/>
              <a:gd name="connsiteX1" fmla="*/ 100314 w 349696"/>
              <a:gd name="connsiteY1" fmla="*/ 59376 h 1176217"/>
              <a:gd name="connsiteX2" fmla="*/ 88438 w 349696"/>
              <a:gd name="connsiteY2" fmla="*/ 95002 h 1176217"/>
              <a:gd name="connsiteX3" fmla="*/ 76563 w 349696"/>
              <a:gd name="connsiteY3" fmla="*/ 35626 h 1176217"/>
              <a:gd name="connsiteX4" fmla="*/ 124064 w 349696"/>
              <a:gd name="connsiteY4" fmla="*/ 178129 h 1176217"/>
              <a:gd name="connsiteX5" fmla="*/ 124064 w 349696"/>
              <a:gd name="connsiteY5" fmla="*/ 320633 h 1176217"/>
              <a:gd name="connsiteX6" fmla="*/ 100314 w 349696"/>
              <a:gd name="connsiteY6" fmla="*/ 391885 h 1176217"/>
              <a:gd name="connsiteX7" fmla="*/ 88438 w 349696"/>
              <a:gd name="connsiteY7" fmla="*/ 641267 h 1176217"/>
              <a:gd name="connsiteX8" fmla="*/ 135940 w 349696"/>
              <a:gd name="connsiteY8" fmla="*/ 629392 h 1176217"/>
              <a:gd name="connsiteX9" fmla="*/ 159690 w 349696"/>
              <a:gd name="connsiteY9" fmla="*/ 593766 h 1176217"/>
              <a:gd name="connsiteX10" fmla="*/ 195316 w 349696"/>
              <a:gd name="connsiteY10" fmla="*/ 570015 h 1176217"/>
              <a:gd name="connsiteX11" fmla="*/ 242818 w 349696"/>
              <a:gd name="connsiteY11" fmla="*/ 581891 h 1176217"/>
              <a:gd name="connsiteX12" fmla="*/ 254693 w 349696"/>
              <a:gd name="connsiteY12" fmla="*/ 688768 h 1176217"/>
              <a:gd name="connsiteX13" fmla="*/ 219067 w 349696"/>
              <a:gd name="connsiteY13" fmla="*/ 700644 h 1176217"/>
              <a:gd name="connsiteX14" fmla="*/ 112189 w 349696"/>
              <a:gd name="connsiteY14" fmla="*/ 783771 h 1176217"/>
              <a:gd name="connsiteX15" fmla="*/ 88438 w 349696"/>
              <a:gd name="connsiteY15" fmla="*/ 819397 h 1176217"/>
              <a:gd name="connsiteX16" fmla="*/ 17186 w 349696"/>
              <a:gd name="connsiteY16" fmla="*/ 843148 h 1176217"/>
              <a:gd name="connsiteX17" fmla="*/ 64688 w 349696"/>
              <a:gd name="connsiteY17" fmla="*/ 855023 h 1176217"/>
              <a:gd name="connsiteX18" fmla="*/ 40937 w 349696"/>
              <a:gd name="connsiteY18" fmla="*/ 890649 h 1176217"/>
              <a:gd name="connsiteX19" fmla="*/ 5311 w 349696"/>
              <a:gd name="connsiteY19" fmla="*/ 926275 h 1176217"/>
              <a:gd name="connsiteX20" fmla="*/ 88438 w 349696"/>
              <a:gd name="connsiteY20" fmla="*/ 819397 h 1176217"/>
              <a:gd name="connsiteX21" fmla="*/ 124064 w 349696"/>
              <a:gd name="connsiteY21" fmla="*/ 831272 h 1176217"/>
              <a:gd name="connsiteX22" fmla="*/ 135940 w 349696"/>
              <a:gd name="connsiteY22" fmla="*/ 866898 h 1176217"/>
              <a:gd name="connsiteX23" fmla="*/ 124064 w 349696"/>
              <a:gd name="connsiteY23" fmla="*/ 985652 h 1176217"/>
              <a:gd name="connsiteX24" fmla="*/ 147815 w 349696"/>
              <a:gd name="connsiteY24" fmla="*/ 1128155 h 1176217"/>
              <a:gd name="connsiteX25" fmla="*/ 135940 w 349696"/>
              <a:gd name="connsiteY25" fmla="*/ 938150 h 1176217"/>
              <a:gd name="connsiteX26" fmla="*/ 112189 w 349696"/>
              <a:gd name="connsiteY26" fmla="*/ 902524 h 1176217"/>
              <a:gd name="connsiteX27" fmla="*/ 88438 w 349696"/>
              <a:gd name="connsiteY27" fmla="*/ 831272 h 1176217"/>
              <a:gd name="connsiteX28" fmla="*/ 195316 w 349696"/>
              <a:gd name="connsiteY28" fmla="*/ 771896 h 1176217"/>
              <a:gd name="connsiteX29" fmla="*/ 242818 w 349696"/>
              <a:gd name="connsiteY29" fmla="*/ 843148 h 1176217"/>
              <a:gd name="connsiteX30" fmla="*/ 290319 w 349696"/>
              <a:gd name="connsiteY30" fmla="*/ 985652 h 1176217"/>
              <a:gd name="connsiteX31" fmla="*/ 337820 w 349696"/>
              <a:gd name="connsiteY31" fmla="*/ 973776 h 1176217"/>
              <a:gd name="connsiteX32" fmla="*/ 349696 w 349696"/>
              <a:gd name="connsiteY32" fmla="*/ 938150 h 1176217"/>
              <a:gd name="connsiteX33" fmla="*/ 337820 w 349696"/>
              <a:gd name="connsiteY33" fmla="*/ 831272 h 1176217"/>
              <a:gd name="connsiteX34" fmla="*/ 290319 w 349696"/>
              <a:gd name="connsiteY34" fmla="*/ 843148 h 1176217"/>
              <a:gd name="connsiteX35" fmla="*/ 302194 w 349696"/>
              <a:gd name="connsiteY35" fmla="*/ 878774 h 1176217"/>
              <a:gd name="connsiteX36" fmla="*/ 337820 w 349696"/>
              <a:gd name="connsiteY36" fmla="*/ 890649 h 1176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9696" h="1176217">
                <a:moveTo>
                  <a:pt x="112189" y="0"/>
                </a:moveTo>
                <a:cubicBezTo>
                  <a:pt x="108231" y="19792"/>
                  <a:pt x="105209" y="39795"/>
                  <a:pt x="100314" y="59376"/>
                </a:cubicBezTo>
                <a:cubicBezTo>
                  <a:pt x="97278" y="71520"/>
                  <a:pt x="97290" y="103853"/>
                  <a:pt x="88438" y="95002"/>
                </a:cubicBezTo>
                <a:cubicBezTo>
                  <a:pt x="74165" y="80730"/>
                  <a:pt x="76563" y="15442"/>
                  <a:pt x="76563" y="35626"/>
                </a:cubicBezTo>
                <a:cubicBezTo>
                  <a:pt x="76563" y="145466"/>
                  <a:pt x="69524" y="123590"/>
                  <a:pt x="124064" y="178129"/>
                </a:cubicBezTo>
                <a:cubicBezTo>
                  <a:pt x="144961" y="240817"/>
                  <a:pt x="143951" y="221198"/>
                  <a:pt x="124064" y="320633"/>
                </a:cubicBezTo>
                <a:cubicBezTo>
                  <a:pt x="119154" y="345182"/>
                  <a:pt x="100314" y="391885"/>
                  <a:pt x="100314" y="391885"/>
                </a:cubicBezTo>
                <a:cubicBezTo>
                  <a:pt x="96355" y="475012"/>
                  <a:pt x="76093" y="558966"/>
                  <a:pt x="88438" y="641267"/>
                </a:cubicBezTo>
                <a:cubicBezTo>
                  <a:pt x="90859" y="657408"/>
                  <a:pt x="122360" y="638445"/>
                  <a:pt x="135940" y="629392"/>
                </a:cubicBezTo>
                <a:cubicBezTo>
                  <a:pt x="147815" y="621475"/>
                  <a:pt x="149598" y="603858"/>
                  <a:pt x="159690" y="593766"/>
                </a:cubicBezTo>
                <a:cubicBezTo>
                  <a:pt x="169782" y="583674"/>
                  <a:pt x="183441" y="577932"/>
                  <a:pt x="195316" y="570015"/>
                </a:cubicBezTo>
                <a:cubicBezTo>
                  <a:pt x="211150" y="573974"/>
                  <a:pt x="229238" y="572837"/>
                  <a:pt x="242818" y="581891"/>
                </a:cubicBezTo>
                <a:cubicBezTo>
                  <a:pt x="277894" y="605276"/>
                  <a:pt x="272338" y="657889"/>
                  <a:pt x="254693" y="688768"/>
                </a:cubicBezTo>
                <a:cubicBezTo>
                  <a:pt x="248482" y="699636"/>
                  <a:pt x="230942" y="696685"/>
                  <a:pt x="219067" y="700644"/>
                </a:cubicBezTo>
                <a:cubicBezTo>
                  <a:pt x="138964" y="780747"/>
                  <a:pt x="179680" y="761275"/>
                  <a:pt x="112189" y="783771"/>
                </a:cubicBezTo>
                <a:cubicBezTo>
                  <a:pt x="104272" y="795646"/>
                  <a:pt x="100541" y="811833"/>
                  <a:pt x="88438" y="819397"/>
                </a:cubicBezTo>
                <a:cubicBezTo>
                  <a:pt x="67208" y="832666"/>
                  <a:pt x="17186" y="843148"/>
                  <a:pt x="17186" y="843148"/>
                </a:cubicBezTo>
                <a:cubicBezTo>
                  <a:pt x="33020" y="847106"/>
                  <a:pt x="57389" y="840425"/>
                  <a:pt x="64688" y="855023"/>
                </a:cubicBezTo>
                <a:cubicBezTo>
                  <a:pt x="71071" y="867789"/>
                  <a:pt x="50074" y="879685"/>
                  <a:pt x="40937" y="890649"/>
                </a:cubicBezTo>
                <a:cubicBezTo>
                  <a:pt x="30186" y="903551"/>
                  <a:pt x="0" y="942207"/>
                  <a:pt x="5311" y="926275"/>
                </a:cubicBezTo>
                <a:cubicBezTo>
                  <a:pt x="19515" y="883662"/>
                  <a:pt x="57699" y="850136"/>
                  <a:pt x="88438" y="819397"/>
                </a:cubicBezTo>
                <a:cubicBezTo>
                  <a:pt x="100313" y="823355"/>
                  <a:pt x="115213" y="822421"/>
                  <a:pt x="124064" y="831272"/>
                </a:cubicBezTo>
                <a:cubicBezTo>
                  <a:pt x="132915" y="840123"/>
                  <a:pt x="135940" y="854380"/>
                  <a:pt x="135940" y="866898"/>
                </a:cubicBezTo>
                <a:cubicBezTo>
                  <a:pt x="135940" y="906680"/>
                  <a:pt x="128023" y="946067"/>
                  <a:pt x="124064" y="985652"/>
                </a:cubicBezTo>
                <a:cubicBezTo>
                  <a:pt x="131981" y="1033153"/>
                  <a:pt x="150819" y="1176217"/>
                  <a:pt x="147815" y="1128155"/>
                </a:cubicBezTo>
                <a:cubicBezTo>
                  <a:pt x="143857" y="1064820"/>
                  <a:pt x="145837" y="1000832"/>
                  <a:pt x="135940" y="938150"/>
                </a:cubicBezTo>
                <a:cubicBezTo>
                  <a:pt x="133714" y="924052"/>
                  <a:pt x="120106" y="914399"/>
                  <a:pt x="112189" y="902524"/>
                </a:cubicBezTo>
                <a:cubicBezTo>
                  <a:pt x="104272" y="878773"/>
                  <a:pt x="67607" y="845159"/>
                  <a:pt x="88438" y="831272"/>
                </a:cubicBezTo>
                <a:cubicBezTo>
                  <a:pt x="170105" y="776827"/>
                  <a:pt x="132610" y="792797"/>
                  <a:pt x="195316" y="771896"/>
                </a:cubicBezTo>
                <a:cubicBezTo>
                  <a:pt x="211150" y="795647"/>
                  <a:pt x="240234" y="814720"/>
                  <a:pt x="242818" y="843148"/>
                </a:cubicBezTo>
                <a:cubicBezTo>
                  <a:pt x="255826" y="986242"/>
                  <a:pt x="213215" y="959949"/>
                  <a:pt x="290319" y="985652"/>
                </a:cubicBezTo>
                <a:cubicBezTo>
                  <a:pt x="306153" y="981693"/>
                  <a:pt x="325075" y="983972"/>
                  <a:pt x="337820" y="973776"/>
                </a:cubicBezTo>
                <a:cubicBezTo>
                  <a:pt x="347595" y="965956"/>
                  <a:pt x="349696" y="950668"/>
                  <a:pt x="349696" y="938150"/>
                </a:cubicBezTo>
                <a:cubicBezTo>
                  <a:pt x="349696" y="902305"/>
                  <a:pt x="341779" y="866898"/>
                  <a:pt x="337820" y="831272"/>
                </a:cubicBezTo>
                <a:cubicBezTo>
                  <a:pt x="321986" y="835231"/>
                  <a:pt x="300112" y="830091"/>
                  <a:pt x="290319" y="843148"/>
                </a:cubicBezTo>
                <a:cubicBezTo>
                  <a:pt x="282808" y="853162"/>
                  <a:pt x="293343" y="869923"/>
                  <a:pt x="302194" y="878774"/>
                </a:cubicBezTo>
                <a:cubicBezTo>
                  <a:pt x="311045" y="887625"/>
                  <a:pt x="337820" y="890649"/>
                  <a:pt x="337820" y="890649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شكل حر 11"/>
          <p:cNvSpPr/>
          <p:nvPr/>
        </p:nvSpPr>
        <p:spPr>
          <a:xfrm>
            <a:off x="4465122" y="4049486"/>
            <a:ext cx="481245" cy="403761"/>
          </a:xfrm>
          <a:custGeom>
            <a:avLst/>
            <a:gdLst>
              <a:gd name="connsiteX0" fmla="*/ 0 w 481245"/>
              <a:gd name="connsiteY0" fmla="*/ 320633 h 403761"/>
              <a:gd name="connsiteX1" fmla="*/ 59377 w 481245"/>
              <a:gd name="connsiteY1" fmla="*/ 273132 h 403761"/>
              <a:gd name="connsiteX2" fmla="*/ 178130 w 481245"/>
              <a:gd name="connsiteY2" fmla="*/ 261257 h 403761"/>
              <a:gd name="connsiteX3" fmla="*/ 213756 w 481245"/>
              <a:gd name="connsiteY3" fmla="*/ 249382 h 403761"/>
              <a:gd name="connsiteX4" fmla="*/ 273133 w 481245"/>
              <a:gd name="connsiteY4" fmla="*/ 142504 h 403761"/>
              <a:gd name="connsiteX5" fmla="*/ 285008 w 481245"/>
              <a:gd name="connsiteY5" fmla="*/ 95002 h 403761"/>
              <a:gd name="connsiteX6" fmla="*/ 308759 w 481245"/>
              <a:gd name="connsiteY6" fmla="*/ 23750 h 403761"/>
              <a:gd name="connsiteX7" fmla="*/ 380010 w 481245"/>
              <a:gd name="connsiteY7" fmla="*/ 0 h 403761"/>
              <a:gd name="connsiteX8" fmla="*/ 427512 w 481245"/>
              <a:gd name="connsiteY8" fmla="*/ 11875 h 403761"/>
              <a:gd name="connsiteX9" fmla="*/ 439387 w 481245"/>
              <a:gd name="connsiteY9" fmla="*/ 47501 h 403761"/>
              <a:gd name="connsiteX10" fmla="*/ 451262 w 481245"/>
              <a:gd name="connsiteY10" fmla="*/ 190005 h 403761"/>
              <a:gd name="connsiteX11" fmla="*/ 439387 w 481245"/>
              <a:gd name="connsiteY11" fmla="*/ 308758 h 403761"/>
              <a:gd name="connsiteX12" fmla="*/ 427512 w 481245"/>
              <a:gd name="connsiteY12" fmla="*/ 344384 h 403761"/>
              <a:gd name="connsiteX13" fmla="*/ 439387 w 481245"/>
              <a:gd name="connsiteY13" fmla="*/ 403761 h 403761"/>
              <a:gd name="connsiteX14" fmla="*/ 439387 w 481245"/>
              <a:gd name="connsiteY14" fmla="*/ 178130 h 403761"/>
              <a:gd name="connsiteX15" fmla="*/ 427512 w 481245"/>
              <a:gd name="connsiteY15" fmla="*/ 213756 h 403761"/>
              <a:gd name="connsiteX16" fmla="*/ 403761 w 481245"/>
              <a:gd name="connsiteY16" fmla="*/ 249382 h 403761"/>
              <a:gd name="connsiteX17" fmla="*/ 391886 w 481245"/>
              <a:gd name="connsiteY17" fmla="*/ 320633 h 403761"/>
              <a:gd name="connsiteX18" fmla="*/ 403761 w 481245"/>
              <a:gd name="connsiteY18" fmla="*/ 273132 h 403761"/>
              <a:gd name="connsiteX19" fmla="*/ 439387 w 481245"/>
              <a:gd name="connsiteY19" fmla="*/ 249382 h 403761"/>
              <a:gd name="connsiteX20" fmla="*/ 439387 w 481245"/>
              <a:gd name="connsiteY20" fmla="*/ 118753 h 403761"/>
              <a:gd name="connsiteX21" fmla="*/ 391886 w 481245"/>
              <a:gd name="connsiteY21" fmla="*/ 47501 h 403761"/>
              <a:gd name="connsiteX22" fmla="*/ 356260 w 481245"/>
              <a:gd name="connsiteY22" fmla="*/ 35626 h 403761"/>
              <a:gd name="connsiteX23" fmla="*/ 320634 w 481245"/>
              <a:gd name="connsiteY23" fmla="*/ 47501 h 403761"/>
              <a:gd name="connsiteX24" fmla="*/ 308759 w 481245"/>
              <a:gd name="connsiteY24" fmla="*/ 178130 h 403761"/>
              <a:gd name="connsiteX25" fmla="*/ 296883 w 481245"/>
              <a:gd name="connsiteY25" fmla="*/ 213756 h 403761"/>
              <a:gd name="connsiteX26" fmla="*/ 273133 w 481245"/>
              <a:gd name="connsiteY26" fmla="*/ 178130 h 403761"/>
              <a:gd name="connsiteX27" fmla="*/ 213756 w 481245"/>
              <a:gd name="connsiteY27" fmla="*/ 225631 h 403761"/>
              <a:gd name="connsiteX28" fmla="*/ 225631 w 481245"/>
              <a:gd name="connsiteY28" fmla="*/ 332509 h 403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81245" h="403761">
                <a:moveTo>
                  <a:pt x="0" y="320633"/>
                </a:moveTo>
                <a:cubicBezTo>
                  <a:pt x="19792" y="304799"/>
                  <a:pt x="35331" y="281147"/>
                  <a:pt x="59377" y="273132"/>
                </a:cubicBezTo>
                <a:cubicBezTo>
                  <a:pt x="97117" y="260552"/>
                  <a:pt x="138811" y="267306"/>
                  <a:pt x="178130" y="261257"/>
                </a:cubicBezTo>
                <a:cubicBezTo>
                  <a:pt x="190502" y="259354"/>
                  <a:pt x="201881" y="253340"/>
                  <a:pt x="213756" y="249382"/>
                </a:cubicBezTo>
                <a:cubicBezTo>
                  <a:pt x="256280" y="185595"/>
                  <a:pt x="257457" y="197369"/>
                  <a:pt x="273133" y="142504"/>
                </a:cubicBezTo>
                <a:cubicBezTo>
                  <a:pt x="277617" y="126811"/>
                  <a:pt x="280318" y="110635"/>
                  <a:pt x="285008" y="95002"/>
                </a:cubicBezTo>
                <a:cubicBezTo>
                  <a:pt x="292202" y="71022"/>
                  <a:pt x="285008" y="31667"/>
                  <a:pt x="308759" y="23750"/>
                </a:cubicBezTo>
                <a:lnTo>
                  <a:pt x="380010" y="0"/>
                </a:lnTo>
                <a:cubicBezTo>
                  <a:pt x="395844" y="3958"/>
                  <a:pt x="414767" y="1679"/>
                  <a:pt x="427512" y="11875"/>
                </a:cubicBezTo>
                <a:cubicBezTo>
                  <a:pt x="437287" y="19695"/>
                  <a:pt x="437733" y="35093"/>
                  <a:pt x="439387" y="47501"/>
                </a:cubicBezTo>
                <a:cubicBezTo>
                  <a:pt x="445687" y="94749"/>
                  <a:pt x="447304" y="142504"/>
                  <a:pt x="451262" y="190005"/>
                </a:cubicBezTo>
                <a:cubicBezTo>
                  <a:pt x="447304" y="229589"/>
                  <a:pt x="445436" y="269439"/>
                  <a:pt x="439387" y="308758"/>
                </a:cubicBezTo>
                <a:cubicBezTo>
                  <a:pt x="437484" y="321130"/>
                  <a:pt x="427512" y="331866"/>
                  <a:pt x="427512" y="344384"/>
                </a:cubicBezTo>
                <a:cubicBezTo>
                  <a:pt x="427512" y="364568"/>
                  <a:pt x="435429" y="383969"/>
                  <a:pt x="439387" y="403761"/>
                </a:cubicBezTo>
                <a:cubicBezTo>
                  <a:pt x="452565" y="311514"/>
                  <a:pt x="462847" y="283701"/>
                  <a:pt x="439387" y="178130"/>
                </a:cubicBezTo>
                <a:cubicBezTo>
                  <a:pt x="436672" y="165910"/>
                  <a:pt x="433110" y="202560"/>
                  <a:pt x="427512" y="213756"/>
                </a:cubicBezTo>
                <a:cubicBezTo>
                  <a:pt x="421129" y="226522"/>
                  <a:pt x="411678" y="237507"/>
                  <a:pt x="403761" y="249382"/>
                </a:cubicBezTo>
                <a:cubicBezTo>
                  <a:pt x="399803" y="273132"/>
                  <a:pt x="391886" y="296555"/>
                  <a:pt x="391886" y="320633"/>
                </a:cubicBezTo>
                <a:cubicBezTo>
                  <a:pt x="391886" y="336954"/>
                  <a:pt x="394708" y="286712"/>
                  <a:pt x="403761" y="273132"/>
                </a:cubicBezTo>
                <a:cubicBezTo>
                  <a:pt x="411678" y="261257"/>
                  <a:pt x="427512" y="257299"/>
                  <a:pt x="439387" y="249382"/>
                </a:cubicBezTo>
                <a:cubicBezTo>
                  <a:pt x="481245" y="186596"/>
                  <a:pt x="466599" y="227603"/>
                  <a:pt x="439387" y="118753"/>
                </a:cubicBezTo>
                <a:cubicBezTo>
                  <a:pt x="426730" y="68124"/>
                  <a:pt x="438749" y="70932"/>
                  <a:pt x="391886" y="47501"/>
                </a:cubicBezTo>
                <a:cubicBezTo>
                  <a:pt x="380690" y="41903"/>
                  <a:pt x="368135" y="39584"/>
                  <a:pt x="356260" y="35626"/>
                </a:cubicBezTo>
                <a:cubicBezTo>
                  <a:pt x="344385" y="39584"/>
                  <a:pt x="324592" y="35626"/>
                  <a:pt x="320634" y="47501"/>
                </a:cubicBezTo>
                <a:cubicBezTo>
                  <a:pt x="306808" y="88980"/>
                  <a:pt x="314942" y="134847"/>
                  <a:pt x="308759" y="178130"/>
                </a:cubicBezTo>
                <a:cubicBezTo>
                  <a:pt x="306989" y="190522"/>
                  <a:pt x="300842" y="201881"/>
                  <a:pt x="296883" y="213756"/>
                </a:cubicBezTo>
                <a:cubicBezTo>
                  <a:pt x="288966" y="201881"/>
                  <a:pt x="286673" y="182643"/>
                  <a:pt x="273133" y="178130"/>
                </a:cubicBezTo>
                <a:cubicBezTo>
                  <a:pt x="223925" y="161727"/>
                  <a:pt x="222787" y="198538"/>
                  <a:pt x="213756" y="225631"/>
                </a:cubicBezTo>
                <a:cubicBezTo>
                  <a:pt x="226122" y="324561"/>
                  <a:pt x="225631" y="288719"/>
                  <a:pt x="225631" y="332509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شكل حر 12"/>
          <p:cNvSpPr/>
          <p:nvPr/>
        </p:nvSpPr>
        <p:spPr>
          <a:xfrm>
            <a:off x="4201668" y="1892808"/>
            <a:ext cx="146304" cy="109728"/>
          </a:xfrm>
          <a:custGeom>
            <a:avLst/>
            <a:gdLst>
              <a:gd name="connsiteX0" fmla="*/ 146304 w 146304"/>
              <a:gd name="connsiteY0" fmla="*/ 109728 h 109728"/>
              <a:gd name="connsiteX1" fmla="*/ 128016 w 146304"/>
              <a:gd name="connsiteY1" fmla="*/ 86868 h 109728"/>
              <a:gd name="connsiteX2" fmla="*/ 123444 w 146304"/>
              <a:gd name="connsiteY2" fmla="*/ 73152 h 109728"/>
              <a:gd name="connsiteX3" fmla="*/ 96012 w 146304"/>
              <a:gd name="connsiteY3" fmla="*/ 54864 h 109728"/>
              <a:gd name="connsiteX4" fmla="*/ 82296 w 146304"/>
              <a:gd name="connsiteY4" fmla="*/ 45720 h 109728"/>
              <a:gd name="connsiteX5" fmla="*/ 77724 w 146304"/>
              <a:gd name="connsiteY5" fmla="*/ 32004 h 109728"/>
              <a:gd name="connsiteX6" fmla="*/ 64008 w 146304"/>
              <a:gd name="connsiteY6" fmla="*/ 27432 h 109728"/>
              <a:gd name="connsiteX7" fmla="*/ 50292 w 146304"/>
              <a:gd name="connsiteY7" fmla="*/ 18288 h 109728"/>
              <a:gd name="connsiteX8" fmla="*/ 22860 w 146304"/>
              <a:gd name="connsiteY8" fmla="*/ 9144 h 109728"/>
              <a:gd name="connsiteX9" fmla="*/ 9144 w 146304"/>
              <a:gd name="connsiteY9" fmla="*/ 4572 h 109728"/>
              <a:gd name="connsiteX10" fmla="*/ 0 w 146304"/>
              <a:gd name="connsiteY10" fmla="*/ 0 h 109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6304" h="109728">
                <a:moveTo>
                  <a:pt x="146304" y="109728"/>
                </a:moveTo>
                <a:cubicBezTo>
                  <a:pt x="140208" y="102108"/>
                  <a:pt x="133188" y="95143"/>
                  <a:pt x="128016" y="86868"/>
                </a:cubicBezTo>
                <a:cubicBezTo>
                  <a:pt x="125462" y="82781"/>
                  <a:pt x="126852" y="76560"/>
                  <a:pt x="123444" y="73152"/>
                </a:cubicBezTo>
                <a:cubicBezTo>
                  <a:pt x="115673" y="65381"/>
                  <a:pt x="105156" y="60960"/>
                  <a:pt x="96012" y="54864"/>
                </a:cubicBezTo>
                <a:lnTo>
                  <a:pt x="82296" y="45720"/>
                </a:lnTo>
                <a:cubicBezTo>
                  <a:pt x="80772" y="41148"/>
                  <a:pt x="81132" y="35412"/>
                  <a:pt x="77724" y="32004"/>
                </a:cubicBezTo>
                <a:cubicBezTo>
                  <a:pt x="74316" y="28596"/>
                  <a:pt x="68319" y="29587"/>
                  <a:pt x="64008" y="27432"/>
                </a:cubicBezTo>
                <a:cubicBezTo>
                  <a:pt x="59093" y="24975"/>
                  <a:pt x="55313" y="20520"/>
                  <a:pt x="50292" y="18288"/>
                </a:cubicBezTo>
                <a:cubicBezTo>
                  <a:pt x="41484" y="14373"/>
                  <a:pt x="32004" y="12192"/>
                  <a:pt x="22860" y="9144"/>
                </a:cubicBezTo>
                <a:cubicBezTo>
                  <a:pt x="18288" y="7620"/>
                  <a:pt x="13455" y="6727"/>
                  <a:pt x="9144" y="4572"/>
                </a:cubicBezTo>
                <a:lnTo>
                  <a:pt x="0" y="0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4" name="شكل حر 13"/>
          <p:cNvSpPr/>
          <p:nvPr/>
        </p:nvSpPr>
        <p:spPr>
          <a:xfrm>
            <a:off x="4379976" y="2039112"/>
            <a:ext cx="480056" cy="233419"/>
          </a:xfrm>
          <a:custGeom>
            <a:avLst/>
            <a:gdLst>
              <a:gd name="connsiteX0" fmla="*/ 0 w 470916"/>
              <a:gd name="connsiteY0" fmla="*/ 0 h 233419"/>
              <a:gd name="connsiteX1" fmla="*/ 27432 w 470916"/>
              <a:gd name="connsiteY1" fmla="*/ 4572 h 233419"/>
              <a:gd name="connsiteX2" fmla="*/ 41148 w 470916"/>
              <a:gd name="connsiteY2" fmla="*/ 13716 h 233419"/>
              <a:gd name="connsiteX3" fmla="*/ 54864 w 470916"/>
              <a:gd name="connsiteY3" fmla="*/ 18288 h 233419"/>
              <a:gd name="connsiteX4" fmla="*/ 77724 w 470916"/>
              <a:gd name="connsiteY4" fmla="*/ 36576 h 233419"/>
              <a:gd name="connsiteX5" fmla="*/ 86868 w 470916"/>
              <a:gd name="connsiteY5" fmla="*/ 50292 h 233419"/>
              <a:gd name="connsiteX6" fmla="*/ 114300 w 470916"/>
              <a:gd name="connsiteY6" fmla="*/ 59436 h 233419"/>
              <a:gd name="connsiteX7" fmla="*/ 128016 w 470916"/>
              <a:gd name="connsiteY7" fmla="*/ 64008 h 233419"/>
              <a:gd name="connsiteX8" fmla="*/ 265176 w 470916"/>
              <a:gd name="connsiteY8" fmla="*/ 73152 h 233419"/>
              <a:gd name="connsiteX9" fmla="*/ 278892 w 470916"/>
              <a:gd name="connsiteY9" fmla="*/ 141732 h 233419"/>
              <a:gd name="connsiteX10" fmla="*/ 283464 w 470916"/>
              <a:gd name="connsiteY10" fmla="*/ 224028 h 233419"/>
              <a:gd name="connsiteX11" fmla="*/ 310896 w 470916"/>
              <a:gd name="connsiteY11" fmla="*/ 233172 h 233419"/>
              <a:gd name="connsiteX12" fmla="*/ 370332 w 470916"/>
              <a:gd name="connsiteY12" fmla="*/ 228600 h 233419"/>
              <a:gd name="connsiteX13" fmla="*/ 384048 w 470916"/>
              <a:gd name="connsiteY13" fmla="*/ 214884 h 233419"/>
              <a:gd name="connsiteX14" fmla="*/ 397764 w 470916"/>
              <a:gd name="connsiteY14" fmla="*/ 205740 h 233419"/>
              <a:gd name="connsiteX15" fmla="*/ 425196 w 470916"/>
              <a:gd name="connsiteY15" fmla="*/ 201168 h 233419"/>
              <a:gd name="connsiteX16" fmla="*/ 443484 w 470916"/>
              <a:gd name="connsiteY16" fmla="*/ 196596 h 233419"/>
              <a:gd name="connsiteX17" fmla="*/ 470916 w 470916"/>
              <a:gd name="connsiteY17" fmla="*/ 187452 h 23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0916" h="233419">
                <a:moveTo>
                  <a:pt x="0" y="0"/>
                </a:moveTo>
                <a:cubicBezTo>
                  <a:pt x="9144" y="1524"/>
                  <a:pt x="18638" y="1641"/>
                  <a:pt x="27432" y="4572"/>
                </a:cubicBezTo>
                <a:cubicBezTo>
                  <a:pt x="32645" y="6310"/>
                  <a:pt x="36233" y="11259"/>
                  <a:pt x="41148" y="13716"/>
                </a:cubicBezTo>
                <a:cubicBezTo>
                  <a:pt x="45459" y="15871"/>
                  <a:pt x="50292" y="16764"/>
                  <a:pt x="54864" y="18288"/>
                </a:cubicBezTo>
                <a:cubicBezTo>
                  <a:pt x="81069" y="57596"/>
                  <a:pt x="46176" y="11337"/>
                  <a:pt x="77724" y="36576"/>
                </a:cubicBezTo>
                <a:cubicBezTo>
                  <a:pt x="82015" y="40009"/>
                  <a:pt x="82208" y="47380"/>
                  <a:pt x="86868" y="50292"/>
                </a:cubicBezTo>
                <a:cubicBezTo>
                  <a:pt x="95042" y="55400"/>
                  <a:pt x="105156" y="56388"/>
                  <a:pt x="114300" y="59436"/>
                </a:cubicBezTo>
                <a:cubicBezTo>
                  <a:pt x="118872" y="60960"/>
                  <a:pt x="123290" y="63063"/>
                  <a:pt x="128016" y="64008"/>
                </a:cubicBezTo>
                <a:cubicBezTo>
                  <a:pt x="188266" y="76058"/>
                  <a:pt x="143111" y="68269"/>
                  <a:pt x="265176" y="73152"/>
                </a:cubicBezTo>
                <a:cubicBezTo>
                  <a:pt x="276997" y="108615"/>
                  <a:pt x="275671" y="98251"/>
                  <a:pt x="278892" y="141732"/>
                </a:cubicBezTo>
                <a:cubicBezTo>
                  <a:pt x="280922" y="169131"/>
                  <a:pt x="274388" y="198096"/>
                  <a:pt x="283464" y="224028"/>
                </a:cubicBezTo>
                <a:cubicBezTo>
                  <a:pt x="286648" y="233125"/>
                  <a:pt x="310896" y="233172"/>
                  <a:pt x="310896" y="233172"/>
                </a:cubicBezTo>
                <a:cubicBezTo>
                  <a:pt x="330708" y="231648"/>
                  <a:pt x="351055" y="233419"/>
                  <a:pt x="370332" y="228600"/>
                </a:cubicBezTo>
                <a:cubicBezTo>
                  <a:pt x="376605" y="227032"/>
                  <a:pt x="379081" y="219023"/>
                  <a:pt x="384048" y="214884"/>
                </a:cubicBezTo>
                <a:cubicBezTo>
                  <a:pt x="388269" y="211366"/>
                  <a:pt x="392551" y="207478"/>
                  <a:pt x="397764" y="205740"/>
                </a:cubicBezTo>
                <a:cubicBezTo>
                  <a:pt x="406558" y="202809"/>
                  <a:pt x="416106" y="202986"/>
                  <a:pt x="425196" y="201168"/>
                </a:cubicBezTo>
                <a:cubicBezTo>
                  <a:pt x="431358" y="199936"/>
                  <a:pt x="437465" y="198402"/>
                  <a:pt x="443484" y="196596"/>
                </a:cubicBezTo>
                <a:cubicBezTo>
                  <a:pt x="452716" y="193826"/>
                  <a:pt x="470916" y="187452"/>
                  <a:pt x="470916" y="18745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شكل بيضاوي 14"/>
          <p:cNvSpPr/>
          <p:nvPr/>
        </p:nvSpPr>
        <p:spPr>
          <a:xfrm>
            <a:off x="3659896" y="4545124"/>
            <a:ext cx="720080" cy="576064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1</a:t>
            </a:r>
            <a:endParaRPr lang="ar-SA" sz="3600" dirty="0">
              <a:solidFill>
                <a:srgbClr val="FFFF00"/>
              </a:solidFill>
            </a:endParaRPr>
          </a:p>
        </p:txBody>
      </p:sp>
      <p:cxnSp>
        <p:nvCxnSpPr>
          <p:cNvPr id="16" name="رابط كسهم مستقيم 15"/>
          <p:cNvCxnSpPr>
            <a:cxnSpLocks/>
          </p:cNvCxnSpPr>
          <p:nvPr/>
        </p:nvCxnSpPr>
        <p:spPr>
          <a:xfrm flipV="1">
            <a:off x="4347972" y="4221088"/>
            <a:ext cx="368044" cy="50405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مربع نص 16"/>
          <p:cNvSpPr txBox="1"/>
          <p:nvPr/>
        </p:nvSpPr>
        <p:spPr>
          <a:xfrm>
            <a:off x="3028703" y="5099074"/>
            <a:ext cx="144016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نهر الكونغو</a:t>
            </a:r>
          </a:p>
        </p:txBody>
      </p:sp>
      <p:sp>
        <p:nvSpPr>
          <p:cNvPr id="25" name="شكل بيضاوي 24"/>
          <p:cNvSpPr/>
          <p:nvPr/>
        </p:nvSpPr>
        <p:spPr>
          <a:xfrm>
            <a:off x="6012160" y="3284984"/>
            <a:ext cx="720080" cy="576064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2</a:t>
            </a:r>
            <a:endParaRPr lang="ar-SA" sz="3600" dirty="0">
              <a:solidFill>
                <a:srgbClr val="FFFF00"/>
              </a:solidFill>
            </a:endParaRPr>
          </a:p>
        </p:txBody>
      </p:sp>
      <p:cxnSp>
        <p:nvCxnSpPr>
          <p:cNvPr id="26" name="رابط كسهم مستقيم 25"/>
          <p:cNvCxnSpPr/>
          <p:nvPr/>
        </p:nvCxnSpPr>
        <p:spPr>
          <a:xfrm flipH="1" flipV="1">
            <a:off x="5004048" y="3212976"/>
            <a:ext cx="1008112" cy="288032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7" name="مربع نص 26"/>
          <p:cNvSpPr txBox="1"/>
          <p:nvPr/>
        </p:nvSpPr>
        <p:spPr>
          <a:xfrm>
            <a:off x="5652120" y="3861048"/>
            <a:ext cx="134884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نهر النيل</a:t>
            </a:r>
          </a:p>
        </p:txBody>
      </p:sp>
      <p:sp>
        <p:nvSpPr>
          <p:cNvPr id="38" name="مربع نص 37"/>
          <p:cNvSpPr txBox="1"/>
          <p:nvPr/>
        </p:nvSpPr>
        <p:spPr>
          <a:xfrm>
            <a:off x="5868144" y="6027003"/>
            <a:ext cx="3275856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cs typeface="Akhbar MT" pitchFamily="2" charset="-78"/>
              </a:rPr>
              <a:t>أنهار</a:t>
            </a:r>
          </a:p>
        </p:txBody>
      </p:sp>
      <p:sp>
        <p:nvSpPr>
          <p:cNvPr id="1026" name="Freeform 2"/>
          <p:cNvSpPr>
            <a:spLocks/>
          </p:cNvSpPr>
          <p:nvPr/>
        </p:nvSpPr>
        <p:spPr bwMode="auto">
          <a:xfrm>
            <a:off x="7092280" y="2780928"/>
            <a:ext cx="419100" cy="179388"/>
          </a:xfrm>
          <a:custGeom>
            <a:avLst/>
            <a:gdLst/>
            <a:ahLst/>
            <a:cxnLst>
              <a:cxn ang="0">
                <a:pos x="660" y="1"/>
              </a:cxn>
              <a:cxn ang="0">
                <a:pos x="570" y="9"/>
              </a:cxn>
              <a:cxn ang="0">
                <a:pos x="562" y="31"/>
              </a:cxn>
              <a:cxn ang="0">
                <a:pos x="532" y="99"/>
              </a:cxn>
              <a:cxn ang="0">
                <a:pos x="525" y="121"/>
              </a:cxn>
              <a:cxn ang="0">
                <a:pos x="480" y="136"/>
              </a:cxn>
              <a:cxn ang="0">
                <a:pos x="412" y="91"/>
              </a:cxn>
              <a:cxn ang="0">
                <a:pos x="345" y="129"/>
              </a:cxn>
              <a:cxn ang="0">
                <a:pos x="232" y="84"/>
              </a:cxn>
              <a:cxn ang="0">
                <a:pos x="172" y="69"/>
              </a:cxn>
              <a:cxn ang="0">
                <a:pos x="127" y="84"/>
              </a:cxn>
              <a:cxn ang="0">
                <a:pos x="75" y="136"/>
              </a:cxn>
              <a:cxn ang="0">
                <a:pos x="37" y="226"/>
              </a:cxn>
              <a:cxn ang="0">
                <a:pos x="0" y="264"/>
              </a:cxn>
            </a:cxnLst>
            <a:rect l="0" t="0" r="r" b="b"/>
            <a:pathLst>
              <a:path w="660" h="283">
                <a:moveTo>
                  <a:pt x="660" y="1"/>
                </a:moveTo>
                <a:cubicBezTo>
                  <a:pt x="630" y="4"/>
                  <a:pt x="599" y="0"/>
                  <a:pt x="570" y="9"/>
                </a:cubicBezTo>
                <a:cubicBezTo>
                  <a:pt x="563" y="11"/>
                  <a:pt x="564" y="23"/>
                  <a:pt x="562" y="31"/>
                </a:cubicBezTo>
                <a:cubicBezTo>
                  <a:pt x="549" y="96"/>
                  <a:pt x="572" y="73"/>
                  <a:pt x="532" y="99"/>
                </a:cubicBezTo>
                <a:cubicBezTo>
                  <a:pt x="530" y="106"/>
                  <a:pt x="531" y="117"/>
                  <a:pt x="525" y="121"/>
                </a:cubicBezTo>
                <a:cubicBezTo>
                  <a:pt x="512" y="130"/>
                  <a:pt x="480" y="136"/>
                  <a:pt x="480" y="136"/>
                </a:cubicBezTo>
                <a:cubicBezTo>
                  <a:pt x="457" y="114"/>
                  <a:pt x="441" y="101"/>
                  <a:pt x="412" y="91"/>
                </a:cubicBezTo>
                <a:cubicBezTo>
                  <a:pt x="388" y="100"/>
                  <a:pt x="345" y="129"/>
                  <a:pt x="345" y="129"/>
                </a:cubicBezTo>
                <a:cubicBezTo>
                  <a:pt x="255" y="118"/>
                  <a:pt x="292" y="123"/>
                  <a:pt x="232" y="84"/>
                </a:cubicBezTo>
                <a:cubicBezTo>
                  <a:pt x="220" y="46"/>
                  <a:pt x="231" y="55"/>
                  <a:pt x="172" y="69"/>
                </a:cubicBezTo>
                <a:cubicBezTo>
                  <a:pt x="157" y="73"/>
                  <a:pt x="127" y="84"/>
                  <a:pt x="127" y="84"/>
                </a:cubicBezTo>
                <a:cubicBezTo>
                  <a:pt x="93" y="135"/>
                  <a:pt x="114" y="124"/>
                  <a:pt x="75" y="136"/>
                </a:cubicBezTo>
                <a:cubicBezTo>
                  <a:pt x="64" y="168"/>
                  <a:pt x="53" y="197"/>
                  <a:pt x="37" y="226"/>
                </a:cubicBezTo>
                <a:cubicBezTo>
                  <a:pt x="8" y="277"/>
                  <a:pt x="19" y="283"/>
                  <a:pt x="0" y="264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شكل بيضاوي 21">
            <a:extLst>
              <a:ext uri="{FF2B5EF4-FFF2-40B4-BE49-F238E27FC236}">
                <a16:creationId xmlns="" xmlns:a16="http://schemas.microsoft.com/office/drawing/2014/main" id="{71646028-D111-4441-BC4B-9C29397916F8}"/>
              </a:ext>
            </a:extLst>
          </p:cNvPr>
          <p:cNvSpPr/>
          <p:nvPr/>
        </p:nvSpPr>
        <p:spPr>
          <a:xfrm>
            <a:off x="1171371" y="4646749"/>
            <a:ext cx="720080" cy="576064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3</a:t>
            </a:r>
            <a:endParaRPr lang="ar-SA" sz="3600" dirty="0">
              <a:solidFill>
                <a:srgbClr val="FFFF00"/>
              </a:solidFill>
            </a:endParaRPr>
          </a:p>
        </p:txBody>
      </p:sp>
      <p:cxnSp>
        <p:nvCxnSpPr>
          <p:cNvPr id="23" name="رابط كسهم مستقيم 22">
            <a:extLst>
              <a:ext uri="{FF2B5EF4-FFF2-40B4-BE49-F238E27FC236}">
                <a16:creationId xmlns="" xmlns:a16="http://schemas.microsoft.com/office/drawing/2014/main" id="{CB053EB4-B5A3-48E5-AFB2-7ED6067ABE49}"/>
              </a:ext>
            </a:extLst>
          </p:cNvPr>
          <p:cNvCxnSpPr>
            <a:cxnSpLocks/>
          </p:cNvCxnSpPr>
          <p:nvPr/>
        </p:nvCxnSpPr>
        <p:spPr>
          <a:xfrm flipV="1">
            <a:off x="1859447" y="4322713"/>
            <a:ext cx="368044" cy="50405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مربع نص 23">
            <a:extLst>
              <a:ext uri="{FF2B5EF4-FFF2-40B4-BE49-F238E27FC236}">
                <a16:creationId xmlns="" xmlns:a16="http://schemas.microsoft.com/office/drawing/2014/main" id="{EC1D3971-810F-4E42-9823-0EA0071E3AD9}"/>
              </a:ext>
            </a:extLst>
          </p:cNvPr>
          <p:cNvSpPr txBox="1"/>
          <p:nvPr/>
        </p:nvSpPr>
        <p:spPr>
          <a:xfrm>
            <a:off x="540178" y="5200699"/>
            <a:ext cx="144016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نهر الأمازون</a:t>
            </a:r>
          </a:p>
        </p:txBody>
      </p:sp>
      <p:sp>
        <p:nvSpPr>
          <p:cNvPr id="10" name="شكل حر: شكل 9">
            <a:extLst>
              <a:ext uri="{FF2B5EF4-FFF2-40B4-BE49-F238E27FC236}">
                <a16:creationId xmlns="" xmlns:a16="http://schemas.microsoft.com/office/drawing/2014/main" id="{81043E9B-C5B6-437B-B964-E8ED33D21FE6}"/>
              </a:ext>
            </a:extLst>
          </p:cNvPr>
          <p:cNvSpPr/>
          <p:nvPr/>
        </p:nvSpPr>
        <p:spPr>
          <a:xfrm>
            <a:off x="4757408" y="4627418"/>
            <a:ext cx="354919" cy="415651"/>
          </a:xfrm>
          <a:custGeom>
            <a:avLst/>
            <a:gdLst>
              <a:gd name="connsiteX0" fmla="*/ 22410 w 354919"/>
              <a:gd name="connsiteY0" fmla="*/ 0 h 415651"/>
              <a:gd name="connsiteX1" fmla="*/ 22410 w 354919"/>
              <a:gd name="connsiteY1" fmla="*/ 277091 h 415651"/>
              <a:gd name="connsiteX2" fmla="*/ 147101 w 354919"/>
              <a:gd name="connsiteY2" fmla="*/ 263237 h 415651"/>
              <a:gd name="connsiteX3" fmla="*/ 160956 w 354919"/>
              <a:gd name="connsiteY3" fmla="*/ 221673 h 415651"/>
              <a:gd name="connsiteX4" fmla="*/ 285647 w 354919"/>
              <a:gd name="connsiteY4" fmla="*/ 249382 h 415651"/>
              <a:gd name="connsiteX5" fmla="*/ 327210 w 354919"/>
              <a:gd name="connsiteY5" fmla="*/ 263237 h 415651"/>
              <a:gd name="connsiteX6" fmla="*/ 354919 w 354919"/>
              <a:gd name="connsiteY6" fmla="*/ 415637 h 415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919" h="415651">
                <a:moveTo>
                  <a:pt x="22410" y="0"/>
                </a:moveTo>
                <a:cubicBezTo>
                  <a:pt x="9855" y="75336"/>
                  <a:pt x="-21030" y="220619"/>
                  <a:pt x="22410" y="277091"/>
                </a:cubicBezTo>
                <a:cubicBezTo>
                  <a:pt x="47908" y="310238"/>
                  <a:pt x="105537" y="267855"/>
                  <a:pt x="147101" y="263237"/>
                </a:cubicBezTo>
                <a:cubicBezTo>
                  <a:pt x="151719" y="249382"/>
                  <a:pt x="151833" y="233077"/>
                  <a:pt x="160956" y="221673"/>
                </a:cubicBezTo>
                <a:cubicBezTo>
                  <a:pt x="214915" y="154224"/>
                  <a:pt x="219292" y="227263"/>
                  <a:pt x="285647" y="249382"/>
                </a:cubicBezTo>
                <a:lnTo>
                  <a:pt x="327210" y="263237"/>
                </a:lnTo>
                <a:cubicBezTo>
                  <a:pt x="341483" y="420236"/>
                  <a:pt x="290056" y="415637"/>
                  <a:pt x="354919" y="415637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8" name="شكل بيضاوي 27">
            <a:extLst>
              <a:ext uri="{FF2B5EF4-FFF2-40B4-BE49-F238E27FC236}">
                <a16:creationId xmlns="" xmlns:a16="http://schemas.microsoft.com/office/drawing/2014/main" id="{C66A0F31-4FFD-4996-84F5-A2424EE0EFDA}"/>
              </a:ext>
            </a:extLst>
          </p:cNvPr>
          <p:cNvSpPr/>
          <p:nvPr/>
        </p:nvSpPr>
        <p:spPr>
          <a:xfrm>
            <a:off x="6275616" y="4805736"/>
            <a:ext cx="720080" cy="576064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dirty="0">
                <a:solidFill>
                  <a:srgbClr val="FFFF00"/>
                </a:solidFill>
              </a:rPr>
              <a:t>4</a:t>
            </a:r>
            <a:endParaRPr lang="ar-SA" sz="3600" dirty="0">
              <a:solidFill>
                <a:srgbClr val="FFFF00"/>
              </a:solidFill>
            </a:endParaRPr>
          </a:p>
        </p:txBody>
      </p:sp>
      <p:cxnSp>
        <p:nvCxnSpPr>
          <p:cNvPr id="29" name="رابط كسهم مستقيم 28">
            <a:extLst>
              <a:ext uri="{FF2B5EF4-FFF2-40B4-BE49-F238E27FC236}">
                <a16:creationId xmlns="" xmlns:a16="http://schemas.microsoft.com/office/drawing/2014/main" id="{78D49F9E-0C22-4BD9-981B-413A25B1AACD}"/>
              </a:ext>
            </a:extLst>
          </p:cNvPr>
          <p:cNvCxnSpPr>
            <a:cxnSpLocks/>
            <a:endCxn id="10" idx="5"/>
          </p:cNvCxnSpPr>
          <p:nvPr/>
        </p:nvCxnSpPr>
        <p:spPr>
          <a:xfrm flipH="1" flipV="1">
            <a:off x="5084618" y="4890655"/>
            <a:ext cx="1190998" cy="230533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0" name="مربع نص 29">
            <a:extLst>
              <a:ext uri="{FF2B5EF4-FFF2-40B4-BE49-F238E27FC236}">
                <a16:creationId xmlns="" xmlns:a16="http://schemas.microsoft.com/office/drawing/2014/main" id="{473AA334-07D4-417A-8D8E-57144EC9F11D}"/>
              </a:ext>
            </a:extLst>
          </p:cNvPr>
          <p:cNvSpPr txBox="1"/>
          <p:nvPr/>
        </p:nvSpPr>
        <p:spPr>
          <a:xfrm>
            <a:off x="5784770" y="5414204"/>
            <a:ext cx="144016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cs typeface="Akhbar MT" pitchFamily="2" charset="-78"/>
              </a:rPr>
              <a:t>نهر </a:t>
            </a:r>
            <a:r>
              <a:rPr lang="ar-SA" sz="2400" b="1" dirty="0" err="1">
                <a:cs typeface="Akhbar MT" pitchFamily="2" charset="-78"/>
              </a:rPr>
              <a:t>الزمبيزي</a:t>
            </a:r>
            <a:endParaRPr lang="ar-SA" sz="2400" b="1" dirty="0"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5" grpId="0" animBg="1"/>
      <p:bldP spid="27" grpId="0" animBg="1"/>
      <p:bldP spid="22" grpId="0" animBg="1"/>
      <p:bldP spid="24" grpId="0" animBg="1"/>
      <p:bldP spid="28" grpId="0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3" name="شكل بيضاوي 2"/>
          <p:cNvSpPr/>
          <p:nvPr/>
        </p:nvSpPr>
        <p:spPr>
          <a:xfrm>
            <a:off x="1115616" y="1340768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8172400" y="0"/>
            <a:ext cx="97160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كندا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1043608" y="2204864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6588224" y="0"/>
            <a:ext cx="147565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الولايات المتحدة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5690524" y="3458593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8" name="رابط كسهم مستقيم 7"/>
          <p:cNvCxnSpPr>
            <a:cxnSpLocks/>
          </p:cNvCxnSpPr>
          <p:nvPr/>
        </p:nvCxnSpPr>
        <p:spPr>
          <a:xfrm flipH="1" flipV="1">
            <a:off x="5399584" y="3206589"/>
            <a:ext cx="423132" cy="402431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مربع نص 8"/>
          <p:cNvSpPr txBox="1"/>
          <p:nvPr/>
        </p:nvSpPr>
        <p:spPr>
          <a:xfrm>
            <a:off x="5220072" y="0"/>
            <a:ext cx="118762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السعودية</a:t>
            </a:r>
          </a:p>
        </p:txBody>
      </p:sp>
      <p:sp>
        <p:nvSpPr>
          <p:cNvPr id="10" name="شكل بيضاوي 9"/>
          <p:cNvSpPr/>
          <p:nvPr/>
        </p:nvSpPr>
        <p:spPr>
          <a:xfrm>
            <a:off x="2339752" y="2852936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1" name="رابط كسهم مستقيم 10"/>
          <p:cNvCxnSpPr/>
          <p:nvPr/>
        </p:nvCxnSpPr>
        <p:spPr>
          <a:xfrm flipH="1">
            <a:off x="2123728" y="3429000"/>
            <a:ext cx="432048" cy="360040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مربع نص 11"/>
          <p:cNvSpPr txBox="1"/>
          <p:nvPr/>
        </p:nvSpPr>
        <p:spPr>
          <a:xfrm>
            <a:off x="3779912" y="0"/>
            <a:ext cx="118762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فنزويلا</a:t>
            </a:r>
          </a:p>
        </p:txBody>
      </p:sp>
      <p:sp>
        <p:nvSpPr>
          <p:cNvPr id="13" name="شكل بيضاوي 12"/>
          <p:cNvSpPr/>
          <p:nvPr/>
        </p:nvSpPr>
        <p:spPr>
          <a:xfrm>
            <a:off x="2267744" y="4293096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2483768" y="0"/>
            <a:ext cx="118762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البرازيل</a:t>
            </a:r>
          </a:p>
        </p:txBody>
      </p:sp>
      <p:sp>
        <p:nvSpPr>
          <p:cNvPr id="15" name="شكل بيضاوي 14"/>
          <p:cNvSpPr/>
          <p:nvPr/>
        </p:nvSpPr>
        <p:spPr>
          <a:xfrm>
            <a:off x="5643570" y="2214554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6" name="رابط كسهم مستقيم 15"/>
          <p:cNvCxnSpPr>
            <a:cxnSpLocks/>
          </p:cNvCxnSpPr>
          <p:nvPr/>
        </p:nvCxnSpPr>
        <p:spPr>
          <a:xfrm rot="10800000" flipV="1">
            <a:off x="5286380" y="2571744"/>
            <a:ext cx="357190" cy="14287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مربع نص 16"/>
          <p:cNvSpPr txBox="1"/>
          <p:nvPr/>
        </p:nvSpPr>
        <p:spPr>
          <a:xfrm>
            <a:off x="1187624" y="0"/>
            <a:ext cx="118762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العراق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18" name="شكل بيضاوي 17"/>
          <p:cNvSpPr/>
          <p:nvPr/>
        </p:nvSpPr>
        <p:spPr>
          <a:xfrm>
            <a:off x="4572000" y="4214818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9" name="رابط كسهم مستقيم 18"/>
          <p:cNvCxnSpPr/>
          <p:nvPr/>
        </p:nvCxnSpPr>
        <p:spPr>
          <a:xfrm rot="16200000" flipV="1">
            <a:off x="4179091" y="3464719"/>
            <a:ext cx="1143008" cy="214314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مربع نص 19"/>
          <p:cNvSpPr txBox="1"/>
          <p:nvPr/>
        </p:nvSpPr>
        <p:spPr>
          <a:xfrm>
            <a:off x="0" y="0"/>
            <a:ext cx="118762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ليبيا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21" name="شكل بيضاوي 20"/>
          <p:cNvSpPr/>
          <p:nvPr/>
        </p:nvSpPr>
        <p:spPr>
          <a:xfrm>
            <a:off x="7604466" y="4941168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مربع نص 21"/>
          <p:cNvSpPr txBox="1"/>
          <p:nvPr/>
        </p:nvSpPr>
        <p:spPr>
          <a:xfrm>
            <a:off x="8172400" y="620688"/>
            <a:ext cx="97160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أستراليا</a:t>
            </a:r>
          </a:p>
        </p:txBody>
      </p:sp>
      <p:sp>
        <p:nvSpPr>
          <p:cNvPr id="23" name="شكل بيضاوي 22"/>
          <p:cNvSpPr/>
          <p:nvPr/>
        </p:nvSpPr>
        <p:spPr>
          <a:xfrm>
            <a:off x="3900462" y="2223265"/>
            <a:ext cx="648072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4" name="رابط كسهم مستقيم 23"/>
          <p:cNvCxnSpPr/>
          <p:nvPr/>
        </p:nvCxnSpPr>
        <p:spPr>
          <a:xfrm>
            <a:off x="4582663" y="2632906"/>
            <a:ext cx="504056" cy="14401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مربع نص 24"/>
          <p:cNvSpPr txBox="1"/>
          <p:nvPr/>
        </p:nvSpPr>
        <p:spPr>
          <a:xfrm>
            <a:off x="6588224" y="620688"/>
            <a:ext cx="147565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فلسطين</a:t>
            </a:r>
          </a:p>
        </p:txBody>
      </p:sp>
      <p:sp>
        <p:nvSpPr>
          <p:cNvPr id="26" name="شكل بيضاوي 25"/>
          <p:cNvSpPr/>
          <p:nvPr/>
        </p:nvSpPr>
        <p:spPr>
          <a:xfrm>
            <a:off x="5400602" y="4038277"/>
            <a:ext cx="827584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10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7" name="رابط كسهم مستقيم 26"/>
          <p:cNvCxnSpPr>
            <a:cxnSpLocks/>
          </p:cNvCxnSpPr>
          <p:nvPr/>
        </p:nvCxnSpPr>
        <p:spPr>
          <a:xfrm flipH="1" flipV="1">
            <a:off x="4948133" y="3559826"/>
            <a:ext cx="543878" cy="594825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8" name="مربع نص 27"/>
          <p:cNvSpPr txBox="1"/>
          <p:nvPr/>
        </p:nvSpPr>
        <p:spPr>
          <a:xfrm>
            <a:off x="5220072" y="620688"/>
            <a:ext cx="115212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السودان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05" t="867" r="505" b="867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 cmpd="thickThin">
            <a:solidFill>
              <a:srgbClr val="000000"/>
            </a:solidFill>
            <a:miter lim="800000"/>
            <a:headEnd/>
            <a:tailEnd/>
          </a:ln>
          <a:scene3d>
            <a:camera prst="perspectiveFront"/>
            <a:lightRig rig="threePt" dir="t"/>
          </a:scene3d>
        </p:spPr>
      </p:pic>
      <p:sp>
        <p:nvSpPr>
          <p:cNvPr id="49" name="شكل بيضاوي 48">
            <a:extLst>
              <a:ext uri="{FF2B5EF4-FFF2-40B4-BE49-F238E27FC236}">
                <a16:creationId xmlns="" xmlns:a16="http://schemas.microsoft.com/office/drawing/2014/main" id="{50268245-899E-46B0-AE7B-01D77B78792A}"/>
              </a:ext>
            </a:extLst>
          </p:cNvPr>
          <p:cNvSpPr/>
          <p:nvPr/>
        </p:nvSpPr>
        <p:spPr>
          <a:xfrm>
            <a:off x="6440690" y="4879711"/>
            <a:ext cx="730127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شكل بيضاوي 50"/>
          <p:cNvSpPr/>
          <p:nvPr/>
        </p:nvSpPr>
        <p:spPr>
          <a:xfrm>
            <a:off x="6254588" y="1198033"/>
            <a:ext cx="720080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2" name="مربع نص 51"/>
          <p:cNvSpPr txBox="1"/>
          <p:nvPr/>
        </p:nvSpPr>
        <p:spPr>
          <a:xfrm>
            <a:off x="7785192" y="38740"/>
            <a:ext cx="133265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روسيا</a:t>
            </a:r>
          </a:p>
        </p:txBody>
      </p:sp>
      <p:sp>
        <p:nvSpPr>
          <p:cNvPr id="53" name="شكل بيضاوي 52"/>
          <p:cNvSpPr/>
          <p:nvPr/>
        </p:nvSpPr>
        <p:spPr>
          <a:xfrm>
            <a:off x="3071802" y="3500438"/>
            <a:ext cx="755576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4" name="رابط كسهم مستقيم 53"/>
          <p:cNvCxnSpPr>
            <a:cxnSpLocks/>
          </p:cNvCxnSpPr>
          <p:nvPr/>
        </p:nvCxnSpPr>
        <p:spPr>
          <a:xfrm flipV="1">
            <a:off x="3571868" y="3000373"/>
            <a:ext cx="571505" cy="571503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5" name="مربع نص 54"/>
          <p:cNvSpPr txBox="1"/>
          <p:nvPr/>
        </p:nvSpPr>
        <p:spPr>
          <a:xfrm>
            <a:off x="6072198" y="0"/>
            <a:ext cx="153788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الجزائر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56" name="شكل حر 55"/>
          <p:cNvSpPr/>
          <p:nvPr/>
        </p:nvSpPr>
        <p:spPr>
          <a:xfrm>
            <a:off x="4797631" y="3729222"/>
            <a:ext cx="308759" cy="53069"/>
          </a:xfrm>
          <a:custGeom>
            <a:avLst/>
            <a:gdLst>
              <a:gd name="connsiteX0" fmla="*/ 0 w 308759"/>
              <a:gd name="connsiteY0" fmla="*/ 29318 h 53069"/>
              <a:gd name="connsiteX1" fmla="*/ 17813 w 308759"/>
              <a:gd name="connsiteY1" fmla="*/ 41194 h 53069"/>
              <a:gd name="connsiteX2" fmla="*/ 53439 w 308759"/>
              <a:gd name="connsiteY2" fmla="*/ 17443 h 53069"/>
              <a:gd name="connsiteX3" fmla="*/ 71252 w 308759"/>
              <a:gd name="connsiteY3" fmla="*/ 5568 h 53069"/>
              <a:gd name="connsiteX4" fmla="*/ 89065 w 308759"/>
              <a:gd name="connsiteY4" fmla="*/ 17443 h 53069"/>
              <a:gd name="connsiteX5" fmla="*/ 95003 w 308759"/>
              <a:gd name="connsiteY5" fmla="*/ 35256 h 53069"/>
              <a:gd name="connsiteX6" fmla="*/ 106878 w 308759"/>
              <a:gd name="connsiteY6" fmla="*/ 53069 h 53069"/>
              <a:gd name="connsiteX7" fmla="*/ 148442 w 308759"/>
              <a:gd name="connsiteY7" fmla="*/ 5568 h 53069"/>
              <a:gd name="connsiteX8" fmla="*/ 213756 w 308759"/>
              <a:gd name="connsiteY8" fmla="*/ 23381 h 53069"/>
              <a:gd name="connsiteX9" fmla="*/ 219694 w 308759"/>
              <a:gd name="connsiteY9" fmla="*/ 41194 h 53069"/>
              <a:gd name="connsiteX10" fmla="*/ 237507 w 308759"/>
              <a:gd name="connsiteY10" fmla="*/ 35256 h 53069"/>
              <a:gd name="connsiteX11" fmla="*/ 249382 w 308759"/>
              <a:gd name="connsiteY11" fmla="*/ 17443 h 53069"/>
              <a:gd name="connsiteX12" fmla="*/ 290946 w 308759"/>
              <a:gd name="connsiteY12" fmla="*/ 29318 h 53069"/>
              <a:gd name="connsiteX13" fmla="*/ 308759 w 308759"/>
              <a:gd name="connsiteY13" fmla="*/ 53069 h 53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08759" h="53069">
                <a:moveTo>
                  <a:pt x="0" y="29318"/>
                </a:moveTo>
                <a:cubicBezTo>
                  <a:pt x="5938" y="33277"/>
                  <a:pt x="10774" y="40021"/>
                  <a:pt x="17813" y="41194"/>
                </a:cubicBezTo>
                <a:cubicBezTo>
                  <a:pt x="33465" y="43803"/>
                  <a:pt x="44788" y="24652"/>
                  <a:pt x="53439" y="17443"/>
                </a:cubicBezTo>
                <a:cubicBezTo>
                  <a:pt x="58921" y="12875"/>
                  <a:pt x="65314" y="9526"/>
                  <a:pt x="71252" y="5568"/>
                </a:cubicBezTo>
                <a:cubicBezTo>
                  <a:pt x="77190" y="9526"/>
                  <a:pt x="84607" y="11871"/>
                  <a:pt x="89065" y="17443"/>
                </a:cubicBezTo>
                <a:cubicBezTo>
                  <a:pt x="92975" y="22330"/>
                  <a:pt x="92204" y="29658"/>
                  <a:pt x="95003" y="35256"/>
                </a:cubicBezTo>
                <a:cubicBezTo>
                  <a:pt x="98194" y="41639"/>
                  <a:pt x="102920" y="47131"/>
                  <a:pt x="106878" y="53069"/>
                </a:cubicBezTo>
                <a:cubicBezTo>
                  <a:pt x="134587" y="11505"/>
                  <a:pt x="118754" y="25360"/>
                  <a:pt x="148442" y="5568"/>
                </a:cubicBezTo>
                <a:cubicBezTo>
                  <a:pt x="173767" y="8382"/>
                  <a:pt x="199728" y="0"/>
                  <a:pt x="213756" y="23381"/>
                </a:cubicBezTo>
                <a:cubicBezTo>
                  <a:pt x="216976" y="28748"/>
                  <a:pt x="217715" y="35256"/>
                  <a:pt x="219694" y="41194"/>
                </a:cubicBezTo>
                <a:cubicBezTo>
                  <a:pt x="225632" y="39215"/>
                  <a:pt x="232620" y="39166"/>
                  <a:pt x="237507" y="35256"/>
                </a:cubicBezTo>
                <a:cubicBezTo>
                  <a:pt x="243079" y="30798"/>
                  <a:pt x="242612" y="19700"/>
                  <a:pt x="249382" y="17443"/>
                </a:cubicBezTo>
                <a:cubicBezTo>
                  <a:pt x="253108" y="16201"/>
                  <a:pt x="285406" y="27472"/>
                  <a:pt x="290946" y="29318"/>
                </a:cubicBezTo>
                <a:cubicBezTo>
                  <a:pt x="298282" y="51330"/>
                  <a:pt x="291285" y="44332"/>
                  <a:pt x="308759" y="53069"/>
                </a:cubicBezTo>
              </a:path>
            </a:pathLst>
          </a:custGeom>
          <a:ln>
            <a:solidFill>
              <a:srgbClr val="0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7" name="شكل بيضاوي 56"/>
          <p:cNvSpPr/>
          <p:nvPr/>
        </p:nvSpPr>
        <p:spPr>
          <a:xfrm>
            <a:off x="3929058" y="4357693"/>
            <a:ext cx="755576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13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8" name="رابط كسهم مستقيم 57"/>
          <p:cNvCxnSpPr>
            <a:cxnSpLocks/>
          </p:cNvCxnSpPr>
          <p:nvPr/>
        </p:nvCxnSpPr>
        <p:spPr>
          <a:xfrm flipV="1">
            <a:off x="4429124" y="3857628"/>
            <a:ext cx="571505" cy="571503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9" name="مربع نص 58"/>
          <p:cNvSpPr txBox="1"/>
          <p:nvPr/>
        </p:nvSpPr>
        <p:spPr>
          <a:xfrm>
            <a:off x="4143372" y="0"/>
            <a:ext cx="153788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جنوب السودان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60" name="شكل حر: شكل 20">
            <a:extLst>
              <a:ext uri="{FF2B5EF4-FFF2-40B4-BE49-F238E27FC236}">
                <a16:creationId xmlns="" xmlns:a16="http://schemas.microsoft.com/office/drawing/2014/main" id="{2F9E26A0-9C88-43EF-B587-602EC0294674}"/>
              </a:ext>
            </a:extLst>
          </p:cNvPr>
          <p:cNvSpPr/>
          <p:nvPr/>
        </p:nvSpPr>
        <p:spPr>
          <a:xfrm>
            <a:off x="6836730" y="3854548"/>
            <a:ext cx="1477732" cy="845073"/>
          </a:xfrm>
          <a:custGeom>
            <a:avLst/>
            <a:gdLst>
              <a:gd name="connsiteX0" fmla="*/ 84575 w 1477732"/>
              <a:gd name="connsiteY0" fmla="*/ 0 h 845073"/>
              <a:gd name="connsiteX1" fmla="*/ 154913 w 1477732"/>
              <a:gd name="connsiteY1" fmla="*/ 28135 h 845073"/>
              <a:gd name="connsiteX2" fmla="*/ 225252 w 1477732"/>
              <a:gd name="connsiteY2" fmla="*/ 84406 h 845073"/>
              <a:gd name="connsiteX3" fmla="*/ 267455 w 1477732"/>
              <a:gd name="connsiteY3" fmla="*/ 211015 h 845073"/>
              <a:gd name="connsiteX4" fmla="*/ 281522 w 1477732"/>
              <a:gd name="connsiteY4" fmla="*/ 253218 h 845073"/>
              <a:gd name="connsiteX5" fmla="*/ 309658 w 1477732"/>
              <a:gd name="connsiteY5" fmla="*/ 281354 h 845073"/>
              <a:gd name="connsiteX6" fmla="*/ 394064 w 1477732"/>
              <a:gd name="connsiteY6" fmla="*/ 309489 h 845073"/>
              <a:gd name="connsiteX7" fmla="*/ 520673 w 1477732"/>
              <a:gd name="connsiteY7" fmla="*/ 267286 h 845073"/>
              <a:gd name="connsiteX8" fmla="*/ 562876 w 1477732"/>
              <a:gd name="connsiteY8" fmla="*/ 253218 h 845073"/>
              <a:gd name="connsiteX9" fmla="*/ 619147 w 1477732"/>
              <a:gd name="connsiteY9" fmla="*/ 239150 h 845073"/>
              <a:gd name="connsiteX10" fmla="*/ 633215 w 1477732"/>
              <a:gd name="connsiteY10" fmla="*/ 196947 h 845073"/>
              <a:gd name="connsiteX11" fmla="*/ 703553 w 1477732"/>
              <a:gd name="connsiteY11" fmla="*/ 182880 h 845073"/>
              <a:gd name="connsiteX12" fmla="*/ 745756 w 1477732"/>
              <a:gd name="connsiteY12" fmla="*/ 154744 h 845073"/>
              <a:gd name="connsiteX13" fmla="*/ 1027110 w 1477732"/>
              <a:gd name="connsiteY13" fmla="*/ 168812 h 845073"/>
              <a:gd name="connsiteX14" fmla="*/ 1111516 w 1477732"/>
              <a:gd name="connsiteY14" fmla="*/ 196947 h 845073"/>
              <a:gd name="connsiteX15" fmla="*/ 1195922 w 1477732"/>
              <a:gd name="connsiteY15" fmla="*/ 211015 h 845073"/>
              <a:gd name="connsiteX16" fmla="*/ 1280328 w 1477732"/>
              <a:gd name="connsiteY16" fmla="*/ 239150 h 845073"/>
              <a:gd name="connsiteX17" fmla="*/ 1308464 w 1477732"/>
              <a:gd name="connsiteY17" fmla="*/ 267286 h 845073"/>
              <a:gd name="connsiteX18" fmla="*/ 1350667 w 1477732"/>
              <a:gd name="connsiteY18" fmla="*/ 351692 h 845073"/>
              <a:gd name="connsiteX19" fmla="*/ 1435073 w 1477732"/>
              <a:gd name="connsiteY19" fmla="*/ 422030 h 845073"/>
              <a:gd name="connsiteX20" fmla="*/ 1449141 w 1477732"/>
              <a:gd name="connsiteY20" fmla="*/ 464234 h 845073"/>
              <a:gd name="connsiteX21" fmla="*/ 1477276 w 1477732"/>
              <a:gd name="connsiteY21" fmla="*/ 506437 h 845073"/>
              <a:gd name="connsiteX22" fmla="*/ 1435073 w 1477732"/>
              <a:gd name="connsiteY22" fmla="*/ 520504 h 845073"/>
              <a:gd name="connsiteX23" fmla="*/ 1392870 w 1477732"/>
              <a:gd name="connsiteY23" fmla="*/ 590843 h 845073"/>
              <a:gd name="connsiteX24" fmla="*/ 1378802 w 1477732"/>
              <a:gd name="connsiteY24" fmla="*/ 661181 h 845073"/>
              <a:gd name="connsiteX25" fmla="*/ 1336599 w 1477732"/>
              <a:gd name="connsiteY25" fmla="*/ 675249 h 845073"/>
              <a:gd name="connsiteX26" fmla="*/ 1308464 w 1477732"/>
              <a:gd name="connsiteY26" fmla="*/ 717452 h 845073"/>
              <a:gd name="connsiteX27" fmla="*/ 1238125 w 1477732"/>
              <a:gd name="connsiteY27" fmla="*/ 731520 h 845073"/>
              <a:gd name="connsiteX28" fmla="*/ 1195922 w 1477732"/>
              <a:gd name="connsiteY28" fmla="*/ 745587 h 845073"/>
              <a:gd name="connsiteX29" fmla="*/ 970839 w 1477732"/>
              <a:gd name="connsiteY29" fmla="*/ 787790 h 845073"/>
              <a:gd name="connsiteX30" fmla="*/ 914568 w 1477732"/>
              <a:gd name="connsiteY30" fmla="*/ 801858 h 845073"/>
              <a:gd name="connsiteX31" fmla="*/ 773892 w 1477732"/>
              <a:gd name="connsiteY31" fmla="*/ 815926 h 845073"/>
              <a:gd name="connsiteX32" fmla="*/ 562876 w 1477732"/>
              <a:gd name="connsiteY32" fmla="*/ 829994 h 845073"/>
              <a:gd name="connsiteX33" fmla="*/ 464402 w 1477732"/>
              <a:gd name="connsiteY33" fmla="*/ 759655 h 845073"/>
              <a:gd name="connsiteX34" fmla="*/ 394064 w 1477732"/>
              <a:gd name="connsiteY34" fmla="*/ 703384 h 845073"/>
              <a:gd name="connsiteX35" fmla="*/ 323725 w 1477732"/>
              <a:gd name="connsiteY35" fmla="*/ 661181 h 845073"/>
              <a:gd name="connsiteX36" fmla="*/ 267455 w 1477732"/>
              <a:gd name="connsiteY36" fmla="*/ 604910 h 845073"/>
              <a:gd name="connsiteX37" fmla="*/ 225252 w 1477732"/>
              <a:gd name="connsiteY37" fmla="*/ 562707 h 845073"/>
              <a:gd name="connsiteX38" fmla="*/ 183048 w 1477732"/>
              <a:gd name="connsiteY38" fmla="*/ 534572 h 845073"/>
              <a:gd name="connsiteX39" fmla="*/ 154913 w 1477732"/>
              <a:gd name="connsiteY39" fmla="*/ 492369 h 845073"/>
              <a:gd name="connsiteX40" fmla="*/ 112710 w 1477732"/>
              <a:gd name="connsiteY40" fmla="*/ 464234 h 845073"/>
              <a:gd name="connsiteX41" fmla="*/ 84575 w 1477732"/>
              <a:gd name="connsiteY41" fmla="*/ 379827 h 845073"/>
              <a:gd name="connsiteX42" fmla="*/ 70507 w 1477732"/>
              <a:gd name="connsiteY42" fmla="*/ 337624 h 845073"/>
              <a:gd name="connsiteX43" fmla="*/ 42372 w 1477732"/>
              <a:gd name="connsiteY43" fmla="*/ 225083 h 845073"/>
              <a:gd name="connsiteX44" fmla="*/ 14236 w 1477732"/>
              <a:gd name="connsiteY44" fmla="*/ 196947 h 845073"/>
              <a:gd name="connsiteX45" fmla="*/ 168 w 1477732"/>
              <a:gd name="connsiteY45" fmla="*/ 84406 h 845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477732" h="845073">
                <a:moveTo>
                  <a:pt x="84575" y="0"/>
                </a:moveTo>
                <a:cubicBezTo>
                  <a:pt x="108021" y="9378"/>
                  <a:pt x="132327" y="16842"/>
                  <a:pt x="154913" y="28135"/>
                </a:cubicBezTo>
                <a:cubicBezTo>
                  <a:pt x="190406" y="45881"/>
                  <a:pt x="199082" y="58236"/>
                  <a:pt x="225252" y="84406"/>
                </a:cubicBezTo>
                <a:lnTo>
                  <a:pt x="267455" y="211015"/>
                </a:lnTo>
                <a:cubicBezTo>
                  <a:pt x="272144" y="225083"/>
                  <a:pt x="271037" y="242733"/>
                  <a:pt x="281522" y="253218"/>
                </a:cubicBezTo>
                <a:cubicBezTo>
                  <a:pt x="290901" y="262597"/>
                  <a:pt x="297795" y="275422"/>
                  <a:pt x="309658" y="281354"/>
                </a:cubicBezTo>
                <a:cubicBezTo>
                  <a:pt x="336184" y="294617"/>
                  <a:pt x="394064" y="309489"/>
                  <a:pt x="394064" y="309489"/>
                </a:cubicBezTo>
                <a:lnTo>
                  <a:pt x="520673" y="267286"/>
                </a:lnTo>
                <a:cubicBezTo>
                  <a:pt x="534741" y="262597"/>
                  <a:pt x="548490" y="256815"/>
                  <a:pt x="562876" y="253218"/>
                </a:cubicBezTo>
                <a:lnTo>
                  <a:pt x="619147" y="239150"/>
                </a:lnTo>
                <a:cubicBezTo>
                  <a:pt x="623836" y="225082"/>
                  <a:pt x="620877" y="205172"/>
                  <a:pt x="633215" y="196947"/>
                </a:cubicBezTo>
                <a:cubicBezTo>
                  <a:pt x="653110" y="183684"/>
                  <a:pt x="681165" y="191275"/>
                  <a:pt x="703553" y="182880"/>
                </a:cubicBezTo>
                <a:cubicBezTo>
                  <a:pt x="719384" y="176943"/>
                  <a:pt x="731688" y="164123"/>
                  <a:pt x="745756" y="154744"/>
                </a:cubicBezTo>
                <a:cubicBezTo>
                  <a:pt x="839541" y="159433"/>
                  <a:pt x="933827" y="158049"/>
                  <a:pt x="1027110" y="168812"/>
                </a:cubicBezTo>
                <a:cubicBezTo>
                  <a:pt x="1056572" y="172211"/>
                  <a:pt x="1082262" y="192071"/>
                  <a:pt x="1111516" y="196947"/>
                </a:cubicBezTo>
                <a:cubicBezTo>
                  <a:pt x="1139651" y="201636"/>
                  <a:pt x="1168250" y="204097"/>
                  <a:pt x="1195922" y="211015"/>
                </a:cubicBezTo>
                <a:cubicBezTo>
                  <a:pt x="1224694" y="218208"/>
                  <a:pt x="1280328" y="239150"/>
                  <a:pt x="1280328" y="239150"/>
                </a:cubicBezTo>
                <a:cubicBezTo>
                  <a:pt x="1289707" y="248529"/>
                  <a:pt x="1301640" y="255913"/>
                  <a:pt x="1308464" y="267286"/>
                </a:cubicBezTo>
                <a:cubicBezTo>
                  <a:pt x="1362847" y="357924"/>
                  <a:pt x="1274436" y="260215"/>
                  <a:pt x="1350667" y="351692"/>
                </a:cubicBezTo>
                <a:cubicBezTo>
                  <a:pt x="1384516" y="392311"/>
                  <a:pt x="1393576" y="394366"/>
                  <a:pt x="1435073" y="422030"/>
                </a:cubicBezTo>
                <a:cubicBezTo>
                  <a:pt x="1439762" y="436098"/>
                  <a:pt x="1442509" y="450971"/>
                  <a:pt x="1449141" y="464234"/>
                </a:cubicBezTo>
                <a:cubicBezTo>
                  <a:pt x="1456702" y="479356"/>
                  <a:pt x="1481377" y="490035"/>
                  <a:pt x="1477276" y="506437"/>
                </a:cubicBezTo>
                <a:cubicBezTo>
                  <a:pt x="1473679" y="520823"/>
                  <a:pt x="1449141" y="515815"/>
                  <a:pt x="1435073" y="520504"/>
                </a:cubicBezTo>
                <a:cubicBezTo>
                  <a:pt x="1401898" y="553681"/>
                  <a:pt x="1405045" y="542145"/>
                  <a:pt x="1392870" y="590843"/>
                </a:cubicBezTo>
                <a:cubicBezTo>
                  <a:pt x="1387071" y="614039"/>
                  <a:pt x="1392065" y="641286"/>
                  <a:pt x="1378802" y="661181"/>
                </a:cubicBezTo>
                <a:cubicBezTo>
                  <a:pt x="1370577" y="673519"/>
                  <a:pt x="1350667" y="670560"/>
                  <a:pt x="1336599" y="675249"/>
                </a:cubicBezTo>
                <a:cubicBezTo>
                  <a:pt x="1327221" y="689317"/>
                  <a:pt x="1323144" y="709064"/>
                  <a:pt x="1308464" y="717452"/>
                </a:cubicBezTo>
                <a:cubicBezTo>
                  <a:pt x="1287704" y="729315"/>
                  <a:pt x="1261322" y="725721"/>
                  <a:pt x="1238125" y="731520"/>
                </a:cubicBezTo>
                <a:cubicBezTo>
                  <a:pt x="1223739" y="735116"/>
                  <a:pt x="1209990" y="740898"/>
                  <a:pt x="1195922" y="745587"/>
                </a:cubicBezTo>
                <a:cubicBezTo>
                  <a:pt x="1119358" y="822154"/>
                  <a:pt x="1190399" y="763395"/>
                  <a:pt x="970839" y="787790"/>
                </a:cubicBezTo>
                <a:cubicBezTo>
                  <a:pt x="951623" y="789925"/>
                  <a:pt x="933708" y="799124"/>
                  <a:pt x="914568" y="801858"/>
                </a:cubicBezTo>
                <a:cubicBezTo>
                  <a:pt x="867916" y="808523"/>
                  <a:pt x="820784" y="811237"/>
                  <a:pt x="773892" y="815926"/>
                </a:cubicBezTo>
                <a:cubicBezTo>
                  <a:pt x="649201" y="857489"/>
                  <a:pt x="718961" y="847336"/>
                  <a:pt x="562876" y="829994"/>
                </a:cubicBezTo>
                <a:cubicBezTo>
                  <a:pt x="496120" y="763238"/>
                  <a:pt x="531770" y="782112"/>
                  <a:pt x="464402" y="759655"/>
                </a:cubicBezTo>
                <a:cubicBezTo>
                  <a:pt x="408367" y="675602"/>
                  <a:pt x="469562" y="748683"/>
                  <a:pt x="394064" y="703384"/>
                </a:cubicBezTo>
                <a:cubicBezTo>
                  <a:pt x="297511" y="645453"/>
                  <a:pt x="443279" y="701033"/>
                  <a:pt x="323725" y="661181"/>
                </a:cubicBezTo>
                <a:cubicBezTo>
                  <a:pt x="296931" y="580795"/>
                  <a:pt x="331764" y="647783"/>
                  <a:pt x="267455" y="604910"/>
                </a:cubicBezTo>
                <a:cubicBezTo>
                  <a:pt x="250902" y="593874"/>
                  <a:pt x="240536" y="575443"/>
                  <a:pt x="225252" y="562707"/>
                </a:cubicBezTo>
                <a:cubicBezTo>
                  <a:pt x="212263" y="551883"/>
                  <a:pt x="197116" y="543950"/>
                  <a:pt x="183048" y="534572"/>
                </a:cubicBezTo>
                <a:cubicBezTo>
                  <a:pt x="173670" y="520504"/>
                  <a:pt x="166868" y="504324"/>
                  <a:pt x="154913" y="492369"/>
                </a:cubicBezTo>
                <a:cubicBezTo>
                  <a:pt x="142958" y="480414"/>
                  <a:pt x="121671" y="478571"/>
                  <a:pt x="112710" y="464234"/>
                </a:cubicBezTo>
                <a:cubicBezTo>
                  <a:pt x="96992" y="439084"/>
                  <a:pt x="93953" y="407963"/>
                  <a:pt x="84575" y="379827"/>
                </a:cubicBezTo>
                <a:cubicBezTo>
                  <a:pt x="79886" y="365759"/>
                  <a:pt x="74103" y="352010"/>
                  <a:pt x="70507" y="337624"/>
                </a:cubicBezTo>
                <a:cubicBezTo>
                  <a:pt x="61129" y="300110"/>
                  <a:pt x="69715" y="252426"/>
                  <a:pt x="42372" y="225083"/>
                </a:cubicBezTo>
                <a:lnTo>
                  <a:pt x="14236" y="196947"/>
                </a:lnTo>
                <a:cubicBezTo>
                  <a:pt x="-2591" y="112815"/>
                  <a:pt x="168" y="150519"/>
                  <a:pt x="168" y="8440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1" name="رابط كسهم مستقيم 60">
            <a:extLst>
              <a:ext uri="{FF2B5EF4-FFF2-40B4-BE49-F238E27FC236}">
                <a16:creationId xmlns="" xmlns:a16="http://schemas.microsoft.com/office/drawing/2014/main" id="{7D88BB62-356C-4091-8ADC-8341819B4062}"/>
              </a:ext>
            </a:extLst>
          </p:cNvPr>
          <p:cNvCxnSpPr/>
          <p:nvPr/>
        </p:nvCxnSpPr>
        <p:spPr>
          <a:xfrm flipV="1">
            <a:off x="7026801" y="4447663"/>
            <a:ext cx="144016" cy="432048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2" name="شكل بيضاوي 61">
            <a:extLst>
              <a:ext uri="{FF2B5EF4-FFF2-40B4-BE49-F238E27FC236}">
                <a16:creationId xmlns="" xmlns:a16="http://schemas.microsoft.com/office/drawing/2014/main" id="{1BF6C1EA-ED18-42ED-8042-84154EFC90DA}"/>
              </a:ext>
            </a:extLst>
          </p:cNvPr>
          <p:cNvSpPr/>
          <p:nvPr/>
        </p:nvSpPr>
        <p:spPr>
          <a:xfrm rot="2734016">
            <a:off x="6061860" y="2996952"/>
            <a:ext cx="701553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14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3" name="مربع نص 62"/>
          <p:cNvSpPr txBox="1"/>
          <p:nvPr/>
        </p:nvSpPr>
        <p:spPr>
          <a:xfrm>
            <a:off x="2357422" y="0"/>
            <a:ext cx="153788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الهند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64" name="شكل بيضاوي 63">
            <a:extLst>
              <a:ext uri="{FF2B5EF4-FFF2-40B4-BE49-F238E27FC236}">
                <a16:creationId xmlns="" xmlns:a16="http://schemas.microsoft.com/office/drawing/2014/main" id="{B3AA2CC2-D020-4C62-B3E8-0B3C2BF67B42}"/>
              </a:ext>
            </a:extLst>
          </p:cNvPr>
          <p:cNvSpPr/>
          <p:nvPr/>
        </p:nvSpPr>
        <p:spPr>
          <a:xfrm>
            <a:off x="2928926" y="1571612"/>
            <a:ext cx="737828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15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5" name="رابط كسهم مستقيم 64">
            <a:extLst>
              <a:ext uri="{FF2B5EF4-FFF2-40B4-BE49-F238E27FC236}">
                <a16:creationId xmlns="" xmlns:a16="http://schemas.microsoft.com/office/drawing/2014/main" id="{8E42E59B-F8A4-4B9E-A2E1-0022A0B6EB47}"/>
              </a:ext>
            </a:extLst>
          </p:cNvPr>
          <p:cNvCxnSpPr>
            <a:cxnSpLocks/>
          </p:cNvCxnSpPr>
          <p:nvPr/>
        </p:nvCxnSpPr>
        <p:spPr>
          <a:xfrm>
            <a:off x="3643306" y="1857364"/>
            <a:ext cx="721234" cy="77089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6" name="مربع نص 65">
            <a:extLst>
              <a:ext uri="{FF2B5EF4-FFF2-40B4-BE49-F238E27FC236}">
                <a16:creationId xmlns="" xmlns:a16="http://schemas.microsoft.com/office/drawing/2014/main" id="{D23922CF-4143-428B-8572-16813A2EBD19}"/>
              </a:ext>
            </a:extLst>
          </p:cNvPr>
          <p:cNvSpPr txBox="1"/>
          <p:nvPr/>
        </p:nvSpPr>
        <p:spPr>
          <a:xfrm>
            <a:off x="642910" y="0"/>
            <a:ext cx="1475656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ألمانيا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  <p:sp>
        <p:nvSpPr>
          <p:cNvPr id="67" name="شكل بيضاوي 66">
            <a:extLst>
              <a:ext uri="{FF2B5EF4-FFF2-40B4-BE49-F238E27FC236}">
                <a16:creationId xmlns="" xmlns:a16="http://schemas.microsoft.com/office/drawing/2014/main" id="{F89C665D-BA76-4829-8A82-CB727FFBA5AB}"/>
              </a:ext>
            </a:extLst>
          </p:cNvPr>
          <p:cNvSpPr/>
          <p:nvPr/>
        </p:nvSpPr>
        <p:spPr>
          <a:xfrm>
            <a:off x="6458522" y="2333458"/>
            <a:ext cx="827584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8" name="مربع نص 67">
            <a:extLst>
              <a:ext uri="{FF2B5EF4-FFF2-40B4-BE49-F238E27FC236}">
                <a16:creationId xmlns="" xmlns:a16="http://schemas.microsoft.com/office/drawing/2014/main" id="{C1651A94-3EDA-489C-A3AF-B8F8013523D1}"/>
              </a:ext>
            </a:extLst>
          </p:cNvPr>
          <p:cNvSpPr txBox="1"/>
          <p:nvPr/>
        </p:nvSpPr>
        <p:spPr>
          <a:xfrm>
            <a:off x="7786710" y="571480"/>
            <a:ext cx="1357290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الصين</a:t>
            </a:r>
          </a:p>
        </p:txBody>
      </p:sp>
      <p:sp>
        <p:nvSpPr>
          <p:cNvPr id="69" name="شكل بيضاوي 68">
            <a:extLst>
              <a:ext uri="{FF2B5EF4-FFF2-40B4-BE49-F238E27FC236}">
                <a16:creationId xmlns="" xmlns:a16="http://schemas.microsoft.com/office/drawing/2014/main" id="{61727BE8-B339-42CC-A465-ACF239DF237C}"/>
              </a:ext>
            </a:extLst>
          </p:cNvPr>
          <p:cNvSpPr/>
          <p:nvPr/>
        </p:nvSpPr>
        <p:spPr>
          <a:xfrm>
            <a:off x="4661756" y="5791659"/>
            <a:ext cx="737828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17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70" name="رابط كسهم مستقيم 69">
            <a:extLst>
              <a:ext uri="{FF2B5EF4-FFF2-40B4-BE49-F238E27FC236}">
                <a16:creationId xmlns="" xmlns:a16="http://schemas.microsoft.com/office/drawing/2014/main" id="{34C4A836-C418-44B6-8DBB-24560E74038A}"/>
              </a:ext>
            </a:extLst>
          </p:cNvPr>
          <p:cNvCxnSpPr>
            <a:cxnSpLocks/>
          </p:cNvCxnSpPr>
          <p:nvPr/>
        </p:nvCxnSpPr>
        <p:spPr>
          <a:xfrm flipH="1" flipV="1">
            <a:off x="4713907" y="5517233"/>
            <a:ext cx="180020" cy="27442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مربع نص 70">
            <a:extLst>
              <a:ext uri="{FF2B5EF4-FFF2-40B4-BE49-F238E27FC236}">
                <a16:creationId xmlns="" xmlns:a16="http://schemas.microsoft.com/office/drawing/2014/main" id="{167D767E-D4B6-46ED-B862-8767FFAA0115}"/>
              </a:ext>
            </a:extLst>
          </p:cNvPr>
          <p:cNvSpPr txBox="1"/>
          <p:nvPr/>
        </p:nvSpPr>
        <p:spPr>
          <a:xfrm>
            <a:off x="6143636" y="571480"/>
            <a:ext cx="1366984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جنوب أفريقيا</a:t>
            </a:r>
          </a:p>
        </p:txBody>
      </p:sp>
      <p:sp>
        <p:nvSpPr>
          <p:cNvPr id="72" name="شكل بيضاوي 71">
            <a:extLst>
              <a:ext uri="{FF2B5EF4-FFF2-40B4-BE49-F238E27FC236}">
                <a16:creationId xmlns="" xmlns:a16="http://schemas.microsoft.com/office/drawing/2014/main" id="{E4C2393A-7831-4B72-91B3-BCD1F5BC0791}"/>
              </a:ext>
            </a:extLst>
          </p:cNvPr>
          <p:cNvSpPr/>
          <p:nvPr/>
        </p:nvSpPr>
        <p:spPr>
          <a:xfrm>
            <a:off x="5357818" y="3500438"/>
            <a:ext cx="755576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73" name="رابط كسهم مستقيم 72">
            <a:extLst>
              <a:ext uri="{FF2B5EF4-FFF2-40B4-BE49-F238E27FC236}">
                <a16:creationId xmlns="" xmlns:a16="http://schemas.microsoft.com/office/drawing/2014/main" id="{F5401548-AD4D-42F3-A3B6-6D1A50836170}"/>
              </a:ext>
            </a:extLst>
          </p:cNvPr>
          <p:cNvCxnSpPr>
            <a:cxnSpLocks/>
          </p:cNvCxnSpPr>
          <p:nvPr/>
        </p:nvCxnSpPr>
        <p:spPr>
          <a:xfrm rot="10800000">
            <a:off x="4929190" y="3071810"/>
            <a:ext cx="540266" cy="475658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5" name="مربع نص 74">
            <a:extLst>
              <a:ext uri="{FF2B5EF4-FFF2-40B4-BE49-F238E27FC236}">
                <a16:creationId xmlns="" xmlns:a16="http://schemas.microsoft.com/office/drawing/2014/main" id="{3AFDFE3A-8F0E-4CA5-8462-DF3D3FF7F511}"/>
              </a:ext>
            </a:extLst>
          </p:cNvPr>
          <p:cNvSpPr txBox="1"/>
          <p:nvPr/>
        </p:nvSpPr>
        <p:spPr>
          <a:xfrm>
            <a:off x="4714876" y="571480"/>
            <a:ext cx="115212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مصر</a:t>
            </a:r>
          </a:p>
        </p:txBody>
      </p:sp>
      <p:sp>
        <p:nvSpPr>
          <p:cNvPr id="76" name="شكل بيضاوي 75">
            <a:extLst>
              <a:ext uri="{FF2B5EF4-FFF2-40B4-BE49-F238E27FC236}">
                <a16:creationId xmlns="" xmlns:a16="http://schemas.microsoft.com/office/drawing/2014/main" id="{73C64CE3-FDC9-4B6F-A464-0AA22B46876F}"/>
              </a:ext>
            </a:extLst>
          </p:cNvPr>
          <p:cNvSpPr/>
          <p:nvPr/>
        </p:nvSpPr>
        <p:spPr>
          <a:xfrm>
            <a:off x="4857752" y="1571612"/>
            <a:ext cx="720080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77" name="رابط كسهم مستقيم 76">
            <a:extLst>
              <a:ext uri="{FF2B5EF4-FFF2-40B4-BE49-F238E27FC236}">
                <a16:creationId xmlns="" xmlns:a16="http://schemas.microsoft.com/office/drawing/2014/main" id="{3F8E3E52-4392-4620-B192-DFBF2A91307C}"/>
              </a:ext>
            </a:extLst>
          </p:cNvPr>
          <p:cNvCxnSpPr>
            <a:cxnSpLocks/>
          </p:cNvCxnSpPr>
          <p:nvPr/>
        </p:nvCxnSpPr>
        <p:spPr>
          <a:xfrm flipH="1">
            <a:off x="5056199" y="2175610"/>
            <a:ext cx="61040" cy="315535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8" name="مربع نص 77">
            <a:extLst>
              <a:ext uri="{FF2B5EF4-FFF2-40B4-BE49-F238E27FC236}">
                <a16:creationId xmlns="" xmlns:a16="http://schemas.microsoft.com/office/drawing/2014/main" id="{B066281E-DBA5-4798-95DA-CB9123DCB544}"/>
              </a:ext>
            </a:extLst>
          </p:cNvPr>
          <p:cNvSpPr txBox="1"/>
          <p:nvPr/>
        </p:nvSpPr>
        <p:spPr>
          <a:xfrm>
            <a:off x="3357554" y="571480"/>
            <a:ext cx="115212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تركيا</a:t>
            </a:r>
          </a:p>
        </p:txBody>
      </p:sp>
      <p:sp>
        <p:nvSpPr>
          <p:cNvPr id="79" name="شكل بيضاوي 78">
            <a:extLst>
              <a:ext uri="{FF2B5EF4-FFF2-40B4-BE49-F238E27FC236}">
                <a16:creationId xmlns="" xmlns:a16="http://schemas.microsoft.com/office/drawing/2014/main" id="{1F50EF80-2200-4A97-BF93-DE5C88B3D074}"/>
              </a:ext>
            </a:extLst>
          </p:cNvPr>
          <p:cNvSpPr/>
          <p:nvPr/>
        </p:nvSpPr>
        <p:spPr>
          <a:xfrm>
            <a:off x="8249721" y="2984707"/>
            <a:ext cx="755604" cy="576064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</a:t>
            </a:r>
            <a:endParaRPr lang="ar-SA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80" name="رابط كسهم مستقيم 79">
            <a:extLst>
              <a:ext uri="{FF2B5EF4-FFF2-40B4-BE49-F238E27FC236}">
                <a16:creationId xmlns="" xmlns:a16="http://schemas.microsoft.com/office/drawing/2014/main" id="{821EE0AF-676F-4B18-983A-7133C1714928}"/>
              </a:ext>
            </a:extLst>
          </p:cNvPr>
          <p:cNvCxnSpPr>
            <a:cxnSpLocks/>
          </p:cNvCxnSpPr>
          <p:nvPr/>
        </p:nvCxnSpPr>
        <p:spPr>
          <a:xfrm flipH="1" flipV="1">
            <a:off x="7928502" y="2606122"/>
            <a:ext cx="385960" cy="534846"/>
          </a:xfrm>
          <a:prstGeom prst="straightConnector1">
            <a:avLst/>
          </a:prstGeom>
          <a:ln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1" name="مربع نص 80">
            <a:extLst>
              <a:ext uri="{FF2B5EF4-FFF2-40B4-BE49-F238E27FC236}">
                <a16:creationId xmlns="" xmlns:a16="http://schemas.microsoft.com/office/drawing/2014/main" id="{C50F2A5D-D582-4439-8D63-1645389611FF}"/>
              </a:ext>
            </a:extLst>
          </p:cNvPr>
          <p:cNvSpPr txBox="1"/>
          <p:nvPr/>
        </p:nvSpPr>
        <p:spPr>
          <a:xfrm>
            <a:off x="2071670" y="571480"/>
            <a:ext cx="115212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  <a:cs typeface="Akhbar MT" pitchFamily="2" charset="-78"/>
              </a:rPr>
              <a:t>اليابان</a:t>
            </a:r>
          </a:p>
        </p:txBody>
      </p:sp>
      <p:sp>
        <p:nvSpPr>
          <p:cNvPr id="83" name="مربع نص 82">
            <a:extLst>
              <a:ext uri="{FF2B5EF4-FFF2-40B4-BE49-F238E27FC236}">
                <a16:creationId xmlns="" xmlns:a16="http://schemas.microsoft.com/office/drawing/2014/main" id="{C50F2A5D-D582-4439-8D63-1645389611FF}"/>
              </a:ext>
            </a:extLst>
          </p:cNvPr>
          <p:cNvSpPr txBox="1"/>
          <p:nvPr/>
        </p:nvSpPr>
        <p:spPr>
          <a:xfrm>
            <a:off x="785786" y="571480"/>
            <a:ext cx="115212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unse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cs typeface="Akhbar MT" pitchFamily="2" charset="-78"/>
              </a:rPr>
              <a:t>إندونيسيا</a:t>
            </a:r>
            <a:endParaRPr lang="ar-SA" sz="2400" b="1" dirty="0">
              <a:solidFill>
                <a:srgbClr val="FFFF00"/>
              </a:solidFill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1" grpId="0" animBg="1"/>
      <p:bldP spid="52" grpId="0" animBg="1"/>
      <p:bldP spid="53" grpId="0" animBg="1"/>
      <p:bldP spid="55" grpId="0" animBg="1"/>
      <p:bldP spid="57" grpId="0" animBg="1"/>
      <p:bldP spid="59" grpId="0" animBg="1"/>
      <p:bldP spid="60" grpId="0" animBg="1"/>
      <p:bldP spid="6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72" grpId="0" animBg="1"/>
      <p:bldP spid="75" grpId="0" animBg="1"/>
      <p:bldP spid="76" grpId="0" animBg="1"/>
      <p:bldP spid="78" grpId="0" animBg="1"/>
      <p:bldP spid="79" grpId="0" animBg="1"/>
      <p:bldP spid="81" grpId="0" animBg="1"/>
      <p:bldP spid="83" grpId="0" animBg="1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3330</TotalTime>
  <Words>842</Words>
  <Application>Microsoft Office PowerPoint</Application>
  <PresentationFormat>عرض على الشاشة (3:4)‏</PresentationFormat>
  <Paragraphs>176</Paragraphs>
  <Slides>20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1" baseType="lpstr">
      <vt:lpstr>سمة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aminco</dc:creator>
  <cp:lastModifiedBy>‏‏مستخدم Windows</cp:lastModifiedBy>
  <cp:revision>458</cp:revision>
  <dcterms:created xsi:type="dcterms:W3CDTF">2015-12-31T15:17:35Z</dcterms:created>
  <dcterms:modified xsi:type="dcterms:W3CDTF">2020-11-16T00:43:19Z</dcterms:modified>
</cp:coreProperties>
</file>