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9" r:id="rId1"/>
  </p:sldMasterIdLst>
  <p:sldIdLst>
    <p:sldId id="256" r:id="rId2"/>
    <p:sldId id="278" r:id="rId3"/>
    <p:sldId id="279" r:id="rId4"/>
    <p:sldId id="257" r:id="rId5"/>
    <p:sldId id="259" r:id="rId6"/>
    <p:sldId id="260" r:id="rId7"/>
    <p:sldId id="261" r:id="rId8"/>
    <p:sldId id="262" r:id="rId9"/>
    <p:sldId id="265" r:id="rId10"/>
    <p:sldId id="280" r:id="rId11"/>
    <p:sldId id="272" r:id="rId12"/>
    <p:sldId id="266" r:id="rId13"/>
    <p:sldId id="267" r:id="rId14"/>
    <p:sldId id="268" r:id="rId15"/>
    <p:sldId id="269" r:id="rId16"/>
    <p:sldId id="270" r:id="rId17"/>
    <p:sldId id="271" r:id="rId18"/>
    <p:sldId id="281" r:id="rId19"/>
    <p:sldId id="273" r:id="rId20"/>
    <p:sldId id="274" r:id="rId21"/>
    <p:sldId id="275" r:id="rId22"/>
    <p:sldId id="276" r:id="rId23"/>
    <p:sldId id="277" r:id="rId24"/>
    <p:sldId id="282" r:id="rId25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0EB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inimized">
    <p:restoredLeft sz="34587" autoAdjust="0"/>
    <p:restoredTop sz="94713" autoAdjust="0"/>
  </p:normalViewPr>
  <p:slideViewPr>
    <p:cSldViewPr>
      <p:cViewPr>
        <p:scale>
          <a:sx n="89" d="100"/>
          <a:sy n="89" d="100"/>
        </p:scale>
        <p:origin x="-2274" y="-5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4944" y="-5"/>
              <a:ext cx="816" cy="3980"/>
              <a:chOff x="4944" y="-5"/>
              <a:chExt cx="816" cy="3980"/>
            </a:xfrm>
          </p:grpSpPr>
          <p:grpSp>
            <p:nvGrpSpPr>
              <p:cNvPr id="20" name="Group 7"/>
              <p:cNvGrpSpPr>
                <a:grpSpLocks/>
              </p:cNvGrpSpPr>
              <p:nvPr userDrawn="1"/>
            </p:nvGrpSpPr>
            <p:grpSpPr bwMode="auto">
              <a:xfrm>
                <a:off x="5280" y="-5"/>
                <a:ext cx="480" cy="1436"/>
                <a:chOff x="5280" y="-5"/>
                <a:chExt cx="480" cy="1436"/>
              </a:xfrm>
            </p:grpSpPr>
            <p:grpSp>
              <p:nvGrpSpPr>
                <p:cNvPr id="41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90" y="-6"/>
                  <a:ext cx="174" cy="176"/>
                  <a:chOff x="1716" y="323"/>
                  <a:chExt cx="1690" cy="2560"/>
                </a:xfrm>
              </p:grpSpPr>
              <p:grpSp>
                <p:nvGrpSpPr>
                  <p:cNvPr id="5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716" y="323"/>
                    <a:ext cx="1690" cy="2560"/>
                    <a:chOff x="1716" y="323"/>
                    <a:chExt cx="1690" cy="2560"/>
                  </a:xfrm>
                </p:grpSpPr>
                <p:sp>
                  <p:nvSpPr>
                    <p:cNvPr id="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72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>
                        <a:latin typeface="Arial" charset="0"/>
                        <a:cs typeface="Arial" charset="0"/>
                      </a:endParaRPr>
                    </a:p>
                  </p:txBody>
                </p:sp>
                <p:sp>
                  <p:nvSpPr>
                    <p:cNvPr id="58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716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>
                        <a:latin typeface="Arial" charset="0"/>
                        <a:cs typeface="Arial" charset="0"/>
                      </a:endParaRPr>
                    </a:p>
                  </p:txBody>
                </p:sp>
              </p:grpSp>
              <p:sp>
                <p:nvSpPr>
                  <p:cNvPr id="51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2" name="Freeform 13"/>
                  <p:cNvSpPr>
                    <a:spLocks/>
                  </p:cNvSpPr>
                  <p:nvPr/>
                </p:nvSpPr>
                <p:spPr bwMode="auto">
                  <a:xfrm>
                    <a:off x="2658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3" name="Freeform 14"/>
                  <p:cNvSpPr>
                    <a:spLocks/>
                  </p:cNvSpPr>
                  <p:nvPr/>
                </p:nvSpPr>
                <p:spPr bwMode="auto">
                  <a:xfrm>
                    <a:off x="2726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4" name="Freeform 15"/>
                  <p:cNvSpPr>
                    <a:spLocks/>
                  </p:cNvSpPr>
                  <p:nvPr/>
                </p:nvSpPr>
                <p:spPr bwMode="auto">
                  <a:xfrm>
                    <a:off x="247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5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56" name="Freeform 17"/>
                  <p:cNvSpPr>
                    <a:spLocks/>
                  </p:cNvSpPr>
                  <p:nvPr/>
                </p:nvSpPr>
                <p:spPr bwMode="auto">
                  <a:xfrm>
                    <a:off x="2095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</p:grpSp>
            <p:pic>
              <p:nvPicPr>
                <p:cNvPr id="42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3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5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6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7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8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9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21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22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3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4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5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6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7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9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1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2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3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4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5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6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7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8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9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0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2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3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4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7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</p:grpSp>
      <p:sp>
        <p:nvSpPr>
          <p:cNvPr id="20537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20538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59" name="Rectangle 5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CB2E3-E6E2-4A7C-93C3-426C455D97B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81136-1D34-44B7-9E1E-6254B8EABF3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DB4FD-F832-43FA-935E-0CB50D4B5BB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D3D42-6EA8-4AC1-BDCF-CB8ECF1EF28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9ECF9-4EED-4D0C-A6F4-8DB4567C28C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432AE-E4A8-4AC7-8769-0D1580E202E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970EC-D52C-4CD1-9501-EB6E1BA77E6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63B3-E38F-4493-8128-C95FFDA5729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79F45-9C1E-42A9-B266-92E6ADE9F3F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201DB-3886-4B77-B421-B1401586D9C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9FE05-4FCD-4939-BADC-F0B62966322C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Media" preserve="1">
  <p:cSld name="عنوان، ونص، وقصاصة وسائ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وسائط 3"/>
          <p:cNvSpPr>
            <a:spLocks noGrp="1"/>
          </p:cNvSpPr>
          <p:nvPr>
            <p:ph type="media"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90203-EBC9-4C53-B144-2F2CCC222A9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/>
          </p:nvPr>
        </p:nvSpPr>
        <p:spPr>
          <a:xfrm>
            <a:off x="219075" y="227013"/>
            <a:ext cx="7477125" cy="5868987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D9569-2A86-4CBB-8CD2-2E1D228DA2D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41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19459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19460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19461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104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106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107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19466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72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>
                        <a:latin typeface="Arial" charset="0"/>
                        <a:cs typeface="Arial" charset="0"/>
                      </a:endParaRPr>
                    </a:p>
                  </p:txBody>
                </p:sp>
                <p:sp>
                  <p:nvSpPr>
                    <p:cNvPr id="19467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715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n-US">
                        <a:latin typeface="Arial" charset="0"/>
                        <a:cs typeface="Arial" charset="0"/>
                      </a:endParaRPr>
                    </a:p>
                  </p:txBody>
                </p:sp>
              </p:grpSp>
              <p:sp>
                <p:nvSpPr>
                  <p:cNvPr id="19468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69" name="Freeform 13"/>
                  <p:cNvSpPr>
                    <a:spLocks/>
                  </p:cNvSpPr>
                  <p:nvPr/>
                </p:nvSpPr>
                <p:spPr bwMode="auto">
                  <a:xfrm>
                    <a:off x="2658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70" name="Freeform 14"/>
                  <p:cNvSpPr>
                    <a:spLocks/>
                  </p:cNvSpPr>
                  <p:nvPr/>
                </p:nvSpPr>
                <p:spPr bwMode="auto">
                  <a:xfrm>
                    <a:off x="2726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71" name="Freeform 15"/>
                  <p:cNvSpPr>
                    <a:spLocks/>
                  </p:cNvSpPr>
                  <p:nvPr/>
                </p:nvSpPr>
                <p:spPr bwMode="auto">
                  <a:xfrm>
                    <a:off x="2473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72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  <p:sp>
                <p:nvSpPr>
                  <p:cNvPr id="19473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n-US">
                      <a:latin typeface="Arial" charset="0"/>
                      <a:cs typeface="Arial" charset="0"/>
                    </a:endParaRPr>
                  </a:p>
                </p:txBody>
              </p:sp>
            </p:grpSp>
            <p:pic>
              <p:nvPicPr>
                <p:cNvPr id="1069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0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1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2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3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4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5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6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048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1049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0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1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2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3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4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5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6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7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8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9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0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1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2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3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4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5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6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7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19502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3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4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5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7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6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7" cstate="print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7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8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09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10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  <p:sp>
          <p:nvSpPr>
            <p:cNvPr id="19511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9512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 rtl="0">
                <a:defRPr/>
              </a:pPr>
              <a:endParaRPr kumimoji="1" lang="en-US">
                <a:latin typeface="Arial" charset="0"/>
                <a:cs typeface="Arial" charset="0"/>
              </a:endParaRPr>
            </a:p>
          </p:txBody>
        </p:sp>
      </p:grpSp>
      <p:sp>
        <p:nvSpPr>
          <p:cNvPr id="19513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19514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19515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516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517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7DD0FC4-A970-4B17-B42E-26914153E85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-.5"/>
                                          </p:val>
                                        </p:tav>
                                        <p:tav tm="50000">
                                          <p:val>
                                            <p:strVal val="#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ppt_w-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0">
                                          <p:val>
                                            <p:strVal val="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8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500"/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2" dur="500"/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" dur="500"/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8" dur="500"/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500"/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13" grpId="0"/>
      <p:bldP spid="19513" grpId="1"/>
      <p:bldP spid="19514" grpId="0" build="p">
        <p:tmplLst>
          <p:tmpl lvl="1">
            <p:tnLst>
              <p:par>
                <p:cTn presetID="54" presetClass="entr" presetSubtype="0" accel="10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4" presetClass="entr" presetSubtype="0" ac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*0.05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514" grpId="1" build="allAtOnce">
        <p:tmplLst>
          <p:tmpl lvl="1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22" presetClass="exit" presetSubtype="8" fill="hold" nodeType="withEffect">
                  <p:stCondLst>
                    <p:cond delay="0"/>
                  </p:stCondLst>
                  <p:childTnLst>
                    <p:animEffect transition="out" filter="wipe(left)">
                      <p:cBhvr>
                        <p:cTn dur="500"/>
                        <p:tgtEl>
                          <p:spTgt spid="19514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195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Blip>
          <a:blip r:embed="rId18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SzPct val="80000"/>
        <a:buBlip>
          <a:blip r:embed="rId19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SzPct val="70000"/>
        <a:buBlip>
          <a:blip r:embed="rId20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hyperlink" Target="https://www.wepal.net/library/?app=content.list&amp;level=4&amp;semester=1&amp;subject=1&amp;type=2&amp;submit=submit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hyperlink" Target="https://www.wepal.net/library/?app=content.list&amp;level=4&amp;semester=1&amp;subject=1&amp;type=5&amp;submit=submit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hyperlink" Target="https://www.wepal.net/library/?app=content.list&amp;level=4&amp;semester=1&amp;subject=1&amp;type=5&amp;submit=submit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142976" y="571480"/>
            <a:ext cx="6357982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تدريبات لغتنا الجميلة</a:t>
            </a:r>
          </a:p>
        </p:txBody>
      </p:sp>
      <p:sp>
        <p:nvSpPr>
          <p:cNvPr id="3" name="مربع نص 2"/>
          <p:cNvSpPr txBox="1"/>
          <p:nvPr/>
        </p:nvSpPr>
        <p:spPr>
          <a:xfrm>
            <a:off x="1071539" y="1785926"/>
            <a:ext cx="550072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الصف الرابع الأساسي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143108" y="3143248"/>
            <a:ext cx="4387740" cy="830997"/>
          </a:xfrm>
          <a:prstGeom prst="rect">
            <a:avLst/>
          </a:prstGeom>
          <a:solidFill>
            <a:srgbClr val="FFC000"/>
          </a:solidFill>
        </p:spPr>
        <p:txBody>
          <a:bodyPr wrap="none" rtlCol="1">
            <a:spAutoFit/>
          </a:bodyPr>
          <a:lstStyle/>
          <a:p>
            <a:r>
              <a:rPr lang="ar-SA" sz="4800" b="1" dirty="0" smtClean="0">
                <a:latin typeface="Calibri" pitchFamily="34" charset="0"/>
                <a:cs typeface="Calibri" pitchFamily="34" charset="0"/>
              </a:rPr>
              <a:t>درس : </a:t>
            </a:r>
            <a:r>
              <a:rPr lang="ar-SA" sz="4800" b="1" u="sng" dirty="0" smtClean="0">
                <a:latin typeface="Calibri" pitchFamily="34" charset="0"/>
                <a:cs typeface="Calibri" pitchFamily="34" charset="0"/>
              </a:rPr>
              <a:t>أحلام اليقظة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214546" y="4500570"/>
            <a:ext cx="4365298" cy="830997"/>
          </a:xfrm>
          <a:prstGeom prst="rect">
            <a:avLst/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1">
            <a:spAutoFit/>
          </a:bodyPr>
          <a:lstStyle/>
          <a:p>
            <a:r>
              <a:rPr lang="ar-SA" sz="4800" b="1" dirty="0" smtClean="0">
                <a:latin typeface="Calibri" pitchFamily="34" charset="0"/>
                <a:cs typeface="Calibri" pitchFamily="34" charset="0"/>
              </a:rPr>
              <a:t>شرح وحل التدريبات</a:t>
            </a:r>
            <a:endParaRPr lang="ar-SA" sz="4800" b="1" u="sng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1428728" y="714356"/>
            <a:ext cx="714380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solidFill>
                  <a:srgbClr val="C20EB9"/>
                </a:solidFill>
                <a:latin typeface="Calibri" pitchFamily="34" charset="0"/>
                <a:cs typeface="Calibri" pitchFamily="34" charset="0"/>
              </a:rPr>
              <a:t>عزيزتي الطالبة :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42844" y="2071678"/>
            <a:ext cx="8786874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فيما يلي لدينا نماذج تدريبية ، قمنا بشرح أمثلة عليها فيما سبق ،</a:t>
            </a:r>
          </a:p>
          <a:p>
            <a:r>
              <a:rPr lang="ar-SA" sz="32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 يرجى منك الانتباه والتركيز جيدا ،واختيار الإجابة المناسبة...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6143636" y="3571876"/>
            <a:ext cx="257176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u="sng" dirty="0" smtClean="0">
                <a:solidFill>
                  <a:schemeClr val="accent4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هيا نردد معا ..  </a:t>
            </a:r>
          </a:p>
          <a:p>
            <a:endParaRPr lang="ar-SA" dirty="0" smtClean="0"/>
          </a:p>
        </p:txBody>
      </p:sp>
      <p:sp>
        <p:nvSpPr>
          <p:cNvPr id="8" name="مستطيل 7"/>
          <p:cNvSpPr/>
          <p:nvPr/>
        </p:nvSpPr>
        <p:spPr>
          <a:xfrm>
            <a:off x="2336650" y="5143512"/>
            <a:ext cx="345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u="sng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أنا استطيع حل التمارين  ،، </a:t>
            </a:r>
            <a:endParaRPr lang="ar-SA" sz="2800" dirty="0">
              <a:solidFill>
                <a:srgbClr val="7030A0"/>
              </a:solidFill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2643174" y="3857629"/>
            <a:ext cx="3244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800" b="1" u="sng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أنا ذكية  ،، </a:t>
            </a:r>
            <a:endParaRPr lang="ar-SA" sz="2800" dirty="0">
              <a:solidFill>
                <a:srgbClr val="00B050"/>
              </a:solidFill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2571736" y="4429132"/>
            <a:ext cx="3286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400" b="1" u="sng" dirty="0" smtClean="0">
                <a:solidFill>
                  <a:srgbClr val="00B0F0"/>
                </a:solidFill>
                <a:latin typeface="Calibri" pitchFamily="34" charset="0"/>
                <a:cs typeface="Calibri" pitchFamily="34" charset="0"/>
              </a:rPr>
              <a:t>أنا مجتهدة في دروسي </a:t>
            </a:r>
            <a:endParaRPr lang="ar-SA" sz="24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1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85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1571604" y="785794"/>
            <a:ext cx="714380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solidFill>
                  <a:srgbClr val="C20EB9"/>
                </a:solidFill>
                <a:latin typeface="Calibri" pitchFamily="34" charset="0"/>
                <a:cs typeface="Calibri" pitchFamily="34" charset="0"/>
              </a:rPr>
              <a:t>التدريب الأول: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2500306"/>
            <a:ext cx="857259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عزيزتي :</a:t>
            </a:r>
            <a:r>
              <a:rPr lang="ar-SA" sz="32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 هيا نختار من الكلمات التي أمامنا ، الكلمة المرادفة للكلمة التي تحتها خط في كل من الجمل التالية..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ADMIN\Desktop\مجلد جديد (2)\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142875"/>
            <a:ext cx="8345488" cy="567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Users\ADMIN\Desktop\مجلد جديد (2)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42875"/>
            <a:ext cx="8345488" cy="567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مربع نص 3"/>
          <p:cNvSpPr txBox="1">
            <a:spLocks noChangeArrowheads="1"/>
          </p:cNvSpPr>
          <p:nvPr/>
        </p:nvSpPr>
        <p:spPr bwMode="auto">
          <a:xfrm>
            <a:off x="2214563" y="2643188"/>
            <a:ext cx="9477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خالف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Users\ADMIN\Desktop\مجلد جديد (2)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42875"/>
            <a:ext cx="8345488" cy="567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مربع نص 3"/>
          <p:cNvSpPr txBox="1">
            <a:spLocks noChangeArrowheads="1"/>
          </p:cNvSpPr>
          <p:nvPr/>
        </p:nvSpPr>
        <p:spPr bwMode="auto">
          <a:xfrm>
            <a:off x="2214563" y="2643188"/>
            <a:ext cx="9477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خالف</a:t>
            </a:r>
          </a:p>
        </p:txBody>
      </p:sp>
      <p:sp>
        <p:nvSpPr>
          <p:cNvPr id="17412" name="مربع نص 5"/>
          <p:cNvSpPr txBox="1">
            <a:spLocks noChangeArrowheads="1"/>
          </p:cNvSpPr>
          <p:nvPr/>
        </p:nvSpPr>
        <p:spPr bwMode="auto">
          <a:xfrm>
            <a:off x="2214563" y="3119438"/>
            <a:ext cx="857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روت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:\Users\ADMIN\Desktop\مجلد جديد (2)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42875"/>
            <a:ext cx="8345488" cy="567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مربع نص 3"/>
          <p:cNvSpPr txBox="1">
            <a:spLocks noChangeArrowheads="1"/>
          </p:cNvSpPr>
          <p:nvPr/>
        </p:nvSpPr>
        <p:spPr bwMode="auto">
          <a:xfrm>
            <a:off x="2214563" y="2643188"/>
            <a:ext cx="9477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خالف</a:t>
            </a:r>
          </a:p>
        </p:txBody>
      </p:sp>
      <p:sp>
        <p:nvSpPr>
          <p:cNvPr id="18436" name="مربع نص 5"/>
          <p:cNvSpPr txBox="1">
            <a:spLocks noChangeArrowheads="1"/>
          </p:cNvSpPr>
          <p:nvPr/>
        </p:nvSpPr>
        <p:spPr bwMode="auto">
          <a:xfrm>
            <a:off x="2214563" y="3119438"/>
            <a:ext cx="857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روت</a:t>
            </a:r>
          </a:p>
        </p:txBody>
      </p:sp>
      <p:sp>
        <p:nvSpPr>
          <p:cNvPr id="18437" name="مربع نص 6"/>
          <p:cNvSpPr txBox="1">
            <a:spLocks noChangeArrowheads="1"/>
          </p:cNvSpPr>
          <p:nvPr/>
        </p:nvSpPr>
        <p:spPr bwMode="auto">
          <a:xfrm>
            <a:off x="2286000" y="3643313"/>
            <a:ext cx="785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ممداً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Users\ADMIN\Desktop\مجلد جديد (2)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42875"/>
            <a:ext cx="8345488" cy="567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مربع نص 3"/>
          <p:cNvSpPr txBox="1">
            <a:spLocks noChangeArrowheads="1"/>
          </p:cNvSpPr>
          <p:nvPr/>
        </p:nvSpPr>
        <p:spPr bwMode="auto">
          <a:xfrm>
            <a:off x="2214563" y="2643188"/>
            <a:ext cx="9477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خالف</a:t>
            </a:r>
          </a:p>
        </p:txBody>
      </p:sp>
      <p:sp>
        <p:nvSpPr>
          <p:cNvPr id="19460" name="مربع نص 5"/>
          <p:cNvSpPr txBox="1">
            <a:spLocks noChangeArrowheads="1"/>
          </p:cNvSpPr>
          <p:nvPr/>
        </p:nvSpPr>
        <p:spPr bwMode="auto">
          <a:xfrm>
            <a:off x="2214563" y="3119438"/>
            <a:ext cx="857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روت</a:t>
            </a:r>
          </a:p>
        </p:txBody>
      </p:sp>
      <p:sp>
        <p:nvSpPr>
          <p:cNvPr id="19461" name="مربع نص 6"/>
          <p:cNvSpPr txBox="1">
            <a:spLocks noChangeArrowheads="1"/>
          </p:cNvSpPr>
          <p:nvPr/>
        </p:nvSpPr>
        <p:spPr bwMode="auto">
          <a:xfrm>
            <a:off x="2286000" y="3643313"/>
            <a:ext cx="785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ممداً</a:t>
            </a:r>
          </a:p>
        </p:txBody>
      </p:sp>
      <p:sp>
        <p:nvSpPr>
          <p:cNvPr id="19462" name="مستطيل 7"/>
          <p:cNvSpPr>
            <a:spLocks noChangeArrowheads="1"/>
          </p:cNvSpPr>
          <p:nvPr/>
        </p:nvSpPr>
        <p:spPr bwMode="auto">
          <a:xfrm>
            <a:off x="2286000" y="4143375"/>
            <a:ext cx="742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أصْل</a:t>
            </a:r>
            <a:endParaRPr lang="ar-SA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ADMIN\Desktop\مجلد جديد (2)\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142875"/>
            <a:ext cx="8345488" cy="567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مربع نص 3"/>
          <p:cNvSpPr txBox="1">
            <a:spLocks noChangeArrowheads="1"/>
          </p:cNvSpPr>
          <p:nvPr/>
        </p:nvSpPr>
        <p:spPr bwMode="auto">
          <a:xfrm>
            <a:off x="2214563" y="2643188"/>
            <a:ext cx="9477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خالف</a:t>
            </a:r>
          </a:p>
        </p:txBody>
      </p:sp>
      <p:sp>
        <p:nvSpPr>
          <p:cNvPr id="20484" name="مربع نص 5"/>
          <p:cNvSpPr txBox="1">
            <a:spLocks noChangeArrowheads="1"/>
          </p:cNvSpPr>
          <p:nvPr/>
        </p:nvSpPr>
        <p:spPr bwMode="auto">
          <a:xfrm>
            <a:off x="2214563" y="3119438"/>
            <a:ext cx="857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روت</a:t>
            </a:r>
          </a:p>
        </p:txBody>
      </p:sp>
      <p:sp>
        <p:nvSpPr>
          <p:cNvPr id="20485" name="مربع نص 6"/>
          <p:cNvSpPr txBox="1">
            <a:spLocks noChangeArrowheads="1"/>
          </p:cNvSpPr>
          <p:nvPr/>
        </p:nvSpPr>
        <p:spPr bwMode="auto">
          <a:xfrm>
            <a:off x="2286000" y="3643313"/>
            <a:ext cx="785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ممداً</a:t>
            </a:r>
          </a:p>
        </p:txBody>
      </p:sp>
      <p:sp>
        <p:nvSpPr>
          <p:cNvPr id="20486" name="مستطيل 7"/>
          <p:cNvSpPr>
            <a:spLocks noChangeArrowheads="1"/>
          </p:cNvSpPr>
          <p:nvPr/>
        </p:nvSpPr>
        <p:spPr bwMode="auto">
          <a:xfrm>
            <a:off x="2286000" y="4143375"/>
            <a:ext cx="742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أصْل</a:t>
            </a:r>
            <a:endParaRPr lang="ar-SA" sz="2800" dirty="0">
              <a:solidFill>
                <a:srgbClr val="C00000"/>
              </a:solidFill>
            </a:endParaRPr>
          </a:p>
        </p:txBody>
      </p:sp>
      <p:sp>
        <p:nvSpPr>
          <p:cNvPr id="20487" name="مستطيل 8"/>
          <p:cNvSpPr>
            <a:spLocks noChangeArrowheads="1"/>
          </p:cNvSpPr>
          <p:nvPr/>
        </p:nvSpPr>
        <p:spPr bwMode="auto">
          <a:xfrm>
            <a:off x="2305050" y="4714875"/>
            <a:ext cx="695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لديَّ</a:t>
            </a:r>
            <a:endParaRPr lang="ar-SA" sz="2800" dirty="0">
              <a:solidFill>
                <a:srgbClr val="C00000"/>
              </a:solidFill>
            </a:endParaRPr>
          </a:p>
        </p:txBody>
      </p:sp>
      <p:pic>
        <p:nvPicPr>
          <p:cNvPr id="8" name="Picture 2" descr="C:\Users\ADMIN\Desktop\مجلد جديد (2)\الملتقى التربوي.png">
            <a:hlinkClick r:id="rId4" tooltip="امتحانات اللغة العربية للصف الرابع الفصل الأول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3900" y="5810260"/>
            <a:ext cx="785818" cy="6905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1571604" y="785794"/>
            <a:ext cx="714380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solidFill>
                  <a:srgbClr val="C20EB9"/>
                </a:solidFill>
                <a:latin typeface="Calibri" pitchFamily="34" charset="0"/>
                <a:cs typeface="Calibri" pitchFamily="34" charset="0"/>
              </a:rPr>
              <a:t>التدريب الثاني: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2500306"/>
            <a:ext cx="857259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عزيزتي :</a:t>
            </a:r>
            <a:r>
              <a:rPr lang="ar-SA" sz="32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 لدينا بعض حروف الجر ، هيا بنا نستخدم حرف الجر المناسب للفراغ المناسب في الجمل التالية..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DMIN\Desktop\مجلد جديد (2)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571500"/>
            <a:ext cx="8786812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DMIN\Desktop\مجلد جديد (2)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571500"/>
            <a:ext cx="8786812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مربع نص 9"/>
          <p:cNvSpPr txBox="1">
            <a:spLocks noChangeArrowheads="1"/>
          </p:cNvSpPr>
          <p:nvPr/>
        </p:nvSpPr>
        <p:spPr bwMode="auto">
          <a:xfrm>
            <a:off x="4929188" y="1500188"/>
            <a:ext cx="500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في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DMIN\Desktop\مجلد جديد (2)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571500"/>
            <a:ext cx="8786812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مربع نص 9"/>
          <p:cNvSpPr txBox="1">
            <a:spLocks noChangeArrowheads="1"/>
          </p:cNvSpPr>
          <p:nvPr/>
        </p:nvSpPr>
        <p:spPr bwMode="auto">
          <a:xfrm>
            <a:off x="4929188" y="1500188"/>
            <a:ext cx="500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في</a:t>
            </a:r>
          </a:p>
        </p:txBody>
      </p:sp>
      <p:sp>
        <p:nvSpPr>
          <p:cNvPr id="23556" name="مربع نص 10"/>
          <p:cNvSpPr txBox="1">
            <a:spLocks noChangeArrowheads="1"/>
          </p:cNvSpPr>
          <p:nvPr/>
        </p:nvSpPr>
        <p:spPr bwMode="auto">
          <a:xfrm>
            <a:off x="6000750" y="2214563"/>
            <a:ext cx="5000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 dirty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إلى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DMIN\Desktop\مجلد جديد (2)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571500"/>
            <a:ext cx="8786812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مربع نص 9"/>
          <p:cNvSpPr txBox="1">
            <a:spLocks noChangeArrowheads="1"/>
          </p:cNvSpPr>
          <p:nvPr/>
        </p:nvSpPr>
        <p:spPr bwMode="auto">
          <a:xfrm>
            <a:off x="4929188" y="1500188"/>
            <a:ext cx="500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في</a:t>
            </a:r>
          </a:p>
        </p:txBody>
      </p:sp>
      <p:sp>
        <p:nvSpPr>
          <p:cNvPr id="24580" name="مربع نص 10"/>
          <p:cNvSpPr txBox="1">
            <a:spLocks noChangeArrowheads="1"/>
          </p:cNvSpPr>
          <p:nvPr/>
        </p:nvSpPr>
        <p:spPr bwMode="auto">
          <a:xfrm>
            <a:off x="6000750" y="2214563"/>
            <a:ext cx="5000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إلى</a:t>
            </a:r>
          </a:p>
        </p:txBody>
      </p:sp>
      <p:sp>
        <p:nvSpPr>
          <p:cNvPr id="24581" name="مربع نص 11"/>
          <p:cNvSpPr txBox="1">
            <a:spLocks noChangeArrowheads="1"/>
          </p:cNvSpPr>
          <p:nvPr/>
        </p:nvSpPr>
        <p:spPr bwMode="auto">
          <a:xfrm>
            <a:off x="5929313" y="3000375"/>
            <a:ext cx="704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على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ADMIN\Desktop\مجلد جديد (2)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571500"/>
            <a:ext cx="8786812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مربع نص 9"/>
          <p:cNvSpPr txBox="1">
            <a:spLocks noChangeArrowheads="1"/>
          </p:cNvSpPr>
          <p:nvPr/>
        </p:nvSpPr>
        <p:spPr bwMode="auto">
          <a:xfrm>
            <a:off x="4929188" y="1500188"/>
            <a:ext cx="500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في</a:t>
            </a:r>
          </a:p>
        </p:txBody>
      </p:sp>
      <p:sp>
        <p:nvSpPr>
          <p:cNvPr id="25604" name="مربع نص 10"/>
          <p:cNvSpPr txBox="1">
            <a:spLocks noChangeArrowheads="1"/>
          </p:cNvSpPr>
          <p:nvPr/>
        </p:nvSpPr>
        <p:spPr bwMode="auto">
          <a:xfrm>
            <a:off x="6000750" y="2214563"/>
            <a:ext cx="5000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إلى</a:t>
            </a:r>
          </a:p>
        </p:txBody>
      </p:sp>
      <p:sp>
        <p:nvSpPr>
          <p:cNvPr id="25605" name="مربع نص 11"/>
          <p:cNvSpPr txBox="1">
            <a:spLocks noChangeArrowheads="1"/>
          </p:cNvSpPr>
          <p:nvPr/>
        </p:nvSpPr>
        <p:spPr bwMode="auto">
          <a:xfrm>
            <a:off x="5929313" y="3000375"/>
            <a:ext cx="704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على</a:t>
            </a:r>
          </a:p>
        </p:txBody>
      </p:sp>
      <p:sp>
        <p:nvSpPr>
          <p:cNvPr id="25606" name="مربع نص 12"/>
          <p:cNvSpPr txBox="1">
            <a:spLocks noChangeArrowheads="1"/>
          </p:cNvSpPr>
          <p:nvPr/>
        </p:nvSpPr>
        <p:spPr bwMode="auto">
          <a:xfrm>
            <a:off x="4929188" y="3714750"/>
            <a:ext cx="714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عن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DMIN\Desktop\مجلد جديد (2)\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571500"/>
            <a:ext cx="8786812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مربع نص 9"/>
          <p:cNvSpPr txBox="1">
            <a:spLocks noChangeArrowheads="1"/>
          </p:cNvSpPr>
          <p:nvPr/>
        </p:nvSpPr>
        <p:spPr bwMode="auto">
          <a:xfrm>
            <a:off x="4929188" y="1500188"/>
            <a:ext cx="500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في</a:t>
            </a:r>
          </a:p>
        </p:txBody>
      </p:sp>
      <p:sp>
        <p:nvSpPr>
          <p:cNvPr id="26628" name="مربع نص 10"/>
          <p:cNvSpPr txBox="1">
            <a:spLocks noChangeArrowheads="1"/>
          </p:cNvSpPr>
          <p:nvPr/>
        </p:nvSpPr>
        <p:spPr bwMode="auto">
          <a:xfrm>
            <a:off x="6000750" y="2214563"/>
            <a:ext cx="5000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إلى</a:t>
            </a:r>
          </a:p>
        </p:txBody>
      </p:sp>
      <p:sp>
        <p:nvSpPr>
          <p:cNvPr id="26629" name="مربع نص 11"/>
          <p:cNvSpPr txBox="1">
            <a:spLocks noChangeArrowheads="1"/>
          </p:cNvSpPr>
          <p:nvPr/>
        </p:nvSpPr>
        <p:spPr bwMode="auto">
          <a:xfrm>
            <a:off x="5929313" y="3000375"/>
            <a:ext cx="704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على</a:t>
            </a:r>
          </a:p>
        </p:txBody>
      </p:sp>
      <p:sp>
        <p:nvSpPr>
          <p:cNvPr id="26630" name="مربع نص 12"/>
          <p:cNvSpPr txBox="1">
            <a:spLocks noChangeArrowheads="1"/>
          </p:cNvSpPr>
          <p:nvPr/>
        </p:nvSpPr>
        <p:spPr bwMode="auto">
          <a:xfrm>
            <a:off x="4929188" y="3714750"/>
            <a:ext cx="714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عن</a:t>
            </a:r>
          </a:p>
        </p:txBody>
      </p:sp>
      <p:sp>
        <p:nvSpPr>
          <p:cNvPr id="26631" name="مربع نص 13"/>
          <p:cNvSpPr txBox="1">
            <a:spLocks noChangeArrowheads="1"/>
          </p:cNvSpPr>
          <p:nvPr/>
        </p:nvSpPr>
        <p:spPr bwMode="auto">
          <a:xfrm>
            <a:off x="6215063" y="4500563"/>
            <a:ext cx="714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من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ADMIN\Desktop\مجلد جديد (2)\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71500"/>
            <a:ext cx="8786812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مربع نص 9"/>
          <p:cNvSpPr txBox="1">
            <a:spLocks noChangeArrowheads="1"/>
          </p:cNvSpPr>
          <p:nvPr/>
        </p:nvSpPr>
        <p:spPr bwMode="auto">
          <a:xfrm>
            <a:off x="4929188" y="1500188"/>
            <a:ext cx="500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في</a:t>
            </a:r>
          </a:p>
        </p:txBody>
      </p:sp>
      <p:sp>
        <p:nvSpPr>
          <p:cNvPr id="27652" name="مربع نص 10"/>
          <p:cNvSpPr txBox="1">
            <a:spLocks noChangeArrowheads="1"/>
          </p:cNvSpPr>
          <p:nvPr/>
        </p:nvSpPr>
        <p:spPr bwMode="auto">
          <a:xfrm>
            <a:off x="6000750" y="2214563"/>
            <a:ext cx="5000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إلى</a:t>
            </a:r>
          </a:p>
        </p:txBody>
      </p:sp>
      <p:sp>
        <p:nvSpPr>
          <p:cNvPr id="27653" name="مربع نص 11"/>
          <p:cNvSpPr txBox="1">
            <a:spLocks noChangeArrowheads="1"/>
          </p:cNvSpPr>
          <p:nvPr/>
        </p:nvSpPr>
        <p:spPr bwMode="auto">
          <a:xfrm>
            <a:off x="5929313" y="3000375"/>
            <a:ext cx="704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على</a:t>
            </a:r>
          </a:p>
        </p:txBody>
      </p:sp>
      <p:sp>
        <p:nvSpPr>
          <p:cNvPr id="27654" name="مربع نص 12"/>
          <p:cNvSpPr txBox="1">
            <a:spLocks noChangeArrowheads="1"/>
          </p:cNvSpPr>
          <p:nvPr/>
        </p:nvSpPr>
        <p:spPr bwMode="auto">
          <a:xfrm>
            <a:off x="4929188" y="3714750"/>
            <a:ext cx="714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عن</a:t>
            </a:r>
          </a:p>
        </p:txBody>
      </p:sp>
      <p:sp>
        <p:nvSpPr>
          <p:cNvPr id="27655" name="مربع نص 13"/>
          <p:cNvSpPr txBox="1">
            <a:spLocks noChangeArrowheads="1"/>
          </p:cNvSpPr>
          <p:nvPr/>
        </p:nvSpPr>
        <p:spPr bwMode="auto">
          <a:xfrm>
            <a:off x="6215063" y="4500563"/>
            <a:ext cx="714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من</a:t>
            </a:r>
          </a:p>
        </p:txBody>
      </p:sp>
      <p:sp>
        <p:nvSpPr>
          <p:cNvPr id="27656" name="مربع نص 14"/>
          <p:cNvSpPr txBox="1">
            <a:spLocks noChangeArrowheads="1"/>
          </p:cNvSpPr>
          <p:nvPr/>
        </p:nvSpPr>
        <p:spPr bwMode="auto">
          <a:xfrm>
            <a:off x="5072063" y="4500563"/>
            <a:ext cx="500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ar-SA" sz="2800" b="1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إلى</a:t>
            </a:r>
          </a:p>
        </p:txBody>
      </p:sp>
      <p:pic>
        <p:nvPicPr>
          <p:cNvPr id="9" name="Picture 2" descr="C:\Users\ADMIN\Desktop\مجلد جديد (2)\الملتقى التربوي.png">
            <a:hlinkClick r:id="rId4" tooltip="تدريبات ومواد اثرائية لغة عربية للصف الرابع الابتدائي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3900" y="5810260"/>
            <a:ext cx="785818" cy="6905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ربع نص 10"/>
          <p:cNvSpPr txBox="1"/>
          <p:nvPr/>
        </p:nvSpPr>
        <p:spPr>
          <a:xfrm>
            <a:off x="1571604" y="785794"/>
            <a:ext cx="714380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solidFill>
                  <a:srgbClr val="C20EB9"/>
                </a:solidFill>
                <a:latin typeface="Calibri" pitchFamily="34" charset="0"/>
                <a:cs typeface="Calibri" pitchFamily="34" charset="0"/>
              </a:rPr>
              <a:t>التدريب الثالث: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285720" y="2500306"/>
            <a:ext cx="857259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عزيزتي :</a:t>
            </a:r>
            <a:r>
              <a:rPr lang="ar-SA" sz="32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 فيما يلي ، جمل يحتوي كل منها على حرف من حروف الجر.. هيا نكون جملاً مفيدة </a:t>
            </a:r>
            <a:r>
              <a:rPr lang="ar-SA" sz="3200" b="1" dirty="0" err="1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و</a:t>
            </a:r>
            <a:r>
              <a:rPr lang="ar-SA" sz="32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 تامة المعنى مشابهة للجمل التي المعطاة لنا...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مجلد جديد (2)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240713" cy="46386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مجلد جديد (2)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240713" cy="4638675"/>
          </a:xfrm>
          <a:prstGeom prst="rect">
            <a:avLst/>
          </a:prstGeom>
          <a:noFill/>
        </p:spPr>
      </p:pic>
      <p:sp>
        <p:nvSpPr>
          <p:cNvPr id="4" name="مربع نص 3"/>
          <p:cNvSpPr txBox="1"/>
          <p:nvPr/>
        </p:nvSpPr>
        <p:spPr>
          <a:xfrm>
            <a:off x="1798953" y="1428736"/>
            <a:ext cx="180850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الحقيبة على الطاولة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مجلد جديد (2)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240713" cy="4638675"/>
          </a:xfrm>
          <a:prstGeom prst="rect">
            <a:avLst/>
          </a:prstGeom>
          <a:noFill/>
        </p:spPr>
      </p:pic>
      <p:sp>
        <p:nvSpPr>
          <p:cNvPr id="4" name="مربع نص 3"/>
          <p:cNvSpPr txBox="1"/>
          <p:nvPr/>
        </p:nvSpPr>
        <p:spPr>
          <a:xfrm>
            <a:off x="1798953" y="1428736"/>
            <a:ext cx="180850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الحقيبة على الطاولة 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662499" y="2000240"/>
            <a:ext cx="193193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نحفظ الطعام في البراد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مجلد جديد (2)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240713" cy="4638675"/>
          </a:xfrm>
          <a:prstGeom prst="rect">
            <a:avLst/>
          </a:prstGeom>
          <a:noFill/>
        </p:spPr>
      </p:pic>
      <p:sp>
        <p:nvSpPr>
          <p:cNvPr id="4" name="مربع نص 3"/>
          <p:cNvSpPr txBox="1"/>
          <p:nvPr/>
        </p:nvSpPr>
        <p:spPr>
          <a:xfrm>
            <a:off x="1798953" y="1428736"/>
            <a:ext cx="180850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الحقيبة على الطاولة 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662499" y="2000240"/>
            <a:ext cx="193193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نحفظ الطعام في البراد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880044" y="2571744"/>
            <a:ext cx="283469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سافرت من القدس </a:t>
            </a:r>
            <a:r>
              <a:rPr lang="ar-SA" b="1" dirty="0" err="1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الى</a:t>
            </a:r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مكة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مجلد جديد (2)\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8240713" cy="4638675"/>
          </a:xfrm>
          <a:prstGeom prst="rect">
            <a:avLst/>
          </a:prstGeom>
          <a:noFill/>
        </p:spPr>
      </p:pic>
      <p:sp>
        <p:nvSpPr>
          <p:cNvPr id="4" name="مربع نص 3"/>
          <p:cNvSpPr txBox="1"/>
          <p:nvPr/>
        </p:nvSpPr>
        <p:spPr>
          <a:xfrm>
            <a:off x="1798953" y="1428736"/>
            <a:ext cx="180850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الحقيبة على الطاولة 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662499" y="2000240"/>
            <a:ext cx="193193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نحفظ الطعام في البراد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880044" y="2571744"/>
            <a:ext cx="283469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سافرت من القدس </a:t>
            </a:r>
            <a:r>
              <a:rPr lang="ar-SA" b="1" dirty="0" err="1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الى</a:t>
            </a:r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مكة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1000101" y="3143248"/>
            <a:ext cx="24288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قفز </a:t>
            </a:r>
            <a:r>
              <a:rPr lang="ar-SA" b="1" dirty="0" err="1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الارنب</a:t>
            </a:r>
            <a:r>
              <a:rPr lang="ar-SA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عن الكرة</a:t>
            </a:r>
          </a:p>
        </p:txBody>
      </p:sp>
      <p:pic>
        <p:nvPicPr>
          <p:cNvPr id="9" name="Picture 2" descr="C:\Users\ADMIN\Desktop\مجلد جديد (2)\الملتقى التربوي.png">
            <a:hlinkClick r:id="rId4" tooltip="تدريبات ومواد اثرائية لغة عربية للصف الرابع الابتدائي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3900" y="5810260"/>
            <a:ext cx="785818" cy="6905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>
        <p:snd r:embed="rId2" name="applause.wav" builtIn="1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1714480" y="571480"/>
            <a:ext cx="5286412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b="1" dirty="0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شكراً لكن </a:t>
            </a:r>
            <a:r>
              <a:rPr lang="ar-SA" sz="6600" b="1" dirty="0" err="1" smtClean="0">
                <a:solidFill>
                  <a:srgbClr val="7030A0"/>
                </a:solidFill>
                <a:latin typeface="Calibri" pitchFamily="34" charset="0"/>
                <a:cs typeface="Calibri" pitchFamily="34" charset="0"/>
              </a:rPr>
              <a:t>عزيزاتي</a:t>
            </a:r>
            <a:endParaRPr lang="ar-SA" sz="6600" b="1" dirty="0" smtClean="0">
              <a:solidFill>
                <a:srgbClr val="7030A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مربع نص 2"/>
          <p:cNvSpPr txBox="1"/>
          <p:nvPr/>
        </p:nvSpPr>
        <p:spPr>
          <a:xfrm>
            <a:off x="1214414" y="1928802"/>
            <a:ext cx="621510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طالبات الصف الرابع الأساسي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2357422" y="3000372"/>
            <a:ext cx="400052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atin typeface="Calibri" pitchFamily="34" charset="0"/>
                <a:cs typeface="Calibri" pitchFamily="34" charset="0"/>
              </a:rPr>
              <a:t>مع تحيات المعلمة 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2357422" y="4286256"/>
            <a:ext cx="3986867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1">
            <a:spAutoFit/>
          </a:bodyPr>
          <a:lstStyle/>
          <a:p>
            <a:r>
              <a:rPr lang="ar-SA" sz="4800" b="1" dirty="0" smtClean="0">
                <a:latin typeface="Calibri" pitchFamily="34" charset="0"/>
                <a:cs typeface="Calibri" pitchFamily="34" charset="0"/>
              </a:rPr>
              <a:t>   ندى أبو </a:t>
            </a:r>
            <a:r>
              <a:rPr lang="ar-SA" sz="4800" b="1" dirty="0" err="1" smtClean="0">
                <a:latin typeface="Calibri" pitchFamily="34" charset="0"/>
                <a:cs typeface="Calibri" pitchFamily="34" charset="0"/>
              </a:rPr>
              <a:t>مويس</a:t>
            </a:r>
            <a:r>
              <a:rPr lang="ar-SA" sz="4800" b="1" dirty="0" smtClean="0">
                <a:latin typeface="Calibri" pitchFamily="34" charset="0"/>
                <a:cs typeface="Calibri" pitchFamily="34" charset="0"/>
              </a:rPr>
              <a:t> 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4" grpId="0"/>
      <p:bldP spid="5" grpId="0" animBg="1"/>
    </p:bldLst>
  </p:timing>
</p:sld>
</file>

<file path=ppt/theme/theme1.xml><?xml version="1.0" encoding="utf-8"?>
<a:theme xmlns:a="http://schemas.openxmlformats.org/drawingml/2006/main" name="Kimono">
  <a:themeElements>
    <a:clrScheme name="Kimono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Kimon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  <a:txDef>
      <a:spPr>
        <a:noFill/>
      </a:spPr>
      <a:bodyPr wrap="none" rtlCol="1">
        <a:spAutoFit/>
      </a:bodyPr>
      <a:lstStyle>
        <a:defPPr>
          <a:defRPr dirty="0" smtClean="0"/>
        </a:defPPr>
      </a:lstStyle>
    </a:txDef>
  </a:objectDefaults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Kimono</Template>
  <TotalTime>486</TotalTime>
  <Words>221</Words>
  <PresentationFormat>عرض على الشاشة (3:4)‏</PresentationFormat>
  <Paragraphs>67</Paragraphs>
  <Slides>24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24</vt:i4>
      </vt:variant>
    </vt:vector>
  </HeadingPairs>
  <TitlesOfParts>
    <vt:vector size="25" baseType="lpstr">
      <vt:lpstr>Kimono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  <vt:lpstr>الشريحة 24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بوربوينت لغتنا للصف الرابع تدريبات درس احلام اليقظة الفصل الدراسي الأول</dc:title>
  <dc:subject>بوربوينت لغتنا للصف الرابع تدريبات درس احلام اليقظة الفصل الدراسي الأول للمعلمة ندى ابو مويس</dc:subject>
  <dc:creator>داود ابو مويس</dc:creator>
  <cp:keywords>الفصل الأول; الملتقى التربوي; عرض بوربوينت</cp:keywords>
  <dc:description>بوربوينت لغتنا للصف الرابع تدريبات درس احلام اليقظة الفصل الدراسي الأول للمعلمة ندى ابو مويس</dc:description>
  <cp:lastModifiedBy>الملتقى التربوي</cp:lastModifiedBy>
  <dcterms:created xsi:type="dcterms:W3CDTF">2013-05-10T21:16:31Z</dcterms:created>
  <dcterms:modified xsi:type="dcterms:W3CDTF">2020-12-19T00:00:29Z</dcterms:modified>
  <cp:category>االصف الرابع الاساسي;اللغة العربية;امتحان، تعليم، اختبار، ورقة عمل;عرض بوربوينت</cp:category>
</cp:coreProperties>
</file>