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bin" ContentType="application/vnd.openxmlformats-officedocument.oleObject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768" r:id="rId1"/>
  </p:sldMasterIdLst>
  <p:notesMasterIdLst>
    <p:notesMasterId r:id="rId22"/>
  </p:notesMasterIdLst>
  <p:sldIdLst>
    <p:sldId id="256" r:id="rId2"/>
    <p:sldId id="262" r:id="rId3"/>
    <p:sldId id="270" r:id="rId4"/>
    <p:sldId id="258" r:id="rId5"/>
    <p:sldId id="259" r:id="rId6"/>
    <p:sldId id="260" r:id="rId7"/>
    <p:sldId id="271" r:id="rId8"/>
    <p:sldId id="272" r:id="rId9"/>
    <p:sldId id="273" r:id="rId10"/>
    <p:sldId id="268" r:id="rId11"/>
    <p:sldId id="274" r:id="rId12"/>
    <p:sldId id="275" r:id="rId13"/>
    <p:sldId id="276" r:id="rId14"/>
    <p:sldId id="277" r:id="rId15"/>
    <p:sldId id="278" r:id="rId16"/>
    <p:sldId id="279" r:id="rId17"/>
    <p:sldId id="280" r:id="rId18"/>
    <p:sldId id="281" r:id="rId19"/>
    <p:sldId id="283" r:id="rId20"/>
    <p:sldId id="282" r:id="rId21"/>
  </p:sldIdLst>
  <p:sldSz cx="9144000" cy="6858000" type="screen4x3"/>
  <p:notesSz cx="6858000" cy="9144000"/>
  <p:defaultTextStyle>
    <a:defPPr>
      <a:defRPr lang="ar-SA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FFCC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نمط متوسط 2 - تميي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النمط المتوسط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نمط متوسط 2 - تميي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940675A-B579-460E-94D1-54222C63F5DA}" styleName="بلا نمط، شبكة جدول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84380"/>
    <p:restoredTop sz="94660"/>
  </p:normalViewPr>
  <p:slideViewPr>
    <p:cSldViewPr>
      <p:cViewPr varScale="1">
        <p:scale>
          <a:sx n="109" d="100"/>
          <a:sy n="109" d="100"/>
        </p:scale>
        <p:origin x="-167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7" Type="http://schemas.openxmlformats.org/officeDocument/2006/relationships/image" Target="../media/image9.wmf"/><Relationship Id="rId2" Type="http://schemas.openxmlformats.org/officeDocument/2006/relationships/image" Target="../media/image4.wmf"/><Relationship Id="rId1" Type="http://schemas.openxmlformats.org/officeDocument/2006/relationships/image" Target="../media/image3.wmf"/><Relationship Id="rId6" Type="http://schemas.openxmlformats.org/officeDocument/2006/relationships/image" Target="../media/image8.wmf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drawings/_rels/vmlDrawing2.vml.rels><?xml version="1.0" encoding="UTF-8" standalone="yes"?>
<Relationships xmlns="http://schemas.openxmlformats.org/package/2006/relationships"><Relationship Id="rId8" Type="http://schemas.openxmlformats.org/officeDocument/2006/relationships/image" Target="../media/image17.wmf"/><Relationship Id="rId3" Type="http://schemas.openxmlformats.org/officeDocument/2006/relationships/image" Target="../media/image12.wmf"/><Relationship Id="rId7" Type="http://schemas.openxmlformats.org/officeDocument/2006/relationships/image" Target="../media/image16.wmf"/><Relationship Id="rId2" Type="http://schemas.openxmlformats.org/officeDocument/2006/relationships/image" Target="../media/image11.wmf"/><Relationship Id="rId1" Type="http://schemas.openxmlformats.org/officeDocument/2006/relationships/image" Target="../media/image10.wmf"/><Relationship Id="rId6" Type="http://schemas.openxmlformats.org/officeDocument/2006/relationships/image" Target="../media/image15.wmf"/><Relationship Id="rId5" Type="http://schemas.openxmlformats.org/officeDocument/2006/relationships/image" Target="../media/image14.wmf"/><Relationship Id="rId4" Type="http://schemas.openxmlformats.org/officeDocument/2006/relationships/image" Target="../media/image13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2" Type="http://schemas.openxmlformats.org/officeDocument/2006/relationships/image" Target="../media/image20.wmf"/><Relationship Id="rId1" Type="http://schemas.openxmlformats.org/officeDocument/2006/relationships/image" Target="../media/image19.wmf"/><Relationship Id="rId4" Type="http://schemas.openxmlformats.org/officeDocument/2006/relationships/image" Target="../media/image22.wmf"/></Relationships>
</file>

<file path=ppt/drawings/_rels/vmlDrawing4.vml.rels><?xml version="1.0" encoding="UTF-8" standalone="yes"?>
<Relationships xmlns="http://schemas.openxmlformats.org/package/2006/relationships"><Relationship Id="rId8" Type="http://schemas.openxmlformats.org/officeDocument/2006/relationships/image" Target="../media/image29.wmf"/><Relationship Id="rId3" Type="http://schemas.openxmlformats.org/officeDocument/2006/relationships/image" Target="../media/image24.wmf"/><Relationship Id="rId7" Type="http://schemas.openxmlformats.org/officeDocument/2006/relationships/image" Target="../media/image28.wmf"/><Relationship Id="rId2" Type="http://schemas.openxmlformats.org/officeDocument/2006/relationships/image" Target="../media/image23.wmf"/><Relationship Id="rId1" Type="http://schemas.openxmlformats.org/officeDocument/2006/relationships/image" Target="../media/image13.wmf"/><Relationship Id="rId6" Type="http://schemas.openxmlformats.org/officeDocument/2006/relationships/image" Target="../media/image27.wmf"/><Relationship Id="rId11" Type="http://schemas.openxmlformats.org/officeDocument/2006/relationships/image" Target="../media/image32.wmf"/><Relationship Id="rId5" Type="http://schemas.openxmlformats.org/officeDocument/2006/relationships/image" Target="../media/image26.wmf"/><Relationship Id="rId10" Type="http://schemas.openxmlformats.org/officeDocument/2006/relationships/image" Target="../media/image31.wmf"/><Relationship Id="rId4" Type="http://schemas.openxmlformats.org/officeDocument/2006/relationships/image" Target="../media/image25.wmf"/><Relationship Id="rId9" Type="http://schemas.openxmlformats.org/officeDocument/2006/relationships/image" Target="../media/image30.wmf"/></Relationships>
</file>

<file path=ppt/drawings/_rels/vmlDrawing5.vml.rels><?xml version="1.0" encoding="UTF-8" standalone="yes"?>
<Relationships xmlns="http://schemas.openxmlformats.org/package/2006/relationships"><Relationship Id="rId8" Type="http://schemas.openxmlformats.org/officeDocument/2006/relationships/image" Target="../media/image42.wmf"/><Relationship Id="rId3" Type="http://schemas.openxmlformats.org/officeDocument/2006/relationships/image" Target="../media/image37.wmf"/><Relationship Id="rId7" Type="http://schemas.openxmlformats.org/officeDocument/2006/relationships/image" Target="../media/image41.wmf"/><Relationship Id="rId2" Type="http://schemas.openxmlformats.org/officeDocument/2006/relationships/image" Target="../media/image36.wmf"/><Relationship Id="rId1" Type="http://schemas.openxmlformats.org/officeDocument/2006/relationships/image" Target="../media/image35.wmf"/><Relationship Id="rId6" Type="http://schemas.openxmlformats.org/officeDocument/2006/relationships/image" Target="../media/image40.wmf"/><Relationship Id="rId11" Type="http://schemas.openxmlformats.org/officeDocument/2006/relationships/image" Target="../media/image32.wmf"/><Relationship Id="rId5" Type="http://schemas.openxmlformats.org/officeDocument/2006/relationships/image" Target="../media/image39.wmf"/><Relationship Id="rId10" Type="http://schemas.openxmlformats.org/officeDocument/2006/relationships/image" Target="../media/image31.wmf"/><Relationship Id="rId4" Type="http://schemas.openxmlformats.org/officeDocument/2006/relationships/image" Target="../media/image38.wmf"/><Relationship Id="rId9" Type="http://schemas.openxmlformats.org/officeDocument/2006/relationships/image" Target="../media/image30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image" Target="../media/image44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47.wmf"/><Relationship Id="rId2" Type="http://schemas.openxmlformats.org/officeDocument/2006/relationships/image" Target="../media/image46.wmf"/><Relationship Id="rId1" Type="http://schemas.openxmlformats.org/officeDocument/2006/relationships/image" Target="../media/image13.wmf"/><Relationship Id="rId5" Type="http://schemas.openxmlformats.org/officeDocument/2006/relationships/image" Target="../media/image49.wmf"/><Relationship Id="rId4" Type="http://schemas.openxmlformats.org/officeDocument/2006/relationships/image" Target="../media/image48.wmf"/></Relationships>
</file>

<file path=ppt/drawings/_rels/vmlDrawing8.vml.rels><?xml version="1.0" encoding="UTF-8" standalone="yes"?>
<Relationships xmlns="http://schemas.openxmlformats.org/package/2006/relationships"><Relationship Id="rId8" Type="http://schemas.openxmlformats.org/officeDocument/2006/relationships/image" Target="../media/image67.wmf"/><Relationship Id="rId3" Type="http://schemas.openxmlformats.org/officeDocument/2006/relationships/image" Target="../media/image62.wmf"/><Relationship Id="rId7" Type="http://schemas.openxmlformats.org/officeDocument/2006/relationships/image" Target="../media/image66.wmf"/><Relationship Id="rId2" Type="http://schemas.openxmlformats.org/officeDocument/2006/relationships/image" Target="../media/image61.wmf"/><Relationship Id="rId1" Type="http://schemas.openxmlformats.org/officeDocument/2006/relationships/image" Target="../media/image60.wmf"/><Relationship Id="rId6" Type="http://schemas.openxmlformats.org/officeDocument/2006/relationships/image" Target="../media/image65.wmf"/><Relationship Id="rId5" Type="http://schemas.openxmlformats.org/officeDocument/2006/relationships/image" Target="../media/image64.wmf"/><Relationship Id="rId4" Type="http://schemas.openxmlformats.org/officeDocument/2006/relationships/image" Target="../media/image63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68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رأس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88D84F5E-3B93-4C9D-91D6-83E2CDB6F69E}" type="datetimeFigureOut">
              <a:rPr lang="ar-SA" smtClean="0"/>
              <a:pPr/>
              <a:t>06/05/1442</a:t>
            </a:fld>
            <a:endParaRPr lang="ar-SA"/>
          </a:p>
        </p:txBody>
      </p:sp>
      <p:sp>
        <p:nvSpPr>
          <p:cNvPr id="4" name="عنصر نائب لصورة الشريحة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ar-SA"/>
          </a:p>
        </p:txBody>
      </p:sp>
      <p:sp>
        <p:nvSpPr>
          <p:cNvPr id="5" name="عنصر نائب للملاحظات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F09B1D33-755F-495B-B7BC-4D513DF98070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16470770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9B1D33-755F-495B-B7BC-4D513DF98070}" type="slidenum">
              <a:rPr lang="ar-SA" smtClean="0"/>
              <a:pPr/>
              <a:t>7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42903597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ar-SA" smtClean="0"/>
              <a:t>انقر لتحرير نمط العنوان الثانوي الرئيسي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D2513-EA26-4AF4-B4BC-996FDC22595B}" type="datetimeFigureOut">
              <a:rPr lang="ar-SA" smtClean="0"/>
              <a:pPr/>
              <a:t>06/05/1442</a:t>
            </a:fld>
            <a:endParaRPr lang="ar-SA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1DC46-2917-466D-932B-3A3FCB3127C6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D2513-EA26-4AF4-B4BC-996FDC22595B}" type="datetimeFigureOut">
              <a:rPr lang="ar-SA" smtClean="0"/>
              <a:pPr/>
              <a:t>06/05/1442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1DC46-2917-466D-932B-3A3FCB3127C6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ar-SA" smtClean="0"/>
              <a:t>انقر لتحرير أنماط النص الرئيسي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D2513-EA26-4AF4-B4BC-996FDC22595B}" type="datetimeFigureOut">
              <a:rPr lang="ar-SA" smtClean="0"/>
              <a:pPr/>
              <a:t>06/05/1442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1DC46-2917-466D-932B-3A3FCB3127C6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D2513-EA26-4AF4-B4BC-996FDC22595B}" type="datetimeFigureOut">
              <a:rPr lang="ar-SA" smtClean="0"/>
              <a:pPr/>
              <a:t>06/05/1442</a:t>
            </a:fld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1DC46-2917-466D-932B-3A3FCB3127C6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ar-SA" smtClean="0"/>
              <a:t>انقر لتحرير أنماط النص الرئيسي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ar-SA" smtClean="0"/>
              <a:t>انقر لتحرير أنماط النص الرئيسي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D2513-EA26-4AF4-B4BC-996FDC22595B}" type="datetimeFigureOut">
              <a:rPr lang="ar-SA" smtClean="0"/>
              <a:pPr/>
              <a:t>06/05/1442</a:t>
            </a:fld>
            <a:endParaRPr lang="ar-S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1DC46-2917-466D-932B-3A3FCB3127C6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D2513-EA26-4AF4-B4BC-996FDC22595B}" type="datetimeFigureOut">
              <a:rPr lang="ar-SA" smtClean="0"/>
              <a:pPr/>
              <a:t>06/05/1442</a:t>
            </a:fld>
            <a:endParaRPr lang="ar-S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1DC46-2917-466D-932B-3A3FCB3127C6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D2513-EA26-4AF4-B4BC-996FDC22595B}" type="datetimeFigureOut">
              <a:rPr lang="ar-SA" smtClean="0"/>
              <a:pPr/>
              <a:t>06/05/1442</a:t>
            </a:fld>
            <a:endParaRPr lang="ar-S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1DC46-2917-466D-932B-3A3FCB3127C6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ar-SA" smtClean="0"/>
              <a:t>انقر لتحرير أنماط النص الرئيسي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D2513-EA26-4AF4-B4BC-996FDC22595B}" type="datetimeFigureOut">
              <a:rPr lang="ar-SA" smtClean="0"/>
              <a:pPr/>
              <a:t>06/05/1442</a:t>
            </a:fld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1DC46-2917-466D-932B-3A3FCB3127C6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صورة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ar-SA" smtClean="0"/>
              <a:t>انقر لتحرير أنماط النص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D2513-EA26-4AF4-B4BC-996FDC22595B}" type="datetimeFigureOut">
              <a:rPr lang="ar-SA" smtClean="0"/>
              <a:pPr/>
              <a:t>06/05/1442</a:t>
            </a:fld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3C31DC46-2917-466D-932B-3A3FCB3127C6}" type="slidenum">
              <a:rPr lang="ar-SA" smtClean="0"/>
              <a:pPr/>
              <a:t>‹#›</a:t>
            </a:fld>
            <a:endParaRPr lang="ar-S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ar-SA" smtClean="0"/>
              <a:t>انقر فوق الأيقونة لإضافة صورة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D2513-EA26-4AF4-B4BC-996FDC22595B}" type="datetimeFigureOut">
              <a:rPr lang="ar-SA" smtClean="0"/>
              <a:pPr/>
              <a:t>06/05/1442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1DC46-2917-466D-932B-3A3FCB3127C6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D2513-EA26-4AF4-B4BC-996FDC22595B}" type="datetimeFigureOut">
              <a:rPr lang="ar-SA" smtClean="0"/>
              <a:pPr/>
              <a:t>06/05/1442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1DC46-2917-466D-932B-3A3FCB3127C6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ar-SA" smtClean="0"/>
              <a:t>انقر لتحرير أنماط النص الرئيسي</a:t>
            </a:r>
          </a:p>
          <a:p>
            <a:pPr lvl="1" eaLnBrk="1" latinLnBrk="0" hangingPunct="1"/>
            <a:r>
              <a:rPr kumimoji="0" lang="ar-SA" smtClean="0"/>
              <a:t>المستوى الثاني</a:t>
            </a:r>
          </a:p>
          <a:p>
            <a:pPr lvl="2" eaLnBrk="1" latinLnBrk="0" hangingPunct="1"/>
            <a:r>
              <a:rPr kumimoji="0" lang="ar-SA" smtClean="0"/>
              <a:t>المستوى الثالث</a:t>
            </a:r>
          </a:p>
          <a:p>
            <a:pPr lvl="3" eaLnBrk="1" latinLnBrk="0" hangingPunct="1"/>
            <a:r>
              <a:rPr kumimoji="0" lang="ar-SA" smtClean="0"/>
              <a:t>المستوى الرابع</a:t>
            </a:r>
          </a:p>
          <a:p>
            <a:pPr lvl="4" eaLnBrk="1" latinLnBrk="0" hangingPunct="1"/>
            <a:r>
              <a:rPr kumimoji="0" lang="ar-SA" smtClean="0"/>
              <a:t>المستوى الخامس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28D2513-EA26-4AF4-B4BC-996FDC22595B}" type="datetimeFigureOut">
              <a:rPr lang="ar-SA" smtClean="0"/>
              <a:pPr/>
              <a:t>06/05/1442</a:t>
            </a:fld>
            <a:endParaRPr lang="ar-SA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3C31DC46-2917-466D-932B-3A3FCB3127C6}" type="slidenum">
              <a:rPr lang="ar-SA" smtClean="0"/>
              <a:pPr/>
              <a:t>‹#›</a:t>
            </a:fld>
            <a:endParaRPr lang="ar-SA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rtl="1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r" rtl="1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r" rtl="1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r" rtl="1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r" rtl="1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r" rtl="1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r" rtl="1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r" rtl="1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r" rtl="1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r" rtl="1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.bin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4.bin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Relationship Id="rId9" Type="http://schemas.openxmlformats.org/officeDocument/2006/relationships/oleObject" Target="../embeddings/oleObject7.bin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2.bin"/><Relationship Id="rId3" Type="http://schemas.openxmlformats.org/officeDocument/2006/relationships/oleObject" Target="../embeddings/oleObject8.bin"/><Relationship Id="rId7" Type="http://schemas.openxmlformats.org/officeDocument/2006/relationships/oleObject" Target="../embeddings/oleObject11.bin"/><Relationship Id="rId12" Type="http://schemas.openxmlformats.org/officeDocument/2006/relationships/oleObject" Target="../embeddings/oleObject1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8.png"/><Relationship Id="rId11" Type="http://schemas.openxmlformats.org/officeDocument/2006/relationships/oleObject" Target="../embeddings/oleObject15.bin"/><Relationship Id="rId5" Type="http://schemas.openxmlformats.org/officeDocument/2006/relationships/oleObject" Target="../embeddings/oleObject10.bin"/><Relationship Id="rId10" Type="http://schemas.openxmlformats.org/officeDocument/2006/relationships/oleObject" Target="../embeddings/oleObject14.bin"/><Relationship Id="rId4" Type="http://schemas.openxmlformats.org/officeDocument/2006/relationships/oleObject" Target="../embeddings/oleObject9.bin"/><Relationship Id="rId9" Type="http://schemas.openxmlformats.org/officeDocument/2006/relationships/oleObject" Target="../embeddings/oleObject13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20.bin"/><Relationship Id="rId5" Type="http://schemas.openxmlformats.org/officeDocument/2006/relationships/oleObject" Target="../embeddings/oleObject19.bin"/><Relationship Id="rId4" Type="http://schemas.openxmlformats.org/officeDocument/2006/relationships/oleObject" Target="../embeddings/oleObject18.bin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5.bin"/><Relationship Id="rId13" Type="http://schemas.openxmlformats.org/officeDocument/2006/relationships/oleObject" Target="../embeddings/oleObject30.bin"/><Relationship Id="rId3" Type="http://schemas.openxmlformats.org/officeDocument/2006/relationships/oleObject" Target="../embeddings/oleObject21.bin"/><Relationship Id="rId7" Type="http://schemas.openxmlformats.org/officeDocument/2006/relationships/oleObject" Target="../embeddings/oleObject24.bin"/><Relationship Id="rId12" Type="http://schemas.openxmlformats.org/officeDocument/2006/relationships/oleObject" Target="../embeddings/oleObject2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23.bin"/><Relationship Id="rId11" Type="http://schemas.openxmlformats.org/officeDocument/2006/relationships/oleObject" Target="../embeddings/oleObject28.bin"/><Relationship Id="rId5" Type="http://schemas.openxmlformats.org/officeDocument/2006/relationships/oleObject" Target="../embeddings/oleObject22.bin"/><Relationship Id="rId10" Type="http://schemas.openxmlformats.org/officeDocument/2006/relationships/oleObject" Target="../embeddings/oleObject27.bin"/><Relationship Id="rId4" Type="http://schemas.openxmlformats.org/officeDocument/2006/relationships/image" Target="../media/image33.png"/><Relationship Id="rId9" Type="http://schemas.openxmlformats.org/officeDocument/2006/relationships/oleObject" Target="../embeddings/oleObject26.bin"/><Relationship Id="rId14" Type="http://schemas.openxmlformats.org/officeDocument/2006/relationships/oleObject" Target="../embeddings/oleObject31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6.bin"/><Relationship Id="rId13" Type="http://schemas.openxmlformats.org/officeDocument/2006/relationships/oleObject" Target="../embeddings/oleObject41.bin"/><Relationship Id="rId3" Type="http://schemas.openxmlformats.org/officeDocument/2006/relationships/oleObject" Target="../embeddings/oleObject32.bin"/><Relationship Id="rId7" Type="http://schemas.openxmlformats.org/officeDocument/2006/relationships/oleObject" Target="../embeddings/oleObject35.bin"/><Relationship Id="rId12" Type="http://schemas.openxmlformats.org/officeDocument/2006/relationships/oleObject" Target="../embeddings/oleObject4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34.bin"/><Relationship Id="rId11" Type="http://schemas.openxmlformats.org/officeDocument/2006/relationships/oleObject" Target="../embeddings/oleObject39.bin"/><Relationship Id="rId5" Type="http://schemas.openxmlformats.org/officeDocument/2006/relationships/oleObject" Target="../embeddings/oleObject33.bin"/><Relationship Id="rId10" Type="http://schemas.openxmlformats.org/officeDocument/2006/relationships/oleObject" Target="../embeddings/oleObject38.bin"/><Relationship Id="rId4" Type="http://schemas.openxmlformats.org/officeDocument/2006/relationships/image" Target="../media/image33.png"/><Relationship Id="rId9" Type="http://schemas.openxmlformats.org/officeDocument/2006/relationships/oleObject" Target="../embeddings/oleObject37.bin"/><Relationship Id="rId14" Type="http://schemas.openxmlformats.org/officeDocument/2006/relationships/oleObject" Target="../embeddings/oleObject42.bin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45.png"/><Relationship Id="rId4" Type="http://schemas.openxmlformats.org/officeDocument/2006/relationships/oleObject" Target="../embeddings/oleObject44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5.bin"/><Relationship Id="rId7" Type="http://schemas.openxmlformats.org/officeDocument/2006/relationships/oleObject" Target="../embeddings/oleObject4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48.bin"/><Relationship Id="rId5" Type="http://schemas.openxmlformats.org/officeDocument/2006/relationships/oleObject" Target="../embeddings/oleObject47.bin"/><Relationship Id="rId4" Type="http://schemas.openxmlformats.org/officeDocument/2006/relationships/oleObject" Target="../embeddings/oleObject46.bin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3" Type="http://schemas.openxmlformats.org/officeDocument/2006/relationships/image" Target="../media/image52.png"/><Relationship Id="rId7" Type="http://schemas.openxmlformats.org/officeDocument/2006/relationships/image" Target="../media/image56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10" Type="http://schemas.openxmlformats.org/officeDocument/2006/relationships/image" Target="../media/image59.png"/><Relationship Id="rId4" Type="http://schemas.openxmlformats.org/officeDocument/2006/relationships/image" Target="../media/image53.png"/><Relationship Id="rId9" Type="http://schemas.openxmlformats.org/officeDocument/2006/relationships/image" Target="../media/image58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5.bin"/><Relationship Id="rId3" Type="http://schemas.openxmlformats.org/officeDocument/2006/relationships/oleObject" Target="../embeddings/oleObject50.bin"/><Relationship Id="rId7" Type="http://schemas.openxmlformats.org/officeDocument/2006/relationships/oleObject" Target="../embeddings/oleObject5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53.bin"/><Relationship Id="rId5" Type="http://schemas.openxmlformats.org/officeDocument/2006/relationships/oleObject" Target="../embeddings/oleObject52.bin"/><Relationship Id="rId10" Type="http://schemas.openxmlformats.org/officeDocument/2006/relationships/oleObject" Target="../embeddings/oleObject57.bin"/><Relationship Id="rId4" Type="http://schemas.openxmlformats.org/officeDocument/2006/relationships/oleObject" Target="../embeddings/oleObject51.bin"/><Relationship Id="rId9" Type="http://schemas.openxmlformats.org/officeDocument/2006/relationships/oleObject" Target="../embeddings/oleObject56.bin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4" Type="http://schemas.openxmlformats.org/officeDocument/2006/relationships/oleObject" Target="../embeddings/oleObject58.bin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755576" y="1268760"/>
            <a:ext cx="7772400" cy="1470025"/>
          </a:xfrm>
        </p:spPr>
        <p:txBody>
          <a:bodyPr/>
          <a:lstStyle/>
          <a:p>
            <a:pPr algn="ctr"/>
            <a:r>
              <a:rPr lang="ar-SA" dirty="0" smtClean="0">
                <a:solidFill>
                  <a:srgbClr val="FF0000"/>
                </a:solidFill>
              </a:rPr>
              <a:t>الاقتران الاسي </a:t>
            </a:r>
            <a:endParaRPr lang="ar-SA" dirty="0">
              <a:solidFill>
                <a:srgbClr val="FF0000"/>
              </a:solidFill>
            </a:endParaRPr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1369368" y="3140968"/>
            <a:ext cx="6400800" cy="1152128"/>
          </a:xfrm>
        </p:spPr>
        <p:txBody>
          <a:bodyPr>
            <a:normAutofit/>
          </a:bodyPr>
          <a:lstStyle/>
          <a:p>
            <a:pPr algn="ctr"/>
            <a:r>
              <a:rPr lang="ar-SA" sz="3200" b="1" dirty="0" smtClean="0">
                <a:solidFill>
                  <a:schemeClr val="accent1">
                    <a:lumMod val="50000"/>
                  </a:schemeClr>
                </a:solidFill>
              </a:rPr>
              <a:t>الصف العاشر الاساسي</a:t>
            </a:r>
          </a:p>
        </p:txBody>
      </p:sp>
      <p:sp>
        <p:nvSpPr>
          <p:cNvPr id="4" name="عنوان 1"/>
          <p:cNvSpPr txBox="1">
            <a:spLocks/>
          </p:cNvSpPr>
          <p:nvPr/>
        </p:nvSpPr>
        <p:spPr>
          <a:xfrm>
            <a:off x="885574" y="527199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ar-SA" sz="5400" b="1" dirty="0" smtClean="0">
                <a:solidFill>
                  <a:schemeClr val="accent1">
                    <a:lumMod val="50000"/>
                  </a:schemeClr>
                </a:solidFill>
              </a:rPr>
              <a:t>مدرسة الكندي الثانوية</a:t>
            </a:r>
            <a:endParaRPr lang="ar-SA" sz="5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عنوان 1"/>
          <p:cNvSpPr txBox="1">
            <a:spLocks/>
          </p:cNvSpPr>
          <p:nvPr/>
        </p:nvSpPr>
        <p:spPr>
          <a:xfrm>
            <a:off x="683568" y="4077072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ar-SA" b="1" dirty="0" smtClean="0">
                <a:solidFill>
                  <a:srgbClr val="FF0000"/>
                </a:solidFill>
              </a:rPr>
              <a:t>المعلمان </a:t>
            </a:r>
          </a:p>
          <a:p>
            <a:r>
              <a:rPr lang="ar-SA" b="1" dirty="0" smtClean="0">
                <a:solidFill>
                  <a:srgbClr val="FF0000"/>
                </a:solidFill>
              </a:rPr>
              <a:t>أشرف </a:t>
            </a:r>
            <a:r>
              <a:rPr lang="ar-SA" b="1" dirty="0" err="1" smtClean="0">
                <a:solidFill>
                  <a:srgbClr val="FF0000"/>
                </a:solidFill>
              </a:rPr>
              <a:t>نفيعات</a:t>
            </a:r>
            <a:r>
              <a:rPr lang="ar-SA" b="1" dirty="0" smtClean="0">
                <a:solidFill>
                  <a:srgbClr val="FF0000"/>
                </a:solidFill>
              </a:rPr>
              <a:t> &amp; أيمن الصالحي</a:t>
            </a:r>
            <a:endParaRPr lang="ar-SA" b="1" dirty="0">
              <a:solidFill>
                <a:srgbClr val="FF0000"/>
              </a:solidFill>
            </a:endParaRPr>
          </a:p>
        </p:txBody>
      </p:sp>
      <p:sp>
        <p:nvSpPr>
          <p:cNvPr id="6" name="عنوان 1"/>
          <p:cNvSpPr txBox="1">
            <a:spLocks/>
          </p:cNvSpPr>
          <p:nvPr/>
        </p:nvSpPr>
        <p:spPr>
          <a:xfrm>
            <a:off x="835968" y="5445224"/>
            <a:ext cx="7772400" cy="1008112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ar-SA" b="1" dirty="0" smtClean="0">
                <a:solidFill>
                  <a:schemeClr val="bg1"/>
                </a:solidFill>
              </a:rPr>
              <a:t>مدير المدرسة :عصام دبابسة</a:t>
            </a:r>
            <a:endParaRPr lang="ar-SA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9091876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  <p:bldP spid="5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تمرير أفقي 3"/>
          <p:cNvSpPr/>
          <p:nvPr/>
        </p:nvSpPr>
        <p:spPr>
          <a:xfrm>
            <a:off x="5724128" y="692696"/>
            <a:ext cx="2736304" cy="1080120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>
              <a:solidFill>
                <a:schemeClr val="bg1"/>
              </a:solidFill>
            </a:endParaRPr>
          </a:p>
        </p:txBody>
      </p:sp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5940152" y="764704"/>
            <a:ext cx="2746648" cy="866360"/>
          </a:xfrm>
        </p:spPr>
        <p:txBody>
          <a:bodyPr/>
          <a:lstStyle/>
          <a:p>
            <a:r>
              <a:rPr lang="ar-SA" dirty="0" smtClean="0">
                <a:solidFill>
                  <a:srgbClr val="FFFF00"/>
                </a:solidFill>
              </a:rPr>
              <a:t>اهداف الدرس</a:t>
            </a:r>
            <a:endParaRPr lang="ar-SA" dirty="0">
              <a:solidFill>
                <a:srgbClr val="FFFF00"/>
              </a:solidFill>
            </a:endParaRPr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539552" y="2348880"/>
            <a:ext cx="8229600" cy="2789664"/>
          </a:xfrm>
        </p:spPr>
        <p:txBody>
          <a:bodyPr>
            <a:noAutofit/>
          </a:bodyPr>
          <a:lstStyle/>
          <a:p>
            <a:r>
              <a:rPr lang="ar-SA" sz="2800" dirty="0" smtClean="0">
                <a:solidFill>
                  <a:srgbClr val="FF0000"/>
                </a:solidFill>
              </a:rPr>
              <a:t>ان يتعرف الطالب الاقتران الاسي</a:t>
            </a:r>
          </a:p>
          <a:p>
            <a:r>
              <a:rPr lang="ar-SA" sz="2800" dirty="0" smtClean="0">
                <a:solidFill>
                  <a:srgbClr val="FF0000"/>
                </a:solidFill>
              </a:rPr>
              <a:t>ان يميز الطالب بين الاقتران الاسي وغيره من </a:t>
            </a:r>
            <a:r>
              <a:rPr lang="ar-SA" sz="2800" dirty="0" err="1" smtClean="0">
                <a:solidFill>
                  <a:srgbClr val="FF0000"/>
                </a:solidFill>
              </a:rPr>
              <a:t>الاقترانات</a:t>
            </a:r>
            <a:endParaRPr lang="ar-SA" sz="2800" dirty="0" smtClean="0">
              <a:solidFill>
                <a:srgbClr val="FF0000"/>
              </a:solidFill>
            </a:endParaRPr>
          </a:p>
          <a:p>
            <a:r>
              <a:rPr lang="ar-SA" sz="2800" dirty="0">
                <a:solidFill>
                  <a:srgbClr val="FF0000"/>
                </a:solidFill>
              </a:rPr>
              <a:t>ان </a:t>
            </a:r>
            <a:r>
              <a:rPr lang="ar-SA" sz="2800" dirty="0" smtClean="0">
                <a:solidFill>
                  <a:srgbClr val="FF0000"/>
                </a:solidFill>
              </a:rPr>
              <a:t>يمثل الطالب الاقتران الاسي بيانيا</a:t>
            </a:r>
            <a:endParaRPr lang="ar-SA" sz="2800" dirty="0">
              <a:solidFill>
                <a:srgbClr val="FF0000"/>
              </a:solidFill>
            </a:endParaRPr>
          </a:p>
          <a:p>
            <a:r>
              <a:rPr lang="ar-SA" sz="2800" dirty="0">
                <a:solidFill>
                  <a:srgbClr val="FF0000"/>
                </a:solidFill>
              </a:rPr>
              <a:t>ان </a:t>
            </a:r>
            <a:r>
              <a:rPr lang="ar-SA" sz="2800" dirty="0" smtClean="0">
                <a:solidFill>
                  <a:srgbClr val="FF0000"/>
                </a:solidFill>
              </a:rPr>
              <a:t>يستخدم الطالب التحويلات الهندسية في تمثيل </a:t>
            </a:r>
            <a:r>
              <a:rPr lang="ar-SA" sz="2800" dirty="0" err="1" smtClean="0">
                <a:solidFill>
                  <a:srgbClr val="FF0000"/>
                </a:solidFill>
              </a:rPr>
              <a:t>اقترانات</a:t>
            </a:r>
            <a:r>
              <a:rPr lang="ar-SA" sz="2800" dirty="0" smtClean="0">
                <a:solidFill>
                  <a:srgbClr val="FF0000"/>
                </a:solidFill>
              </a:rPr>
              <a:t> اسية</a:t>
            </a:r>
            <a:endParaRPr lang="ar-SA" sz="2800" dirty="0">
              <a:solidFill>
                <a:srgbClr val="FF0000"/>
              </a:solidFill>
            </a:endParaRPr>
          </a:p>
          <a:p>
            <a:r>
              <a:rPr lang="ar-SA" sz="2800" dirty="0">
                <a:solidFill>
                  <a:srgbClr val="FF0000"/>
                </a:solidFill>
              </a:rPr>
              <a:t>ان </a:t>
            </a:r>
            <a:r>
              <a:rPr lang="ar-SA" sz="2800" dirty="0" smtClean="0">
                <a:solidFill>
                  <a:srgbClr val="FF0000"/>
                </a:solidFill>
              </a:rPr>
              <a:t>يتعرف الاقتران الاسي الطبيعي</a:t>
            </a:r>
          </a:p>
          <a:p>
            <a:pPr marL="0" indent="0">
              <a:buNone/>
            </a:pPr>
            <a:endParaRPr lang="ar-SA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99043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قبل البدء بعرض الحصة نراجع بعض قوانين الاسس</a:t>
            </a:r>
            <a:endParaRPr lang="ar-SA" dirty="0"/>
          </a:p>
        </p:txBody>
      </p:sp>
      <p:graphicFrame>
        <p:nvGraphicFramePr>
          <p:cNvPr id="4" name="كائن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872441975"/>
              </p:ext>
            </p:extLst>
          </p:nvPr>
        </p:nvGraphicFramePr>
        <p:xfrm>
          <a:off x="285720" y="3933056"/>
          <a:ext cx="3496472" cy="1150331"/>
        </p:xfrm>
        <a:graphic>
          <a:graphicData uri="http://schemas.openxmlformats.org/presentationml/2006/ole">
            <p:oleObj spid="_x0000_s9396" name="Equation" r:id="rId3" imgW="723600" imgH="444240" progId="">
              <p:embed/>
            </p:oleObj>
          </a:graphicData>
        </a:graphic>
      </p:graphicFrame>
      <p:graphicFrame>
        <p:nvGraphicFramePr>
          <p:cNvPr id="5" name="كائن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892166365"/>
              </p:ext>
            </p:extLst>
          </p:nvPr>
        </p:nvGraphicFramePr>
        <p:xfrm>
          <a:off x="4857752" y="2060848"/>
          <a:ext cx="4214842" cy="648072"/>
        </p:xfrm>
        <a:graphic>
          <a:graphicData uri="http://schemas.openxmlformats.org/presentationml/2006/ole">
            <p:oleObj spid="_x0000_s9397" name="Equation" r:id="rId4" imgW="1041120" imgH="228600" progId="">
              <p:embed/>
            </p:oleObj>
          </a:graphicData>
        </a:graphic>
      </p:graphicFrame>
      <p:graphicFrame>
        <p:nvGraphicFramePr>
          <p:cNvPr id="6" name="كائن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629998493"/>
              </p:ext>
            </p:extLst>
          </p:nvPr>
        </p:nvGraphicFramePr>
        <p:xfrm>
          <a:off x="-32" y="2060848"/>
          <a:ext cx="4429156" cy="703251"/>
        </p:xfrm>
        <a:graphic>
          <a:graphicData uri="http://schemas.openxmlformats.org/presentationml/2006/ole">
            <p:oleObj spid="_x0000_s9398" name="Equation" r:id="rId5" imgW="1054080" imgH="228600" progId="">
              <p:embed/>
            </p:oleObj>
          </a:graphicData>
        </a:graphic>
      </p:graphicFrame>
      <p:graphicFrame>
        <p:nvGraphicFramePr>
          <p:cNvPr id="7" name="كائن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156810280"/>
              </p:ext>
            </p:extLst>
          </p:nvPr>
        </p:nvGraphicFramePr>
        <p:xfrm>
          <a:off x="5429256" y="2937522"/>
          <a:ext cx="3714776" cy="705792"/>
        </p:xfrm>
        <a:graphic>
          <a:graphicData uri="http://schemas.openxmlformats.org/presentationml/2006/ole">
            <p:oleObj spid="_x0000_s9399" name="Equation" r:id="rId6" imgW="1002960" imgH="291960" progId="">
              <p:embed/>
            </p:oleObj>
          </a:graphicData>
        </a:graphic>
      </p:graphicFrame>
      <p:graphicFrame>
        <p:nvGraphicFramePr>
          <p:cNvPr id="8" name="كائن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246336095"/>
              </p:ext>
            </p:extLst>
          </p:nvPr>
        </p:nvGraphicFramePr>
        <p:xfrm>
          <a:off x="142844" y="3068960"/>
          <a:ext cx="4267850" cy="541337"/>
        </p:xfrm>
        <a:graphic>
          <a:graphicData uri="http://schemas.openxmlformats.org/presentationml/2006/ole">
            <p:oleObj spid="_x0000_s9400" name="Equation" r:id="rId7" imgW="1485720" imgH="291960" progId="">
              <p:embed/>
            </p:oleObj>
          </a:graphicData>
        </a:graphic>
      </p:graphicFrame>
      <p:graphicFrame>
        <p:nvGraphicFramePr>
          <p:cNvPr id="9" name="كائن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778397304"/>
              </p:ext>
            </p:extLst>
          </p:nvPr>
        </p:nvGraphicFramePr>
        <p:xfrm>
          <a:off x="5274998" y="3933056"/>
          <a:ext cx="3797596" cy="941387"/>
        </p:xfrm>
        <a:graphic>
          <a:graphicData uri="http://schemas.openxmlformats.org/presentationml/2006/ole">
            <p:oleObj spid="_x0000_s9401" name="Equation" r:id="rId8" imgW="1066680" imgH="507960" progId="">
              <p:embed/>
            </p:oleObj>
          </a:graphicData>
        </a:graphic>
      </p:graphicFrame>
      <p:graphicFrame>
        <p:nvGraphicFramePr>
          <p:cNvPr id="10" name="كائن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984345364"/>
              </p:ext>
            </p:extLst>
          </p:nvPr>
        </p:nvGraphicFramePr>
        <p:xfrm>
          <a:off x="1785918" y="5594643"/>
          <a:ext cx="5857916" cy="906191"/>
        </p:xfrm>
        <a:graphic>
          <a:graphicData uri="http://schemas.openxmlformats.org/presentationml/2006/ole">
            <p:oleObj spid="_x0000_s9402" name="Equation" r:id="rId9" imgW="914400" imgH="393480" progId="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345018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44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ar-SA" b="1" dirty="0" smtClean="0">
                <a:solidFill>
                  <a:srgbClr val="FF0000"/>
                </a:solidFill>
              </a:rPr>
              <a:t>الاقتران الاسي</a:t>
            </a:r>
            <a:endParaRPr lang="ar-SA" b="1" dirty="0">
              <a:solidFill>
                <a:srgbClr val="FF0000"/>
              </a:solidFill>
            </a:endParaRPr>
          </a:p>
        </p:txBody>
      </p:sp>
      <p:graphicFrame>
        <p:nvGraphicFramePr>
          <p:cNvPr id="5" name="كائن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498467820"/>
              </p:ext>
            </p:extLst>
          </p:nvPr>
        </p:nvGraphicFramePr>
        <p:xfrm>
          <a:off x="4394200" y="2362200"/>
          <a:ext cx="914400" cy="209550"/>
        </p:xfrm>
        <a:graphic>
          <a:graphicData uri="http://schemas.openxmlformats.org/presentationml/2006/ole">
            <p:oleObj spid="_x0000_s1581" name="Equation" r:id="rId3" imgW="914400" imgH="210240" progId="">
              <p:embed/>
            </p:oleObj>
          </a:graphicData>
        </a:graphic>
      </p:graphicFrame>
      <p:graphicFrame>
        <p:nvGraphicFramePr>
          <p:cNvPr id="7" name="كائن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40754751"/>
              </p:ext>
            </p:extLst>
          </p:nvPr>
        </p:nvGraphicFramePr>
        <p:xfrm>
          <a:off x="4394200" y="2362200"/>
          <a:ext cx="914400" cy="209550"/>
        </p:xfrm>
        <a:graphic>
          <a:graphicData uri="http://schemas.openxmlformats.org/presentationml/2006/ole">
            <p:oleObj spid="_x0000_s1582" name="Equation" r:id="rId4" imgW="914400" imgH="210240" progId="">
              <p:embed/>
            </p:oleObj>
          </a:graphicData>
        </a:graphic>
      </p:graphicFrame>
      <p:graphicFrame>
        <p:nvGraphicFramePr>
          <p:cNvPr id="9" name="كائن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151299744"/>
              </p:ext>
            </p:extLst>
          </p:nvPr>
        </p:nvGraphicFramePr>
        <p:xfrm>
          <a:off x="4794250" y="2378075"/>
          <a:ext cx="114300" cy="177800"/>
        </p:xfrm>
        <a:graphic>
          <a:graphicData uri="http://schemas.openxmlformats.org/presentationml/2006/ole">
            <p:oleObj spid="_x0000_s1583" name="Equation" r:id="rId5" imgW="914400" imgH="210240" progId="">
              <p:embed/>
            </p:oleObj>
          </a:graphicData>
        </a:graphic>
      </p:graphicFrame>
      <p:pic>
        <p:nvPicPr>
          <p:cNvPr id="1328" name="Picture 30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4348" y="2000240"/>
            <a:ext cx="7753350" cy="165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مربع نص 17"/>
          <p:cNvSpPr txBox="1"/>
          <p:nvPr/>
        </p:nvSpPr>
        <p:spPr>
          <a:xfrm>
            <a:off x="5796137" y="4755294"/>
            <a:ext cx="2655650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b="1" u="sng" dirty="0" smtClean="0">
                <a:solidFill>
                  <a:srgbClr val="FF0000"/>
                </a:solidFill>
              </a:rPr>
              <a:t>أمثلة على الاقتران الاسي</a:t>
            </a:r>
            <a:endParaRPr lang="ar-SA" sz="2400" b="1" u="sng" dirty="0">
              <a:solidFill>
                <a:srgbClr val="FF0000"/>
              </a:solidFill>
            </a:endParaRPr>
          </a:p>
        </p:txBody>
      </p:sp>
      <p:graphicFrame>
        <p:nvGraphicFramePr>
          <p:cNvPr id="19" name="كائن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43272111"/>
              </p:ext>
            </p:extLst>
          </p:nvPr>
        </p:nvGraphicFramePr>
        <p:xfrm>
          <a:off x="4394200" y="2362200"/>
          <a:ext cx="914400" cy="198438"/>
        </p:xfrm>
        <a:graphic>
          <a:graphicData uri="http://schemas.openxmlformats.org/presentationml/2006/ole">
            <p:oleObj spid="_x0000_s1584" name="Equation" r:id="rId7" imgW="914400" imgH="198720" progId="">
              <p:embed/>
            </p:oleObj>
          </a:graphicData>
        </a:graphic>
      </p:graphicFrame>
      <p:graphicFrame>
        <p:nvGraphicFramePr>
          <p:cNvPr id="20" name="كائن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649418761"/>
              </p:ext>
            </p:extLst>
          </p:nvPr>
        </p:nvGraphicFramePr>
        <p:xfrm>
          <a:off x="5143504" y="5216959"/>
          <a:ext cx="2746588" cy="609637"/>
        </p:xfrm>
        <a:graphic>
          <a:graphicData uri="http://schemas.openxmlformats.org/presentationml/2006/ole">
            <p:oleObj spid="_x0000_s1585" name="Equation" r:id="rId8" imgW="901309" imgH="279279" progId="">
              <p:embed/>
            </p:oleObj>
          </a:graphicData>
        </a:graphic>
      </p:graphicFrame>
      <p:graphicFrame>
        <p:nvGraphicFramePr>
          <p:cNvPr id="21" name="كائن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492684614"/>
              </p:ext>
            </p:extLst>
          </p:nvPr>
        </p:nvGraphicFramePr>
        <p:xfrm>
          <a:off x="1214414" y="4986338"/>
          <a:ext cx="2646386" cy="882650"/>
        </p:xfrm>
        <a:graphic>
          <a:graphicData uri="http://schemas.openxmlformats.org/presentationml/2006/ole">
            <p:oleObj spid="_x0000_s1586" name="Equation" r:id="rId9" imgW="850680" imgH="419040" progId="">
              <p:embed/>
            </p:oleObj>
          </a:graphicData>
        </a:graphic>
      </p:graphicFrame>
      <p:graphicFrame>
        <p:nvGraphicFramePr>
          <p:cNvPr id="22" name="كائن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48667788"/>
              </p:ext>
            </p:extLst>
          </p:nvPr>
        </p:nvGraphicFramePr>
        <p:xfrm>
          <a:off x="5286380" y="5949280"/>
          <a:ext cx="2992085" cy="648072"/>
        </p:xfrm>
        <a:graphic>
          <a:graphicData uri="http://schemas.openxmlformats.org/presentationml/2006/ole">
            <p:oleObj spid="_x0000_s1587" name="Equation" r:id="rId10" imgW="977760" imgH="279360" progId="">
              <p:embed/>
            </p:oleObj>
          </a:graphicData>
        </a:graphic>
      </p:graphicFrame>
      <p:graphicFrame>
        <p:nvGraphicFramePr>
          <p:cNvPr id="23" name="كائن 2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295167365"/>
              </p:ext>
            </p:extLst>
          </p:nvPr>
        </p:nvGraphicFramePr>
        <p:xfrm>
          <a:off x="928662" y="6021288"/>
          <a:ext cx="3643338" cy="576064"/>
        </p:xfrm>
        <a:graphic>
          <a:graphicData uri="http://schemas.openxmlformats.org/presentationml/2006/ole">
            <p:oleObj spid="_x0000_s1588" name="Equation" r:id="rId11" imgW="1206360" imgH="279360" progId="">
              <p:embed/>
            </p:oleObj>
          </a:graphicData>
        </a:graphic>
      </p:graphicFrame>
      <p:sp>
        <p:nvSpPr>
          <p:cNvPr id="25" name="مربع نص 24"/>
          <p:cNvSpPr txBox="1"/>
          <p:nvPr/>
        </p:nvSpPr>
        <p:spPr>
          <a:xfrm>
            <a:off x="467544" y="3789040"/>
            <a:ext cx="8136643" cy="95410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800" dirty="0"/>
              <a:t> </a:t>
            </a:r>
            <a:r>
              <a:rPr lang="ar-SA" sz="2800" dirty="0" smtClean="0"/>
              <a:t> تكون   هي الاساس  ويجب ان تكون أكبر من صفر (موجبة) ولا تساوي 1 ، و الاس هنا هو (س)  ويكون عددا حقيقيا</a:t>
            </a:r>
            <a:endParaRPr lang="ar-SA" sz="2800" dirty="0"/>
          </a:p>
        </p:txBody>
      </p:sp>
      <p:graphicFrame>
        <p:nvGraphicFramePr>
          <p:cNvPr id="24" name="كائن 2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744957392"/>
              </p:ext>
            </p:extLst>
          </p:nvPr>
        </p:nvGraphicFramePr>
        <p:xfrm>
          <a:off x="7286644" y="3789040"/>
          <a:ext cx="521078" cy="520764"/>
        </p:xfrm>
        <a:graphic>
          <a:graphicData uri="http://schemas.openxmlformats.org/presentationml/2006/ole">
            <p:oleObj spid="_x0000_s1589" name="Equation" r:id="rId12" imgW="75960" imgH="190440" progId="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182755628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4" dur="2000"/>
                                        <p:tgtEl>
                                          <p:spTgt spid="1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2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8" grpId="0"/>
      <p:bldP spid="2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شكل بيضاوي 47"/>
          <p:cNvSpPr/>
          <p:nvPr/>
        </p:nvSpPr>
        <p:spPr>
          <a:xfrm>
            <a:off x="2990647" y="3517417"/>
            <a:ext cx="1291141" cy="690699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45" name="شكل بيضاوي 44"/>
          <p:cNvSpPr/>
          <p:nvPr/>
        </p:nvSpPr>
        <p:spPr>
          <a:xfrm>
            <a:off x="4810690" y="2378261"/>
            <a:ext cx="841430" cy="690699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3" name="شكل بيضاوي 2"/>
          <p:cNvSpPr/>
          <p:nvPr/>
        </p:nvSpPr>
        <p:spPr>
          <a:xfrm>
            <a:off x="6817568" y="362037"/>
            <a:ext cx="1786880" cy="690699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3089053" y="692696"/>
            <a:ext cx="5739634" cy="1143000"/>
          </a:xfrm>
        </p:spPr>
        <p:txBody>
          <a:bodyPr>
            <a:noAutofit/>
          </a:bodyPr>
          <a:lstStyle/>
          <a:p>
            <a:pPr algn="ctr"/>
            <a:r>
              <a:rPr lang="ar-SA" sz="3600" b="1" dirty="0" smtClean="0">
                <a:solidFill>
                  <a:srgbClr val="FF0000"/>
                </a:solidFill>
              </a:rPr>
              <a:t>ميز </a:t>
            </a:r>
            <a:r>
              <a:rPr lang="ar-SA" sz="3600" b="1" dirty="0" err="1" smtClean="0">
                <a:solidFill>
                  <a:srgbClr val="FF0000"/>
                </a:solidFill>
              </a:rPr>
              <a:t>الاقترانات</a:t>
            </a:r>
            <a:r>
              <a:rPr lang="ar-SA" sz="3600" b="1" dirty="0" smtClean="0">
                <a:solidFill>
                  <a:srgbClr val="FF0000"/>
                </a:solidFill>
              </a:rPr>
              <a:t> الاسية من غيرها وبين السبب؟</a:t>
            </a:r>
            <a:endParaRPr lang="ar-SA" sz="3600" b="1" dirty="0">
              <a:solidFill>
                <a:srgbClr val="FF0000"/>
              </a:solidFill>
            </a:endParaRPr>
          </a:p>
        </p:txBody>
      </p:sp>
      <p:sp>
        <p:nvSpPr>
          <p:cNvPr id="5" name="عنوان 1"/>
          <p:cNvSpPr txBox="1">
            <a:spLocks/>
          </p:cNvSpPr>
          <p:nvPr/>
        </p:nvSpPr>
        <p:spPr>
          <a:xfrm>
            <a:off x="6660232" y="362037"/>
            <a:ext cx="2018184" cy="805334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ar-SA" b="1" dirty="0" smtClean="0"/>
              <a:t>سؤال :</a:t>
            </a:r>
            <a:endParaRPr lang="ar-SA" b="1" dirty="0"/>
          </a:p>
        </p:txBody>
      </p:sp>
      <p:sp>
        <p:nvSpPr>
          <p:cNvPr id="12" name="عنوان 1"/>
          <p:cNvSpPr txBox="1">
            <a:spLocks/>
          </p:cNvSpPr>
          <p:nvPr/>
        </p:nvSpPr>
        <p:spPr>
          <a:xfrm>
            <a:off x="4614410" y="2492896"/>
            <a:ext cx="1318828" cy="571500"/>
          </a:xfrm>
          <a:prstGeom prst="rect">
            <a:avLst/>
          </a:prstGeom>
        </p:spPr>
        <p:txBody>
          <a:bodyPr vert="horz" lIns="91440" tIns="45720" rIns="91440" bIns="45720" rtlCol="1" anchor="ctr">
            <a:noAutofit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ar-SA" sz="3200" b="1" dirty="0" smtClean="0"/>
              <a:t>أسي</a:t>
            </a:r>
            <a:endParaRPr lang="ar-SA" sz="3200" b="1" dirty="0"/>
          </a:p>
        </p:txBody>
      </p:sp>
      <p:sp>
        <p:nvSpPr>
          <p:cNvPr id="41" name="مستطيل 40"/>
          <p:cNvSpPr/>
          <p:nvPr/>
        </p:nvSpPr>
        <p:spPr>
          <a:xfrm>
            <a:off x="3049335" y="2492896"/>
            <a:ext cx="12346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800" b="1" dirty="0" smtClean="0"/>
              <a:t>غير أسي</a:t>
            </a:r>
            <a:endParaRPr lang="ar-SA" sz="2800" b="1" dirty="0"/>
          </a:p>
        </p:txBody>
      </p:sp>
      <p:graphicFrame>
        <p:nvGraphicFramePr>
          <p:cNvPr id="4" name="كائن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694802696"/>
              </p:ext>
            </p:extLst>
          </p:nvPr>
        </p:nvGraphicFramePr>
        <p:xfrm>
          <a:off x="6486525" y="2420938"/>
          <a:ext cx="1855788" cy="609600"/>
        </p:xfrm>
        <a:graphic>
          <a:graphicData uri="http://schemas.openxmlformats.org/presentationml/2006/ole">
            <p:oleObj spid="_x0000_s2218" name="Equation" r:id="rId3" imgW="927000" imgH="279360" progId="">
              <p:embed/>
            </p:oleObj>
          </a:graphicData>
        </a:graphic>
      </p:graphicFrame>
      <p:sp>
        <p:nvSpPr>
          <p:cNvPr id="43" name="مستطيل 42"/>
          <p:cNvSpPr/>
          <p:nvPr/>
        </p:nvSpPr>
        <p:spPr>
          <a:xfrm>
            <a:off x="6125948" y="3016116"/>
            <a:ext cx="11160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800" b="1" dirty="0" smtClean="0"/>
              <a:t>السبب :</a:t>
            </a:r>
            <a:endParaRPr lang="ar-SA" sz="2800" b="1" dirty="0"/>
          </a:p>
        </p:txBody>
      </p:sp>
      <p:sp>
        <p:nvSpPr>
          <p:cNvPr id="44" name="مستطيل 43"/>
          <p:cNvSpPr/>
          <p:nvPr/>
        </p:nvSpPr>
        <p:spPr>
          <a:xfrm>
            <a:off x="917241" y="2996952"/>
            <a:ext cx="523893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800" b="1" dirty="0" smtClean="0"/>
              <a:t>الاساس موجب واكبر من صفر ولا يساوي1</a:t>
            </a:r>
            <a:endParaRPr lang="ar-SA" sz="2800" b="1" dirty="0"/>
          </a:p>
        </p:txBody>
      </p:sp>
      <p:graphicFrame>
        <p:nvGraphicFramePr>
          <p:cNvPr id="8" name="كائن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630405769"/>
              </p:ext>
            </p:extLst>
          </p:nvPr>
        </p:nvGraphicFramePr>
        <p:xfrm>
          <a:off x="6646863" y="3519488"/>
          <a:ext cx="1881187" cy="609600"/>
        </p:xfrm>
        <a:graphic>
          <a:graphicData uri="http://schemas.openxmlformats.org/presentationml/2006/ole">
            <p:oleObj spid="_x0000_s2219" name="Equation" r:id="rId4" imgW="939600" imgH="279360" progId="">
              <p:embed/>
            </p:oleObj>
          </a:graphicData>
        </a:graphic>
      </p:graphicFrame>
      <p:sp>
        <p:nvSpPr>
          <p:cNvPr id="46" name="عنوان 1"/>
          <p:cNvSpPr txBox="1">
            <a:spLocks/>
          </p:cNvSpPr>
          <p:nvPr/>
        </p:nvSpPr>
        <p:spPr>
          <a:xfrm>
            <a:off x="4578063" y="3548475"/>
            <a:ext cx="1318828" cy="571500"/>
          </a:xfrm>
          <a:prstGeom prst="rect">
            <a:avLst/>
          </a:prstGeom>
        </p:spPr>
        <p:txBody>
          <a:bodyPr vert="horz" lIns="91440" tIns="45720" rIns="91440" bIns="45720" rtlCol="1" anchor="ctr">
            <a:noAutofit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ar-SA" sz="3200" b="1" dirty="0" smtClean="0"/>
              <a:t>أسي</a:t>
            </a:r>
            <a:endParaRPr lang="ar-SA" sz="3200" b="1" dirty="0"/>
          </a:p>
        </p:txBody>
      </p:sp>
      <p:sp>
        <p:nvSpPr>
          <p:cNvPr id="47" name="مستطيل 46"/>
          <p:cNvSpPr/>
          <p:nvPr/>
        </p:nvSpPr>
        <p:spPr>
          <a:xfrm>
            <a:off x="2990647" y="3601157"/>
            <a:ext cx="12346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800" b="1" dirty="0" smtClean="0"/>
              <a:t>غير أسي</a:t>
            </a:r>
            <a:endParaRPr lang="ar-SA" sz="2800" b="1" dirty="0"/>
          </a:p>
        </p:txBody>
      </p:sp>
      <p:sp>
        <p:nvSpPr>
          <p:cNvPr id="49" name="مستطيل 48"/>
          <p:cNvSpPr/>
          <p:nvPr/>
        </p:nvSpPr>
        <p:spPr>
          <a:xfrm>
            <a:off x="6553313" y="4119975"/>
            <a:ext cx="11160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800" b="1" dirty="0" smtClean="0"/>
              <a:t>السبب :</a:t>
            </a:r>
            <a:endParaRPr lang="ar-SA" sz="2800" b="1" dirty="0"/>
          </a:p>
        </p:txBody>
      </p:sp>
      <p:sp>
        <p:nvSpPr>
          <p:cNvPr id="50" name="مستطيل 49"/>
          <p:cNvSpPr/>
          <p:nvPr/>
        </p:nvSpPr>
        <p:spPr>
          <a:xfrm>
            <a:off x="3862001" y="4208116"/>
            <a:ext cx="255069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800" b="1" dirty="0" smtClean="0"/>
              <a:t>لأن المتغير ليس أساً</a:t>
            </a:r>
            <a:endParaRPr lang="ar-SA" sz="2800" b="1" dirty="0"/>
          </a:p>
        </p:txBody>
      </p:sp>
      <p:graphicFrame>
        <p:nvGraphicFramePr>
          <p:cNvPr id="14" name="كائن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823731273"/>
              </p:ext>
            </p:extLst>
          </p:nvPr>
        </p:nvGraphicFramePr>
        <p:xfrm>
          <a:off x="6735763" y="4730750"/>
          <a:ext cx="2033587" cy="609600"/>
        </p:xfrm>
        <a:graphic>
          <a:graphicData uri="http://schemas.openxmlformats.org/presentationml/2006/ole">
            <p:oleObj spid="_x0000_s2220" name="Equation" r:id="rId5" imgW="1015920" imgH="279360" progId="">
              <p:embed/>
            </p:oleObj>
          </a:graphicData>
        </a:graphic>
      </p:graphicFrame>
      <p:sp>
        <p:nvSpPr>
          <p:cNvPr id="51" name="شكل بيضاوي 50"/>
          <p:cNvSpPr/>
          <p:nvPr/>
        </p:nvSpPr>
        <p:spPr>
          <a:xfrm>
            <a:off x="3465956" y="4682517"/>
            <a:ext cx="1291141" cy="690699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52" name="عنوان 1"/>
          <p:cNvSpPr txBox="1">
            <a:spLocks/>
          </p:cNvSpPr>
          <p:nvPr/>
        </p:nvSpPr>
        <p:spPr>
          <a:xfrm>
            <a:off x="5053372" y="4713575"/>
            <a:ext cx="1318828" cy="571500"/>
          </a:xfrm>
          <a:prstGeom prst="rect">
            <a:avLst/>
          </a:prstGeom>
        </p:spPr>
        <p:txBody>
          <a:bodyPr vert="horz" lIns="91440" tIns="45720" rIns="91440" bIns="45720" rtlCol="1" anchor="ctr">
            <a:noAutofit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ar-SA" sz="3200" b="1" dirty="0" smtClean="0"/>
              <a:t>أسي</a:t>
            </a:r>
            <a:endParaRPr lang="ar-SA" sz="3200" b="1" dirty="0"/>
          </a:p>
        </p:txBody>
      </p:sp>
      <p:sp>
        <p:nvSpPr>
          <p:cNvPr id="53" name="مستطيل 52"/>
          <p:cNvSpPr/>
          <p:nvPr/>
        </p:nvSpPr>
        <p:spPr>
          <a:xfrm>
            <a:off x="3465956" y="4766257"/>
            <a:ext cx="12346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800" b="1" dirty="0" smtClean="0"/>
              <a:t>غير أسي</a:t>
            </a:r>
            <a:endParaRPr lang="ar-SA" sz="2800" b="1" dirty="0"/>
          </a:p>
        </p:txBody>
      </p:sp>
      <p:sp>
        <p:nvSpPr>
          <p:cNvPr id="54" name="مستطيل 53"/>
          <p:cNvSpPr/>
          <p:nvPr/>
        </p:nvSpPr>
        <p:spPr>
          <a:xfrm>
            <a:off x="2303861" y="4725144"/>
            <a:ext cx="11160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800" b="1" dirty="0" smtClean="0"/>
              <a:t>السبب :</a:t>
            </a:r>
            <a:endParaRPr lang="ar-SA" sz="2800" b="1" dirty="0"/>
          </a:p>
        </p:txBody>
      </p:sp>
      <p:sp>
        <p:nvSpPr>
          <p:cNvPr id="55" name="مستطيل 54"/>
          <p:cNvSpPr/>
          <p:nvPr/>
        </p:nvSpPr>
        <p:spPr>
          <a:xfrm>
            <a:off x="102135" y="4682517"/>
            <a:ext cx="225093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800" b="1" dirty="0" smtClean="0"/>
              <a:t>لأن الاساس سالبا</a:t>
            </a:r>
            <a:endParaRPr lang="ar-SA" sz="2800" b="1" dirty="0"/>
          </a:p>
        </p:txBody>
      </p:sp>
      <p:graphicFrame>
        <p:nvGraphicFramePr>
          <p:cNvPr id="17" name="كائن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4189570170"/>
              </p:ext>
            </p:extLst>
          </p:nvPr>
        </p:nvGraphicFramePr>
        <p:xfrm>
          <a:off x="6626225" y="5364163"/>
          <a:ext cx="2135188" cy="914400"/>
        </p:xfrm>
        <a:graphic>
          <a:graphicData uri="http://schemas.openxmlformats.org/presentationml/2006/ole">
            <p:oleObj spid="_x0000_s2221" name="Equation" r:id="rId6" imgW="1066680" imgH="419040" progId="">
              <p:embed/>
            </p:oleObj>
          </a:graphicData>
        </a:graphic>
      </p:graphicFrame>
      <p:sp>
        <p:nvSpPr>
          <p:cNvPr id="56" name="شكل بيضاوي 55"/>
          <p:cNvSpPr/>
          <p:nvPr/>
        </p:nvSpPr>
        <p:spPr>
          <a:xfrm>
            <a:off x="5220072" y="5618621"/>
            <a:ext cx="996779" cy="690699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57" name="عنوان 1"/>
          <p:cNvSpPr txBox="1">
            <a:spLocks/>
          </p:cNvSpPr>
          <p:nvPr/>
        </p:nvSpPr>
        <p:spPr>
          <a:xfrm>
            <a:off x="5007288" y="5649679"/>
            <a:ext cx="1318828" cy="571500"/>
          </a:xfrm>
          <a:prstGeom prst="rect">
            <a:avLst/>
          </a:prstGeom>
        </p:spPr>
        <p:txBody>
          <a:bodyPr vert="horz" lIns="91440" tIns="45720" rIns="91440" bIns="45720" rtlCol="1" anchor="ctr">
            <a:noAutofit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ar-SA" sz="3200" b="1" dirty="0" smtClean="0"/>
              <a:t>أسي</a:t>
            </a:r>
            <a:endParaRPr lang="ar-SA" sz="3200" b="1" dirty="0"/>
          </a:p>
        </p:txBody>
      </p:sp>
      <p:sp>
        <p:nvSpPr>
          <p:cNvPr id="58" name="مستطيل 57"/>
          <p:cNvSpPr/>
          <p:nvPr/>
        </p:nvSpPr>
        <p:spPr>
          <a:xfrm>
            <a:off x="3409375" y="5702361"/>
            <a:ext cx="12346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800" b="1" dirty="0" smtClean="0"/>
              <a:t>غير أسي</a:t>
            </a:r>
            <a:endParaRPr lang="ar-SA" sz="2800" b="1" dirty="0"/>
          </a:p>
        </p:txBody>
      </p:sp>
      <p:sp>
        <p:nvSpPr>
          <p:cNvPr id="62" name="مستطيل 61"/>
          <p:cNvSpPr/>
          <p:nvPr/>
        </p:nvSpPr>
        <p:spPr>
          <a:xfrm>
            <a:off x="7043196" y="6221179"/>
            <a:ext cx="11160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800" b="1" dirty="0" smtClean="0"/>
              <a:t>السبب :</a:t>
            </a:r>
            <a:endParaRPr lang="ar-SA" sz="2800" b="1" dirty="0"/>
          </a:p>
        </p:txBody>
      </p:sp>
      <p:sp>
        <p:nvSpPr>
          <p:cNvPr id="63" name="مستطيل 62"/>
          <p:cNvSpPr/>
          <p:nvPr/>
        </p:nvSpPr>
        <p:spPr>
          <a:xfrm>
            <a:off x="1781337" y="6290156"/>
            <a:ext cx="523893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800" b="1" dirty="0" smtClean="0"/>
              <a:t>الاساس موجب واكبر من صفر ولا يساوي1</a:t>
            </a:r>
            <a:endParaRPr lang="ar-SA" sz="2800" b="1" dirty="0"/>
          </a:p>
        </p:txBody>
      </p:sp>
    </p:spTree>
    <p:extLst>
      <p:ext uri="{BB962C8B-B14F-4D97-AF65-F5344CB8AC3E}">
        <p14:creationId xmlns:p14="http://schemas.microsoft.com/office/powerpoint/2010/main" xmlns="" val="18490636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1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5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9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3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  <p:bldP spid="45" grpId="0" animBg="1"/>
      <p:bldP spid="3" grpId="0" animBg="1"/>
      <p:bldP spid="2" grpId="0"/>
      <p:bldP spid="5" grpId="0"/>
      <p:bldP spid="12" grpId="0"/>
      <p:bldP spid="41" grpId="0"/>
      <p:bldP spid="43" grpId="0"/>
      <p:bldP spid="44" grpId="0"/>
      <p:bldP spid="46" grpId="0"/>
      <p:bldP spid="47" grpId="0"/>
      <p:bldP spid="49" grpId="0"/>
      <p:bldP spid="50" grpId="0"/>
      <p:bldP spid="51" grpId="0" animBg="1"/>
      <p:bldP spid="52" grpId="0"/>
      <p:bldP spid="53" grpId="0"/>
      <p:bldP spid="54" grpId="0"/>
      <p:bldP spid="55" grpId="0"/>
      <p:bldP spid="56" grpId="0" animBg="1"/>
      <p:bldP spid="57" grpId="0"/>
      <p:bldP spid="58" grpId="0"/>
      <p:bldP spid="62" grpId="0"/>
      <p:bldP spid="6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عنصر نائب للمحتوى 2"/>
          <p:cNvSpPr txBox="1">
            <a:spLocks/>
          </p:cNvSpPr>
          <p:nvPr/>
        </p:nvSpPr>
        <p:spPr>
          <a:xfrm>
            <a:off x="5129263" y="620688"/>
            <a:ext cx="3672408" cy="720080"/>
          </a:xfrm>
          <a:prstGeom prst="rect">
            <a:avLst/>
          </a:prstGeom>
        </p:spPr>
        <p:txBody>
          <a:bodyPr vert="horz" lIns="91440" tIns="45720" rIns="91440" bIns="45720" rtlCol="1">
            <a:normAutofit fontScale="85000" lnSpcReduction="10000"/>
          </a:bodyPr>
          <a:lstStyle>
            <a:lvl1pPr marL="342900" indent="-3429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r" defTabSz="914400" rtl="1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r-SA" b="1" u="sng" dirty="0" smtClean="0">
                <a:solidFill>
                  <a:srgbClr val="FF0000"/>
                </a:solidFill>
              </a:rPr>
              <a:t>مثال1: </a:t>
            </a:r>
            <a:r>
              <a:rPr lang="ar-SA" b="1" dirty="0" smtClean="0"/>
              <a:t>مثل الاقتران بيانيا </a:t>
            </a:r>
            <a:r>
              <a:rPr lang="ar-SA" b="1" u="sng" dirty="0" smtClean="0">
                <a:solidFill>
                  <a:srgbClr val="FF0000"/>
                </a:solidFill>
              </a:rPr>
              <a:t>                </a:t>
            </a:r>
            <a:endParaRPr lang="ar-SA" b="1" u="sng" dirty="0">
              <a:solidFill>
                <a:srgbClr val="FF0000"/>
              </a:solidFill>
            </a:endParaRPr>
          </a:p>
        </p:txBody>
      </p:sp>
      <p:graphicFrame>
        <p:nvGraphicFramePr>
          <p:cNvPr id="14" name="كائن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939456930"/>
              </p:ext>
            </p:extLst>
          </p:nvPr>
        </p:nvGraphicFramePr>
        <p:xfrm>
          <a:off x="3487093" y="522598"/>
          <a:ext cx="1804987" cy="609600"/>
        </p:xfrm>
        <a:graphic>
          <a:graphicData uri="http://schemas.openxmlformats.org/presentationml/2006/ole">
            <p:oleObj spid="_x0000_s3347" name="Equation" r:id="rId3" imgW="901309" imgH="279279" progId="">
              <p:embed/>
            </p:oleObj>
          </a:graphicData>
        </a:graphic>
      </p:graphicFrame>
      <p:pic>
        <p:nvPicPr>
          <p:cNvPr id="3119" name="Picture 4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67744" y="620687"/>
            <a:ext cx="997074" cy="4134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عنصر نائب للمحتوى 2"/>
          <p:cNvSpPr txBox="1">
            <a:spLocks/>
          </p:cNvSpPr>
          <p:nvPr/>
        </p:nvSpPr>
        <p:spPr>
          <a:xfrm>
            <a:off x="-108520" y="620687"/>
            <a:ext cx="2395163" cy="720080"/>
          </a:xfrm>
          <a:prstGeom prst="rect">
            <a:avLst/>
          </a:prstGeom>
        </p:spPr>
        <p:txBody>
          <a:bodyPr vert="horz" lIns="91440" tIns="45720" rIns="91440" bIns="45720" rtlCol="1">
            <a:noAutofit/>
          </a:bodyPr>
          <a:lstStyle>
            <a:lvl1pPr marL="342900" indent="-3429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r" defTabSz="914400" rtl="1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ar-SA" sz="2400" b="1" dirty="0" smtClean="0"/>
              <a:t>في المستوى </a:t>
            </a:r>
            <a:r>
              <a:rPr lang="ar-SA" sz="2000" b="1" dirty="0" smtClean="0"/>
              <a:t>الديكارتي</a:t>
            </a:r>
            <a:r>
              <a:rPr lang="ar-SA" sz="2400" b="1" dirty="0" smtClean="0"/>
              <a:t>                </a:t>
            </a:r>
            <a:endParaRPr lang="ar-SA" sz="2400" b="1" dirty="0"/>
          </a:p>
        </p:txBody>
      </p:sp>
      <p:sp>
        <p:nvSpPr>
          <p:cNvPr id="17" name="عنصر نائب للمحتوى 2"/>
          <p:cNvSpPr txBox="1">
            <a:spLocks/>
          </p:cNvSpPr>
          <p:nvPr/>
        </p:nvSpPr>
        <p:spPr>
          <a:xfrm>
            <a:off x="869437" y="1206129"/>
            <a:ext cx="7931224" cy="72008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>
            <a:lvl1pPr marL="342900" indent="-3429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r" defTabSz="914400" rtl="1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r-SA" b="1" u="sng" dirty="0" smtClean="0">
                <a:solidFill>
                  <a:srgbClr val="FF0000"/>
                </a:solidFill>
              </a:rPr>
              <a:t>نكون جدول نضع فيه قيم س ونجد قيمتها في الاقتران                 </a:t>
            </a:r>
            <a:endParaRPr lang="ar-SA" b="1" u="sng" dirty="0">
              <a:solidFill>
                <a:srgbClr val="FF0000"/>
              </a:solidFill>
            </a:endParaRPr>
          </a:p>
        </p:txBody>
      </p:sp>
      <p:graphicFrame>
        <p:nvGraphicFramePr>
          <p:cNvPr id="15" name="جدول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140841815"/>
              </p:ext>
            </p:extLst>
          </p:nvPr>
        </p:nvGraphicFramePr>
        <p:xfrm>
          <a:off x="1089064" y="2060848"/>
          <a:ext cx="7371368" cy="1368152"/>
        </p:xfrm>
        <a:graphic>
          <a:graphicData uri="http://schemas.openxmlformats.org/drawingml/2006/table">
            <a:tbl>
              <a:tblPr rtl="1" firstRow="1" bandRow="1">
                <a:tableStyleId>{5940675A-B579-460E-94D1-54222C63F5DA}</a:tableStyleId>
              </a:tblPr>
              <a:tblGrid>
                <a:gridCol w="921421"/>
                <a:gridCol w="921421"/>
                <a:gridCol w="921421"/>
                <a:gridCol w="921421"/>
                <a:gridCol w="921421"/>
                <a:gridCol w="921421"/>
                <a:gridCol w="921421"/>
                <a:gridCol w="921421"/>
              </a:tblGrid>
              <a:tr h="684076">
                <a:tc>
                  <a:txBody>
                    <a:bodyPr/>
                    <a:lstStyle/>
                    <a:p>
                      <a:pPr algn="ctr" rtl="1"/>
                      <a:r>
                        <a:rPr lang="ar-SA" sz="3200" dirty="0" smtClean="0"/>
                        <a:t>س</a:t>
                      </a:r>
                      <a:endParaRPr lang="ar-SA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</a:tr>
              <a:tr h="684076">
                <a:tc>
                  <a:txBody>
                    <a:bodyPr/>
                    <a:lstStyle/>
                    <a:p>
                      <a:pPr rtl="1"/>
                      <a:r>
                        <a:rPr lang="ar-SA" sz="2800" dirty="0" smtClean="0"/>
                        <a:t>ق(س)</a:t>
                      </a:r>
                      <a:endParaRPr lang="ar-SA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9" name="عنصر نائب للمحتوى 2"/>
          <p:cNvSpPr txBox="1">
            <a:spLocks/>
          </p:cNvSpPr>
          <p:nvPr/>
        </p:nvSpPr>
        <p:spPr>
          <a:xfrm>
            <a:off x="6743068" y="2060848"/>
            <a:ext cx="666971" cy="720080"/>
          </a:xfrm>
          <a:prstGeom prst="rect">
            <a:avLst/>
          </a:prstGeom>
        </p:spPr>
        <p:txBody>
          <a:bodyPr vert="horz" lIns="91440" tIns="45720" rIns="91440" bIns="45720" rtlCol="1">
            <a:noAutofit/>
          </a:bodyPr>
          <a:lstStyle>
            <a:lvl1pPr marL="342900" indent="-3429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r" defTabSz="914400" rtl="1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ar-SA" b="1" dirty="0" smtClean="0"/>
              <a:t> -3</a:t>
            </a:r>
            <a:endParaRPr lang="ar-SA" b="1" dirty="0"/>
          </a:p>
        </p:txBody>
      </p:sp>
      <p:sp>
        <p:nvSpPr>
          <p:cNvPr id="20" name="عنصر نائب للمحتوى 2"/>
          <p:cNvSpPr txBox="1">
            <a:spLocks/>
          </p:cNvSpPr>
          <p:nvPr/>
        </p:nvSpPr>
        <p:spPr>
          <a:xfrm>
            <a:off x="5868144" y="2066757"/>
            <a:ext cx="666971" cy="720080"/>
          </a:xfrm>
          <a:prstGeom prst="rect">
            <a:avLst/>
          </a:prstGeom>
        </p:spPr>
        <p:txBody>
          <a:bodyPr vert="horz" lIns="91440" tIns="45720" rIns="91440" bIns="45720" rtlCol="1">
            <a:noAutofit/>
          </a:bodyPr>
          <a:lstStyle>
            <a:lvl1pPr marL="342900" indent="-3429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r" defTabSz="914400" rtl="1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ar-SA" b="1" dirty="0" smtClean="0"/>
              <a:t> -2</a:t>
            </a:r>
            <a:endParaRPr lang="ar-SA" b="1" dirty="0"/>
          </a:p>
        </p:txBody>
      </p:sp>
      <p:graphicFrame>
        <p:nvGraphicFramePr>
          <p:cNvPr id="18" name="كائن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801691302"/>
              </p:ext>
            </p:extLst>
          </p:nvPr>
        </p:nvGraphicFramePr>
        <p:xfrm>
          <a:off x="5129262" y="3501008"/>
          <a:ext cx="3338253" cy="859213"/>
        </p:xfrm>
        <a:graphic>
          <a:graphicData uri="http://schemas.openxmlformats.org/presentationml/2006/ole">
            <p:oleObj spid="_x0000_s3348" name="Equation" r:id="rId5" imgW="1879560" imgH="444240" progId="">
              <p:embed/>
            </p:oleObj>
          </a:graphicData>
        </a:graphic>
      </p:graphicFrame>
      <p:sp>
        <p:nvSpPr>
          <p:cNvPr id="22" name="عنصر نائب للمحتوى 2"/>
          <p:cNvSpPr txBox="1">
            <a:spLocks/>
          </p:cNvSpPr>
          <p:nvPr/>
        </p:nvSpPr>
        <p:spPr>
          <a:xfrm>
            <a:off x="5004048" y="2060848"/>
            <a:ext cx="666971" cy="720080"/>
          </a:xfrm>
          <a:prstGeom prst="rect">
            <a:avLst/>
          </a:prstGeom>
        </p:spPr>
        <p:txBody>
          <a:bodyPr vert="horz" lIns="91440" tIns="45720" rIns="91440" bIns="45720" rtlCol="1">
            <a:noAutofit/>
          </a:bodyPr>
          <a:lstStyle>
            <a:lvl1pPr marL="342900" indent="-3429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r" defTabSz="914400" rtl="1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ar-SA" b="1" dirty="0" smtClean="0"/>
              <a:t> -1</a:t>
            </a:r>
            <a:endParaRPr lang="ar-SA" b="1" dirty="0"/>
          </a:p>
        </p:txBody>
      </p:sp>
      <p:sp>
        <p:nvSpPr>
          <p:cNvPr id="23" name="عنصر نائب للمحتوى 2"/>
          <p:cNvSpPr txBox="1">
            <a:spLocks/>
          </p:cNvSpPr>
          <p:nvPr/>
        </p:nvSpPr>
        <p:spPr>
          <a:xfrm>
            <a:off x="3995936" y="2074505"/>
            <a:ext cx="666971" cy="720080"/>
          </a:xfrm>
          <a:prstGeom prst="rect">
            <a:avLst/>
          </a:prstGeom>
        </p:spPr>
        <p:txBody>
          <a:bodyPr vert="horz" lIns="91440" tIns="45720" rIns="91440" bIns="45720" rtlCol="1">
            <a:noAutofit/>
          </a:bodyPr>
          <a:lstStyle>
            <a:lvl1pPr marL="342900" indent="-3429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r" defTabSz="914400" rtl="1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ar-SA" b="1" dirty="0" smtClean="0"/>
              <a:t> 0</a:t>
            </a:r>
            <a:endParaRPr lang="ar-SA" b="1" dirty="0"/>
          </a:p>
        </p:txBody>
      </p:sp>
      <p:sp>
        <p:nvSpPr>
          <p:cNvPr id="24" name="عنصر نائب للمحتوى 2"/>
          <p:cNvSpPr txBox="1">
            <a:spLocks/>
          </p:cNvSpPr>
          <p:nvPr/>
        </p:nvSpPr>
        <p:spPr>
          <a:xfrm>
            <a:off x="3059832" y="2060848"/>
            <a:ext cx="666971" cy="720080"/>
          </a:xfrm>
          <a:prstGeom prst="rect">
            <a:avLst/>
          </a:prstGeom>
        </p:spPr>
        <p:txBody>
          <a:bodyPr vert="horz" lIns="91440" tIns="45720" rIns="91440" bIns="45720" rtlCol="1">
            <a:noAutofit/>
          </a:bodyPr>
          <a:lstStyle>
            <a:lvl1pPr marL="342900" indent="-3429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r" defTabSz="914400" rtl="1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ar-SA" b="1" dirty="0" smtClean="0"/>
              <a:t> 1</a:t>
            </a:r>
            <a:endParaRPr lang="ar-SA" b="1" dirty="0"/>
          </a:p>
        </p:txBody>
      </p:sp>
      <p:sp>
        <p:nvSpPr>
          <p:cNvPr id="25" name="عنصر نائب للمحتوى 2"/>
          <p:cNvSpPr txBox="1">
            <a:spLocks/>
          </p:cNvSpPr>
          <p:nvPr/>
        </p:nvSpPr>
        <p:spPr>
          <a:xfrm>
            <a:off x="2123728" y="2112233"/>
            <a:ext cx="666971" cy="720080"/>
          </a:xfrm>
          <a:prstGeom prst="rect">
            <a:avLst/>
          </a:prstGeom>
        </p:spPr>
        <p:txBody>
          <a:bodyPr vert="horz" lIns="91440" tIns="45720" rIns="91440" bIns="45720" rtlCol="1">
            <a:noAutofit/>
          </a:bodyPr>
          <a:lstStyle>
            <a:lvl1pPr marL="342900" indent="-3429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r" defTabSz="914400" rtl="1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ar-SA" b="1" dirty="0" smtClean="0"/>
              <a:t> 2</a:t>
            </a:r>
            <a:endParaRPr lang="ar-SA" b="1" dirty="0"/>
          </a:p>
        </p:txBody>
      </p:sp>
      <p:sp>
        <p:nvSpPr>
          <p:cNvPr id="26" name="عنصر نائب للمحتوى 2"/>
          <p:cNvSpPr txBox="1">
            <a:spLocks/>
          </p:cNvSpPr>
          <p:nvPr/>
        </p:nvSpPr>
        <p:spPr>
          <a:xfrm>
            <a:off x="1187624" y="2132856"/>
            <a:ext cx="666971" cy="720080"/>
          </a:xfrm>
          <a:prstGeom prst="rect">
            <a:avLst/>
          </a:prstGeom>
        </p:spPr>
        <p:txBody>
          <a:bodyPr vert="horz" lIns="91440" tIns="45720" rIns="91440" bIns="45720" rtlCol="1">
            <a:noAutofit/>
          </a:bodyPr>
          <a:lstStyle>
            <a:lvl1pPr marL="342900" indent="-3429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r" defTabSz="914400" rtl="1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ar-SA" b="1" dirty="0" smtClean="0"/>
              <a:t> 3</a:t>
            </a:r>
            <a:endParaRPr lang="ar-SA" b="1" dirty="0"/>
          </a:p>
        </p:txBody>
      </p:sp>
      <p:graphicFrame>
        <p:nvGraphicFramePr>
          <p:cNvPr id="21" name="كائن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634438637"/>
              </p:ext>
            </p:extLst>
          </p:nvPr>
        </p:nvGraphicFramePr>
        <p:xfrm>
          <a:off x="5238750" y="4440238"/>
          <a:ext cx="3157538" cy="860425"/>
        </p:xfrm>
        <a:graphic>
          <a:graphicData uri="http://schemas.openxmlformats.org/presentationml/2006/ole">
            <p:oleObj spid="_x0000_s3349" name="Equation" r:id="rId6" imgW="1777680" imgH="444240" progId="">
              <p:embed/>
            </p:oleObj>
          </a:graphicData>
        </a:graphic>
      </p:graphicFrame>
      <p:graphicFrame>
        <p:nvGraphicFramePr>
          <p:cNvPr id="27" name="كائن 2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461769689"/>
              </p:ext>
            </p:extLst>
          </p:nvPr>
        </p:nvGraphicFramePr>
        <p:xfrm>
          <a:off x="5430838" y="5445125"/>
          <a:ext cx="3067050" cy="860425"/>
        </p:xfrm>
        <a:graphic>
          <a:graphicData uri="http://schemas.openxmlformats.org/presentationml/2006/ole">
            <p:oleObj spid="_x0000_s3350" name="Equation" r:id="rId7" imgW="1726920" imgH="444240" progId="">
              <p:embed/>
            </p:oleObj>
          </a:graphicData>
        </a:graphic>
      </p:graphicFrame>
      <p:graphicFrame>
        <p:nvGraphicFramePr>
          <p:cNvPr id="28" name="كائن 2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639383223"/>
              </p:ext>
            </p:extLst>
          </p:nvPr>
        </p:nvGraphicFramePr>
        <p:xfrm>
          <a:off x="2455863" y="3659188"/>
          <a:ext cx="1825625" cy="541337"/>
        </p:xfrm>
        <a:graphic>
          <a:graphicData uri="http://schemas.openxmlformats.org/presentationml/2006/ole">
            <p:oleObj spid="_x0000_s3351" name="Equation" r:id="rId8" imgW="1028520" imgH="279360" progId="">
              <p:embed/>
            </p:oleObj>
          </a:graphicData>
        </a:graphic>
      </p:graphicFrame>
      <p:graphicFrame>
        <p:nvGraphicFramePr>
          <p:cNvPr id="29" name="كائن 2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513207762"/>
              </p:ext>
            </p:extLst>
          </p:nvPr>
        </p:nvGraphicFramePr>
        <p:xfrm>
          <a:off x="2451100" y="4327525"/>
          <a:ext cx="1893888" cy="541338"/>
        </p:xfrm>
        <a:graphic>
          <a:graphicData uri="http://schemas.openxmlformats.org/presentationml/2006/ole">
            <p:oleObj spid="_x0000_s3352" name="Equation" r:id="rId9" imgW="1066680" imgH="279360" progId="">
              <p:embed/>
            </p:oleObj>
          </a:graphicData>
        </a:graphic>
      </p:graphicFrame>
      <p:graphicFrame>
        <p:nvGraphicFramePr>
          <p:cNvPr id="30" name="كائن 2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442050942"/>
              </p:ext>
            </p:extLst>
          </p:nvPr>
        </p:nvGraphicFramePr>
        <p:xfrm>
          <a:off x="2451100" y="5048250"/>
          <a:ext cx="1962150" cy="541338"/>
        </p:xfrm>
        <a:graphic>
          <a:graphicData uri="http://schemas.openxmlformats.org/presentationml/2006/ole">
            <p:oleObj spid="_x0000_s3353" name="Equation" r:id="rId10" imgW="1104840" imgH="279360" progId="">
              <p:embed/>
            </p:oleObj>
          </a:graphicData>
        </a:graphic>
      </p:graphicFrame>
      <p:graphicFrame>
        <p:nvGraphicFramePr>
          <p:cNvPr id="31" name="كائن 3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4273341085"/>
              </p:ext>
            </p:extLst>
          </p:nvPr>
        </p:nvGraphicFramePr>
        <p:xfrm>
          <a:off x="2424113" y="5732463"/>
          <a:ext cx="2097087" cy="542925"/>
        </p:xfrm>
        <a:graphic>
          <a:graphicData uri="http://schemas.openxmlformats.org/presentationml/2006/ole">
            <p:oleObj spid="_x0000_s3354" name="Equation" r:id="rId11" imgW="1180800" imgH="279360" progId="">
              <p:embed/>
            </p:oleObj>
          </a:graphicData>
        </a:graphic>
      </p:graphicFrame>
      <p:graphicFrame>
        <p:nvGraphicFramePr>
          <p:cNvPr id="3104" name="كائن 310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341204442"/>
              </p:ext>
            </p:extLst>
          </p:nvPr>
        </p:nvGraphicFramePr>
        <p:xfrm>
          <a:off x="6918909" y="2852936"/>
          <a:ext cx="389395" cy="549545"/>
        </p:xfrm>
        <a:graphic>
          <a:graphicData uri="http://schemas.openxmlformats.org/presentationml/2006/ole">
            <p:oleObj spid="_x0000_s3355" name="Equation" r:id="rId12" imgW="177480" imgH="419040" progId="">
              <p:embed/>
            </p:oleObj>
          </a:graphicData>
        </a:graphic>
      </p:graphicFrame>
      <p:graphicFrame>
        <p:nvGraphicFramePr>
          <p:cNvPr id="3105" name="كائن 310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708813835"/>
              </p:ext>
            </p:extLst>
          </p:nvPr>
        </p:nvGraphicFramePr>
        <p:xfrm>
          <a:off x="5967413" y="2781300"/>
          <a:ext cx="334962" cy="549275"/>
        </p:xfrm>
        <a:graphic>
          <a:graphicData uri="http://schemas.openxmlformats.org/presentationml/2006/ole">
            <p:oleObj spid="_x0000_s3356" name="Equation" r:id="rId13" imgW="152280" imgH="419040" progId="">
              <p:embed/>
            </p:oleObj>
          </a:graphicData>
        </a:graphic>
      </p:graphicFrame>
      <p:graphicFrame>
        <p:nvGraphicFramePr>
          <p:cNvPr id="3106" name="كائن 310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893288775"/>
              </p:ext>
            </p:extLst>
          </p:nvPr>
        </p:nvGraphicFramePr>
        <p:xfrm>
          <a:off x="5103813" y="2852738"/>
          <a:ext cx="334962" cy="549275"/>
        </p:xfrm>
        <a:graphic>
          <a:graphicData uri="http://schemas.openxmlformats.org/presentationml/2006/ole">
            <p:oleObj spid="_x0000_s3357" name="Equation" r:id="rId14" imgW="152280" imgH="419040" progId="">
              <p:embed/>
            </p:oleObj>
          </a:graphicData>
        </a:graphic>
      </p:graphicFrame>
      <p:sp>
        <p:nvSpPr>
          <p:cNvPr id="36" name="عنصر نائب للمحتوى 2"/>
          <p:cNvSpPr txBox="1">
            <a:spLocks/>
          </p:cNvSpPr>
          <p:nvPr/>
        </p:nvSpPr>
        <p:spPr>
          <a:xfrm>
            <a:off x="3977037" y="2780928"/>
            <a:ext cx="666971" cy="720080"/>
          </a:xfrm>
          <a:prstGeom prst="rect">
            <a:avLst/>
          </a:prstGeom>
        </p:spPr>
        <p:txBody>
          <a:bodyPr vert="horz" lIns="91440" tIns="45720" rIns="91440" bIns="45720" rtlCol="1">
            <a:noAutofit/>
          </a:bodyPr>
          <a:lstStyle>
            <a:lvl1pPr marL="342900" indent="-3429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r" defTabSz="914400" rtl="1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ar-SA" b="1" dirty="0" smtClean="0"/>
              <a:t> 1</a:t>
            </a:r>
            <a:endParaRPr lang="ar-SA" b="1" dirty="0"/>
          </a:p>
        </p:txBody>
      </p:sp>
      <p:sp>
        <p:nvSpPr>
          <p:cNvPr id="37" name="عنصر نائب للمحتوى 2"/>
          <p:cNvSpPr txBox="1">
            <a:spLocks/>
          </p:cNvSpPr>
          <p:nvPr/>
        </p:nvSpPr>
        <p:spPr>
          <a:xfrm>
            <a:off x="3059832" y="2780928"/>
            <a:ext cx="666971" cy="720080"/>
          </a:xfrm>
          <a:prstGeom prst="rect">
            <a:avLst/>
          </a:prstGeom>
        </p:spPr>
        <p:txBody>
          <a:bodyPr vert="horz" lIns="91440" tIns="45720" rIns="91440" bIns="45720" rtlCol="1">
            <a:noAutofit/>
          </a:bodyPr>
          <a:lstStyle>
            <a:lvl1pPr marL="342900" indent="-3429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r" defTabSz="914400" rtl="1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ar-SA" b="1" dirty="0" smtClean="0"/>
              <a:t> 2</a:t>
            </a:r>
            <a:endParaRPr lang="ar-SA" b="1" dirty="0"/>
          </a:p>
        </p:txBody>
      </p:sp>
      <p:sp>
        <p:nvSpPr>
          <p:cNvPr id="38" name="عنصر نائب للمحتوى 2"/>
          <p:cNvSpPr txBox="1">
            <a:spLocks/>
          </p:cNvSpPr>
          <p:nvPr/>
        </p:nvSpPr>
        <p:spPr>
          <a:xfrm>
            <a:off x="2123728" y="2780928"/>
            <a:ext cx="666971" cy="720080"/>
          </a:xfrm>
          <a:prstGeom prst="rect">
            <a:avLst/>
          </a:prstGeom>
        </p:spPr>
        <p:txBody>
          <a:bodyPr vert="horz" lIns="91440" tIns="45720" rIns="91440" bIns="45720" rtlCol="1">
            <a:noAutofit/>
          </a:bodyPr>
          <a:lstStyle>
            <a:lvl1pPr marL="342900" indent="-3429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r" defTabSz="914400" rtl="1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ar-SA" b="1" dirty="0" smtClean="0"/>
              <a:t> 4</a:t>
            </a:r>
            <a:endParaRPr lang="ar-SA" b="1" dirty="0"/>
          </a:p>
        </p:txBody>
      </p:sp>
      <p:sp>
        <p:nvSpPr>
          <p:cNvPr id="39" name="عنصر نائب للمحتوى 2"/>
          <p:cNvSpPr txBox="1">
            <a:spLocks/>
          </p:cNvSpPr>
          <p:nvPr/>
        </p:nvSpPr>
        <p:spPr>
          <a:xfrm>
            <a:off x="1240733" y="2780928"/>
            <a:ext cx="666971" cy="720080"/>
          </a:xfrm>
          <a:prstGeom prst="rect">
            <a:avLst/>
          </a:prstGeom>
        </p:spPr>
        <p:txBody>
          <a:bodyPr vert="horz" lIns="91440" tIns="45720" rIns="91440" bIns="45720" rtlCol="1">
            <a:noAutofit/>
          </a:bodyPr>
          <a:lstStyle>
            <a:lvl1pPr marL="342900" indent="-3429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r" defTabSz="914400" rtl="1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ar-SA" b="1" dirty="0" smtClean="0"/>
              <a:t> 8</a:t>
            </a:r>
            <a:endParaRPr lang="ar-SA" b="1" dirty="0"/>
          </a:p>
        </p:txBody>
      </p:sp>
    </p:spTree>
    <p:extLst>
      <p:ext uri="{BB962C8B-B14F-4D97-AF65-F5344CB8AC3E}">
        <p14:creationId xmlns:p14="http://schemas.microsoft.com/office/powerpoint/2010/main" xmlns="" val="1729826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flip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2000"/>
                                        <p:tgtEl>
                                          <p:spTgt spid="3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5" dur="2000"/>
                                        <p:tgtEl>
                                          <p:spTgt spid="3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0" dur="2000"/>
                                        <p:tgtEl>
                                          <p:spTgt spid="3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0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5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5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0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0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5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0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5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0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6" grpId="0"/>
      <p:bldP spid="17" grpId="0"/>
      <p:bldP spid="19" grpId="0"/>
      <p:bldP spid="20" grpId="0"/>
      <p:bldP spid="22" grpId="0"/>
      <p:bldP spid="23" grpId="0"/>
      <p:bldP spid="24" grpId="0"/>
      <p:bldP spid="25" grpId="0"/>
      <p:bldP spid="26" grpId="0"/>
      <p:bldP spid="36" grpId="0"/>
      <p:bldP spid="37" grpId="0"/>
      <p:bldP spid="38" grpId="0"/>
      <p:bldP spid="3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ar-SA" b="1" dirty="0" smtClean="0">
                <a:solidFill>
                  <a:srgbClr val="FF0000"/>
                </a:solidFill>
              </a:rPr>
              <a:t>بعد تعيين النقاط على المستوى الديكارتي يكون منحنى الاقتران كالتالي:</a:t>
            </a:r>
            <a:endParaRPr lang="ar-SA" b="1" dirty="0">
              <a:solidFill>
                <a:srgbClr val="FF0000"/>
              </a:solidFill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772816"/>
            <a:ext cx="5976664" cy="47802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65560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43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229600" cy="1143000"/>
          </a:xfrm>
        </p:spPr>
        <p:txBody>
          <a:bodyPr/>
          <a:lstStyle/>
          <a:p>
            <a:pPr algn="ctr"/>
            <a:r>
              <a:rPr lang="ar-SA" b="1" u="sng" dirty="0" smtClean="0">
                <a:solidFill>
                  <a:srgbClr val="FF0000"/>
                </a:solidFill>
              </a:rPr>
              <a:t>خصائص الاقتران الاسي من خلال منحناه</a:t>
            </a:r>
            <a:endParaRPr lang="ar-SA" b="1" u="sng" dirty="0">
              <a:solidFill>
                <a:srgbClr val="FF0000"/>
              </a:solidFill>
            </a:endParaRPr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4139952" y="1935480"/>
            <a:ext cx="4546848" cy="4389120"/>
          </a:xfrm>
        </p:spPr>
        <p:txBody>
          <a:bodyPr>
            <a:normAutofit/>
          </a:bodyPr>
          <a:lstStyle/>
          <a:p>
            <a:r>
              <a:rPr lang="ar-SA" sz="2800" dirty="0" smtClean="0"/>
              <a:t>1) مجال الاقتران هو (ح )مجموعة الاعداد الحقيقية</a:t>
            </a:r>
          </a:p>
          <a:p>
            <a:r>
              <a:rPr lang="ar-SA" sz="2800" dirty="0" smtClean="0"/>
              <a:t>2) مدى الاقتران هو (ح </a:t>
            </a:r>
            <a:r>
              <a:rPr lang="ar-SA" sz="2800" baseline="30000" dirty="0" smtClean="0"/>
              <a:t>+</a:t>
            </a:r>
            <a:r>
              <a:rPr lang="ar-SA" sz="2800" dirty="0" smtClean="0"/>
              <a:t>) مجموعة الاعداد الحقيقية الموجبة</a:t>
            </a:r>
          </a:p>
          <a:p>
            <a:r>
              <a:rPr lang="ar-SA" sz="2800" dirty="0" smtClean="0"/>
              <a:t>3) منحنى الاقتران يقطع محور الصادات عند النقطة ( 0 ، 1)</a:t>
            </a:r>
          </a:p>
          <a:p>
            <a:r>
              <a:rPr lang="ar-SA" sz="2800" dirty="0" smtClean="0"/>
              <a:t>4) كلما زادت قيم س تزداد قيم ص المناظرة لها ( الاقتران متزايد)</a:t>
            </a:r>
            <a:endParaRPr lang="ar-SA" sz="28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2276871"/>
            <a:ext cx="3816424" cy="42837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976604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عنصر نائب للمحتوى 2"/>
          <p:cNvSpPr txBox="1">
            <a:spLocks/>
          </p:cNvSpPr>
          <p:nvPr/>
        </p:nvSpPr>
        <p:spPr>
          <a:xfrm>
            <a:off x="5220072" y="620688"/>
            <a:ext cx="3672408" cy="720080"/>
          </a:xfrm>
          <a:prstGeom prst="rect">
            <a:avLst/>
          </a:prstGeom>
        </p:spPr>
        <p:txBody>
          <a:bodyPr vert="horz" lIns="91440" tIns="45720" rIns="91440" bIns="45720" rtlCol="1">
            <a:normAutofit fontScale="85000" lnSpcReduction="10000"/>
          </a:bodyPr>
          <a:lstStyle>
            <a:lvl1pPr marL="342900" indent="-3429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r" defTabSz="914400" rtl="1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r-SA" b="1" u="sng" dirty="0" smtClean="0">
                <a:solidFill>
                  <a:srgbClr val="FF0000"/>
                </a:solidFill>
              </a:rPr>
              <a:t>مثال2: </a:t>
            </a:r>
            <a:r>
              <a:rPr lang="ar-SA" b="1" dirty="0" smtClean="0"/>
              <a:t>مثل الاقتران بيانيا </a:t>
            </a:r>
            <a:r>
              <a:rPr lang="ar-SA" b="1" u="sng" dirty="0" smtClean="0">
                <a:solidFill>
                  <a:srgbClr val="FF0000"/>
                </a:solidFill>
              </a:rPr>
              <a:t>                </a:t>
            </a:r>
            <a:endParaRPr lang="ar-SA" b="1" u="sng" dirty="0">
              <a:solidFill>
                <a:srgbClr val="FF0000"/>
              </a:solidFill>
            </a:endParaRPr>
          </a:p>
        </p:txBody>
      </p:sp>
      <p:graphicFrame>
        <p:nvGraphicFramePr>
          <p:cNvPr id="14" name="كائن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682171490"/>
              </p:ext>
            </p:extLst>
          </p:nvPr>
        </p:nvGraphicFramePr>
        <p:xfrm>
          <a:off x="3309938" y="369888"/>
          <a:ext cx="2160587" cy="914400"/>
        </p:xfrm>
        <a:graphic>
          <a:graphicData uri="http://schemas.openxmlformats.org/presentationml/2006/ole">
            <p:oleObj spid="_x0000_s11421" name="Equation" r:id="rId3" imgW="1079280" imgH="419040" progId="">
              <p:embed/>
            </p:oleObj>
          </a:graphicData>
        </a:graphic>
      </p:graphicFrame>
      <p:pic>
        <p:nvPicPr>
          <p:cNvPr id="3119" name="Picture 4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67744" y="620687"/>
            <a:ext cx="997074" cy="4134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عنصر نائب للمحتوى 2"/>
          <p:cNvSpPr txBox="1">
            <a:spLocks/>
          </p:cNvSpPr>
          <p:nvPr/>
        </p:nvSpPr>
        <p:spPr>
          <a:xfrm>
            <a:off x="-108520" y="620687"/>
            <a:ext cx="2395163" cy="720080"/>
          </a:xfrm>
          <a:prstGeom prst="rect">
            <a:avLst/>
          </a:prstGeom>
        </p:spPr>
        <p:txBody>
          <a:bodyPr vert="horz" lIns="91440" tIns="45720" rIns="91440" bIns="45720" rtlCol="1">
            <a:noAutofit/>
          </a:bodyPr>
          <a:lstStyle>
            <a:lvl1pPr marL="342900" indent="-3429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r" defTabSz="914400" rtl="1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ar-SA" sz="2400" b="1" dirty="0" smtClean="0"/>
              <a:t>في المستوى </a:t>
            </a:r>
            <a:r>
              <a:rPr lang="ar-SA" sz="2000" b="1" dirty="0" smtClean="0"/>
              <a:t>الديكارتي</a:t>
            </a:r>
            <a:r>
              <a:rPr lang="ar-SA" sz="2400" b="1" dirty="0" smtClean="0"/>
              <a:t>                </a:t>
            </a:r>
            <a:endParaRPr lang="ar-SA" sz="2400" b="1" dirty="0"/>
          </a:p>
        </p:txBody>
      </p:sp>
      <p:sp>
        <p:nvSpPr>
          <p:cNvPr id="17" name="عنصر نائب للمحتوى 2"/>
          <p:cNvSpPr txBox="1">
            <a:spLocks/>
          </p:cNvSpPr>
          <p:nvPr/>
        </p:nvSpPr>
        <p:spPr>
          <a:xfrm>
            <a:off x="869437" y="1484784"/>
            <a:ext cx="7931224" cy="72008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>
            <a:lvl1pPr marL="342900" indent="-3429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r" defTabSz="914400" rtl="1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r-SA" b="1" u="sng" dirty="0" smtClean="0">
                <a:solidFill>
                  <a:srgbClr val="FF0000"/>
                </a:solidFill>
              </a:rPr>
              <a:t>نكون جدول نضع فيه قيم س ونجد قيمتها في الاقتران                 </a:t>
            </a:r>
            <a:endParaRPr lang="ar-SA" b="1" u="sng" dirty="0">
              <a:solidFill>
                <a:srgbClr val="FF0000"/>
              </a:solidFill>
            </a:endParaRPr>
          </a:p>
        </p:txBody>
      </p:sp>
      <p:graphicFrame>
        <p:nvGraphicFramePr>
          <p:cNvPr id="15" name="جدول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409930378"/>
              </p:ext>
            </p:extLst>
          </p:nvPr>
        </p:nvGraphicFramePr>
        <p:xfrm>
          <a:off x="1089064" y="2060848"/>
          <a:ext cx="7371368" cy="1368152"/>
        </p:xfrm>
        <a:graphic>
          <a:graphicData uri="http://schemas.openxmlformats.org/drawingml/2006/table">
            <a:tbl>
              <a:tblPr rtl="1" firstRow="1" bandRow="1">
                <a:tableStyleId>{5940675A-B579-460E-94D1-54222C63F5DA}</a:tableStyleId>
              </a:tblPr>
              <a:tblGrid>
                <a:gridCol w="921421"/>
                <a:gridCol w="921421"/>
                <a:gridCol w="921421"/>
                <a:gridCol w="921421"/>
                <a:gridCol w="921421"/>
                <a:gridCol w="921421"/>
                <a:gridCol w="921421"/>
                <a:gridCol w="921421"/>
              </a:tblGrid>
              <a:tr h="684076">
                <a:tc>
                  <a:txBody>
                    <a:bodyPr/>
                    <a:lstStyle/>
                    <a:p>
                      <a:pPr algn="ctr" rtl="1"/>
                      <a:r>
                        <a:rPr lang="ar-SA" sz="3200" dirty="0" smtClean="0"/>
                        <a:t>س</a:t>
                      </a:r>
                      <a:endParaRPr lang="ar-SA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</a:tr>
              <a:tr h="684076">
                <a:tc>
                  <a:txBody>
                    <a:bodyPr/>
                    <a:lstStyle/>
                    <a:p>
                      <a:pPr rtl="1"/>
                      <a:r>
                        <a:rPr lang="ar-SA" sz="2800" dirty="0" smtClean="0"/>
                        <a:t>ق(س)</a:t>
                      </a:r>
                      <a:endParaRPr lang="ar-SA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9" name="عنصر نائب للمحتوى 2"/>
          <p:cNvSpPr txBox="1">
            <a:spLocks/>
          </p:cNvSpPr>
          <p:nvPr/>
        </p:nvSpPr>
        <p:spPr>
          <a:xfrm>
            <a:off x="6743068" y="2060848"/>
            <a:ext cx="666971" cy="720080"/>
          </a:xfrm>
          <a:prstGeom prst="rect">
            <a:avLst/>
          </a:prstGeom>
        </p:spPr>
        <p:txBody>
          <a:bodyPr vert="horz" lIns="91440" tIns="45720" rIns="91440" bIns="45720" rtlCol="1">
            <a:noAutofit/>
          </a:bodyPr>
          <a:lstStyle>
            <a:lvl1pPr marL="342900" indent="-3429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r" defTabSz="914400" rtl="1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ar-SA" b="1" dirty="0" smtClean="0"/>
              <a:t> -3</a:t>
            </a:r>
            <a:endParaRPr lang="ar-SA" b="1" dirty="0"/>
          </a:p>
        </p:txBody>
      </p:sp>
      <p:sp>
        <p:nvSpPr>
          <p:cNvPr id="20" name="عنصر نائب للمحتوى 2"/>
          <p:cNvSpPr txBox="1">
            <a:spLocks/>
          </p:cNvSpPr>
          <p:nvPr/>
        </p:nvSpPr>
        <p:spPr>
          <a:xfrm>
            <a:off x="5868144" y="2066757"/>
            <a:ext cx="666971" cy="720080"/>
          </a:xfrm>
          <a:prstGeom prst="rect">
            <a:avLst/>
          </a:prstGeom>
        </p:spPr>
        <p:txBody>
          <a:bodyPr vert="horz" lIns="91440" tIns="45720" rIns="91440" bIns="45720" rtlCol="1">
            <a:noAutofit/>
          </a:bodyPr>
          <a:lstStyle>
            <a:lvl1pPr marL="342900" indent="-3429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r" defTabSz="914400" rtl="1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ar-SA" b="1" dirty="0" smtClean="0"/>
              <a:t> -2</a:t>
            </a:r>
            <a:endParaRPr lang="ar-SA" b="1" dirty="0"/>
          </a:p>
        </p:txBody>
      </p:sp>
      <p:graphicFrame>
        <p:nvGraphicFramePr>
          <p:cNvPr id="18" name="كائن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195961053"/>
              </p:ext>
            </p:extLst>
          </p:nvPr>
        </p:nvGraphicFramePr>
        <p:xfrm>
          <a:off x="5040313" y="3524250"/>
          <a:ext cx="3517900" cy="811213"/>
        </p:xfrm>
        <a:graphic>
          <a:graphicData uri="http://schemas.openxmlformats.org/presentationml/2006/ole">
            <p:oleObj spid="_x0000_s11422" name="Equation" r:id="rId5" imgW="1981080" imgH="419040" progId="">
              <p:embed/>
            </p:oleObj>
          </a:graphicData>
        </a:graphic>
      </p:graphicFrame>
      <p:sp>
        <p:nvSpPr>
          <p:cNvPr id="22" name="عنصر نائب للمحتوى 2"/>
          <p:cNvSpPr txBox="1">
            <a:spLocks/>
          </p:cNvSpPr>
          <p:nvPr/>
        </p:nvSpPr>
        <p:spPr>
          <a:xfrm>
            <a:off x="5004048" y="2060848"/>
            <a:ext cx="666971" cy="720080"/>
          </a:xfrm>
          <a:prstGeom prst="rect">
            <a:avLst/>
          </a:prstGeom>
        </p:spPr>
        <p:txBody>
          <a:bodyPr vert="horz" lIns="91440" tIns="45720" rIns="91440" bIns="45720" rtlCol="1">
            <a:noAutofit/>
          </a:bodyPr>
          <a:lstStyle>
            <a:lvl1pPr marL="342900" indent="-3429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r" defTabSz="914400" rtl="1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ar-SA" b="1" dirty="0" smtClean="0"/>
              <a:t> -1</a:t>
            </a:r>
            <a:endParaRPr lang="ar-SA" b="1" dirty="0"/>
          </a:p>
        </p:txBody>
      </p:sp>
      <p:sp>
        <p:nvSpPr>
          <p:cNvPr id="23" name="عنصر نائب للمحتوى 2"/>
          <p:cNvSpPr txBox="1">
            <a:spLocks/>
          </p:cNvSpPr>
          <p:nvPr/>
        </p:nvSpPr>
        <p:spPr>
          <a:xfrm>
            <a:off x="3995936" y="2074505"/>
            <a:ext cx="666971" cy="720080"/>
          </a:xfrm>
          <a:prstGeom prst="rect">
            <a:avLst/>
          </a:prstGeom>
        </p:spPr>
        <p:txBody>
          <a:bodyPr vert="horz" lIns="91440" tIns="45720" rIns="91440" bIns="45720" rtlCol="1">
            <a:noAutofit/>
          </a:bodyPr>
          <a:lstStyle>
            <a:lvl1pPr marL="342900" indent="-3429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r" defTabSz="914400" rtl="1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ar-SA" b="1" dirty="0" smtClean="0"/>
              <a:t> 0</a:t>
            </a:r>
            <a:endParaRPr lang="ar-SA" b="1" dirty="0"/>
          </a:p>
        </p:txBody>
      </p:sp>
      <p:sp>
        <p:nvSpPr>
          <p:cNvPr id="24" name="عنصر نائب للمحتوى 2"/>
          <p:cNvSpPr txBox="1">
            <a:spLocks/>
          </p:cNvSpPr>
          <p:nvPr/>
        </p:nvSpPr>
        <p:spPr>
          <a:xfrm>
            <a:off x="3059832" y="2060848"/>
            <a:ext cx="666971" cy="720080"/>
          </a:xfrm>
          <a:prstGeom prst="rect">
            <a:avLst/>
          </a:prstGeom>
        </p:spPr>
        <p:txBody>
          <a:bodyPr vert="horz" lIns="91440" tIns="45720" rIns="91440" bIns="45720" rtlCol="1">
            <a:noAutofit/>
          </a:bodyPr>
          <a:lstStyle>
            <a:lvl1pPr marL="342900" indent="-3429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r" defTabSz="914400" rtl="1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ar-SA" b="1" dirty="0" smtClean="0"/>
              <a:t> 1</a:t>
            </a:r>
            <a:endParaRPr lang="ar-SA" b="1" dirty="0"/>
          </a:p>
        </p:txBody>
      </p:sp>
      <p:sp>
        <p:nvSpPr>
          <p:cNvPr id="25" name="عنصر نائب للمحتوى 2"/>
          <p:cNvSpPr txBox="1">
            <a:spLocks/>
          </p:cNvSpPr>
          <p:nvPr/>
        </p:nvSpPr>
        <p:spPr>
          <a:xfrm>
            <a:off x="2123728" y="2112233"/>
            <a:ext cx="666971" cy="720080"/>
          </a:xfrm>
          <a:prstGeom prst="rect">
            <a:avLst/>
          </a:prstGeom>
        </p:spPr>
        <p:txBody>
          <a:bodyPr vert="horz" lIns="91440" tIns="45720" rIns="91440" bIns="45720" rtlCol="1">
            <a:noAutofit/>
          </a:bodyPr>
          <a:lstStyle>
            <a:lvl1pPr marL="342900" indent="-3429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r" defTabSz="914400" rtl="1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ar-SA" b="1" dirty="0" smtClean="0"/>
              <a:t> 2</a:t>
            </a:r>
            <a:endParaRPr lang="ar-SA" b="1" dirty="0"/>
          </a:p>
        </p:txBody>
      </p:sp>
      <p:sp>
        <p:nvSpPr>
          <p:cNvPr id="26" name="عنصر نائب للمحتوى 2"/>
          <p:cNvSpPr txBox="1">
            <a:spLocks/>
          </p:cNvSpPr>
          <p:nvPr/>
        </p:nvSpPr>
        <p:spPr>
          <a:xfrm>
            <a:off x="1187624" y="2132856"/>
            <a:ext cx="666971" cy="720080"/>
          </a:xfrm>
          <a:prstGeom prst="rect">
            <a:avLst/>
          </a:prstGeom>
        </p:spPr>
        <p:txBody>
          <a:bodyPr vert="horz" lIns="91440" tIns="45720" rIns="91440" bIns="45720" rtlCol="1">
            <a:noAutofit/>
          </a:bodyPr>
          <a:lstStyle>
            <a:lvl1pPr marL="342900" indent="-3429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r" defTabSz="914400" rtl="1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ar-SA" b="1" dirty="0" smtClean="0"/>
              <a:t> 3</a:t>
            </a:r>
            <a:endParaRPr lang="ar-SA" b="1" dirty="0"/>
          </a:p>
        </p:txBody>
      </p:sp>
      <p:graphicFrame>
        <p:nvGraphicFramePr>
          <p:cNvPr id="21" name="كائن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344435217"/>
              </p:ext>
            </p:extLst>
          </p:nvPr>
        </p:nvGraphicFramePr>
        <p:xfrm>
          <a:off x="5137150" y="4546613"/>
          <a:ext cx="3360738" cy="811213"/>
        </p:xfrm>
        <a:graphic>
          <a:graphicData uri="http://schemas.openxmlformats.org/presentationml/2006/ole">
            <p:oleObj spid="_x0000_s11423" name="Equation" r:id="rId6" imgW="1892160" imgH="419040" progId="">
              <p:embed/>
            </p:oleObj>
          </a:graphicData>
        </a:graphic>
      </p:graphicFrame>
      <p:graphicFrame>
        <p:nvGraphicFramePr>
          <p:cNvPr id="27" name="كائن 2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737937059"/>
              </p:ext>
            </p:extLst>
          </p:nvPr>
        </p:nvGraphicFramePr>
        <p:xfrm>
          <a:off x="5329238" y="5618184"/>
          <a:ext cx="3270250" cy="811212"/>
        </p:xfrm>
        <a:graphic>
          <a:graphicData uri="http://schemas.openxmlformats.org/presentationml/2006/ole">
            <p:oleObj spid="_x0000_s11424" name="Equation" r:id="rId7" imgW="1841400" imgH="419040" progId="">
              <p:embed/>
            </p:oleObj>
          </a:graphicData>
        </a:graphic>
      </p:graphicFrame>
      <p:graphicFrame>
        <p:nvGraphicFramePr>
          <p:cNvPr id="28" name="كائن 2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447237118"/>
              </p:ext>
            </p:extLst>
          </p:nvPr>
        </p:nvGraphicFramePr>
        <p:xfrm>
          <a:off x="1214414" y="3475043"/>
          <a:ext cx="2141538" cy="811213"/>
        </p:xfrm>
        <a:graphic>
          <a:graphicData uri="http://schemas.openxmlformats.org/presentationml/2006/ole">
            <p:oleObj spid="_x0000_s11425" name="Equation" r:id="rId8" imgW="1206360" imgH="419040" progId="">
              <p:embed/>
            </p:oleObj>
          </a:graphicData>
        </a:graphic>
      </p:graphicFrame>
      <p:graphicFrame>
        <p:nvGraphicFramePr>
          <p:cNvPr id="29" name="كائن 2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389925139"/>
              </p:ext>
            </p:extLst>
          </p:nvPr>
        </p:nvGraphicFramePr>
        <p:xfrm>
          <a:off x="1142976" y="4259274"/>
          <a:ext cx="2278062" cy="812800"/>
        </p:xfrm>
        <a:graphic>
          <a:graphicData uri="http://schemas.openxmlformats.org/presentationml/2006/ole">
            <p:oleObj spid="_x0000_s11426" name="Equation" r:id="rId9" imgW="1282680" imgH="419040" progId="">
              <p:embed/>
            </p:oleObj>
          </a:graphicData>
        </a:graphic>
      </p:graphicFrame>
      <p:graphicFrame>
        <p:nvGraphicFramePr>
          <p:cNvPr id="30" name="كائن 2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296093324"/>
              </p:ext>
            </p:extLst>
          </p:nvPr>
        </p:nvGraphicFramePr>
        <p:xfrm>
          <a:off x="1142976" y="5116530"/>
          <a:ext cx="2344738" cy="812800"/>
        </p:xfrm>
        <a:graphic>
          <a:graphicData uri="http://schemas.openxmlformats.org/presentationml/2006/ole">
            <p:oleObj spid="_x0000_s11427" name="Equation" r:id="rId10" imgW="1320480" imgH="419040" progId="">
              <p:embed/>
            </p:oleObj>
          </a:graphicData>
        </a:graphic>
      </p:graphicFrame>
      <p:graphicFrame>
        <p:nvGraphicFramePr>
          <p:cNvPr id="31" name="كائن 3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340669073"/>
              </p:ext>
            </p:extLst>
          </p:nvPr>
        </p:nvGraphicFramePr>
        <p:xfrm>
          <a:off x="1142976" y="5972198"/>
          <a:ext cx="2481263" cy="814388"/>
        </p:xfrm>
        <a:graphic>
          <a:graphicData uri="http://schemas.openxmlformats.org/presentationml/2006/ole">
            <p:oleObj spid="_x0000_s11428" name="Equation" r:id="rId11" imgW="1396800" imgH="419040" progId="">
              <p:embed/>
            </p:oleObj>
          </a:graphicData>
        </a:graphic>
      </p:graphicFrame>
      <p:graphicFrame>
        <p:nvGraphicFramePr>
          <p:cNvPr id="3104" name="كائن 310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4056889352"/>
              </p:ext>
            </p:extLst>
          </p:nvPr>
        </p:nvGraphicFramePr>
        <p:xfrm>
          <a:off x="1374293" y="2780928"/>
          <a:ext cx="389395" cy="549545"/>
        </p:xfrm>
        <a:graphic>
          <a:graphicData uri="http://schemas.openxmlformats.org/presentationml/2006/ole">
            <p:oleObj spid="_x0000_s11429" name="Equation" r:id="rId12" imgW="177480" imgH="419040" progId="">
              <p:embed/>
            </p:oleObj>
          </a:graphicData>
        </a:graphic>
      </p:graphicFrame>
      <p:graphicFrame>
        <p:nvGraphicFramePr>
          <p:cNvPr id="3105" name="كائن 310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4239695212"/>
              </p:ext>
            </p:extLst>
          </p:nvPr>
        </p:nvGraphicFramePr>
        <p:xfrm>
          <a:off x="2289732" y="2832313"/>
          <a:ext cx="334962" cy="549275"/>
        </p:xfrm>
        <a:graphic>
          <a:graphicData uri="http://schemas.openxmlformats.org/presentationml/2006/ole">
            <p:oleObj spid="_x0000_s11430" name="Equation" r:id="rId13" imgW="152280" imgH="419040" progId="">
              <p:embed/>
            </p:oleObj>
          </a:graphicData>
        </a:graphic>
      </p:graphicFrame>
      <p:graphicFrame>
        <p:nvGraphicFramePr>
          <p:cNvPr id="3106" name="كائن 310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039697105"/>
              </p:ext>
            </p:extLst>
          </p:nvPr>
        </p:nvGraphicFramePr>
        <p:xfrm>
          <a:off x="3203848" y="2780928"/>
          <a:ext cx="334962" cy="549275"/>
        </p:xfrm>
        <a:graphic>
          <a:graphicData uri="http://schemas.openxmlformats.org/presentationml/2006/ole">
            <p:oleObj spid="_x0000_s11431" name="Equation" r:id="rId14" imgW="152280" imgH="419040" progId="">
              <p:embed/>
            </p:oleObj>
          </a:graphicData>
        </a:graphic>
      </p:graphicFrame>
      <p:sp>
        <p:nvSpPr>
          <p:cNvPr id="36" name="عنصر نائب للمحتوى 2"/>
          <p:cNvSpPr txBox="1">
            <a:spLocks/>
          </p:cNvSpPr>
          <p:nvPr/>
        </p:nvSpPr>
        <p:spPr>
          <a:xfrm>
            <a:off x="3977037" y="2780928"/>
            <a:ext cx="666971" cy="720080"/>
          </a:xfrm>
          <a:prstGeom prst="rect">
            <a:avLst/>
          </a:prstGeom>
        </p:spPr>
        <p:txBody>
          <a:bodyPr vert="horz" lIns="91440" tIns="45720" rIns="91440" bIns="45720" rtlCol="1">
            <a:noAutofit/>
          </a:bodyPr>
          <a:lstStyle>
            <a:lvl1pPr marL="342900" indent="-3429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r" defTabSz="914400" rtl="1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ar-SA" b="1" dirty="0" smtClean="0"/>
              <a:t> 1</a:t>
            </a:r>
            <a:endParaRPr lang="ar-SA" b="1" dirty="0"/>
          </a:p>
        </p:txBody>
      </p:sp>
      <p:sp>
        <p:nvSpPr>
          <p:cNvPr id="37" name="عنصر نائب للمحتوى 2"/>
          <p:cNvSpPr txBox="1">
            <a:spLocks/>
          </p:cNvSpPr>
          <p:nvPr/>
        </p:nvSpPr>
        <p:spPr>
          <a:xfrm>
            <a:off x="4860709" y="2770606"/>
            <a:ext cx="666971" cy="720080"/>
          </a:xfrm>
          <a:prstGeom prst="rect">
            <a:avLst/>
          </a:prstGeom>
        </p:spPr>
        <p:txBody>
          <a:bodyPr vert="horz" lIns="91440" tIns="45720" rIns="91440" bIns="45720" rtlCol="1">
            <a:noAutofit/>
          </a:bodyPr>
          <a:lstStyle>
            <a:lvl1pPr marL="342900" indent="-3429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r" defTabSz="914400" rtl="1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ar-SA" b="1" dirty="0" smtClean="0"/>
              <a:t> 2</a:t>
            </a:r>
            <a:endParaRPr lang="ar-SA" b="1" dirty="0"/>
          </a:p>
        </p:txBody>
      </p:sp>
      <p:sp>
        <p:nvSpPr>
          <p:cNvPr id="38" name="عنصر نائب للمحتوى 2"/>
          <p:cNvSpPr txBox="1">
            <a:spLocks/>
          </p:cNvSpPr>
          <p:nvPr/>
        </p:nvSpPr>
        <p:spPr>
          <a:xfrm>
            <a:off x="5796136" y="2780928"/>
            <a:ext cx="666971" cy="720080"/>
          </a:xfrm>
          <a:prstGeom prst="rect">
            <a:avLst/>
          </a:prstGeom>
        </p:spPr>
        <p:txBody>
          <a:bodyPr vert="horz" lIns="91440" tIns="45720" rIns="91440" bIns="45720" rtlCol="1">
            <a:noAutofit/>
          </a:bodyPr>
          <a:lstStyle>
            <a:lvl1pPr marL="342900" indent="-3429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r" defTabSz="914400" rtl="1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ar-SA" b="1" dirty="0" smtClean="0"/>
              <a:t> 4</a:t>
            </a:r>
            <a:endParaRPr lang="ar-SA" b="1" dirty="0"/>
          </a:p>
        </p:txBody>
      </p:sp>
      <p:sp>
        <p:nvSpPr>
          <p:cNvPr id="39" name="عنصر نائب للمحتوى 2"/>
          <p:cNvSpPr txBox="1">
            <a:spLocks/>
          </p:cNvSpPr>
          <p:nvPr/>
        </p:nvSpPr>
        <p:spPr>
          <a:xfrm>
            <a:off x="6743067" y="2708920"/>
            <a:ext cx="666971" cy="720080"/>
          </a:xfrm>
          <a:prstGeom prst="rect">
            <a:avLst/>
          </a:prstGeom>
        </p:spPr>
        <p:txBody>
          <a:bodyPr vert="horz" lIns="91440" tIns="45720" rIns="91440" bIns="45720" rtlCol="1">
            <a:noAutofit/>
          </a:bodyPr>
          <a:lstStyle>
            <a:lvl1pPr marL="342900" indent="-3429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r" defTabSz="914400" rtl="1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ar-SA" b="1" dirty="0" smtClean="0"/>
              <a:t> 8</a:t>
            </a:r>
            <a:endParaRPr lang="ar-SA" b="1" dirty="0"/>
          </a:p>
        </p:txBody>
      </p:sp>
      <p:sp>
        <p:nvSpPr>
          <p:cNvPr id="32" name="عنصر نائب للمحتوى 2"/>
          <p:cNvSpPr txBox="1">
            <a:spLocks/>
          </p:cNvSpPr>
          <p:nvPr/>
        </p:nvSpPr>
        <p:spPr>
          <a:xfrm>
            <a:off x="35496" y="1052736"/>
            <a:ext cx="3672408" cy="72008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>
            <a:lvl1pPr marL="342900" indent="-3429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r" defTabSz="914400" rtl="1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ar-SA" b="1" dirty="0"/>
              <a:t> </a:t>
            </a:r>
            <a:r>
              <a:rPr lang="ar-SA" b="1" dirty="0" smtClean="0"/>
              <a:t>   0 &lt; أ &lt; 1                 </a:t>
            </a:r>
            <a:endParaRPr lang="ar-SA" b="1" dirty="0"/>
          </a:p>
        </p:txBody>
      </p:sp>
    </p:spTree>
    <p:extLst>
      <p:ext uri="{BB962C8B-B14F-4D97-AF65-F5344CB8AC3E}">
        <p14:creationId xmlns:p14="http://schemas.microsoft.com/office/powerpoint/2010/main" xmlns="" val="1702025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flip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0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5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0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5" dur="2000"/>
                                        <p:tgtEl>
                                          <p:spTgt spid="3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0" dur="2000"/>
                                        <p:tgtEl>
                                          <p:spTgt spid="3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0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5" dur="2000"/>
                                        <p:tgtEl>
                                          <p:spTgt spid="3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6" grpId="0"/>
      <p:bldP spid="17" grpId="0"/>
      <p:bldP spid="19" grpId="0"/>
      <p:bldP spid="20" grpId="0"/>
      <p:bldP spid="22" grpId="0"/>
      <p:bldP spid="23" grpId="0"/>
      <p:bldP spid="24" grpId="0"/>
      <p:bldP spid="25" grpId="0"/>
      <p:bldP spid="26" grpId="0"/>
      <p:bldP spid="36" grpId="0"/>
      <p:bldP spid="37" grpId="0"/>
      <p:bldP spid="38" grpId="0"/>
      <p:bldP spid="39" grpId="0"/>
      <p:bldP spid="3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عنوان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>
            <a:normAutofit fontScale="90000"/>
          </a:bodyPr>
          <a:lstStyle/>
          <a:p>
            <a:pPr algn="r"/>
            <a:r>
              <a:rPr lang="ar-SA" b="1" dirty="0" smtClean="0">
                <a:solidFill>
                  <a:srgbClr val="FF0000"/>
                </a:solidFill>
              </a:rPr>
              <a:t>بعد تعيين النقاط على المستوى الديكارتي يكون منحنى الاقتران كالتالي:</a:t>
            </a:r>
            <a:endParaRPr lang="ar-SA" b="1" dirty="0">
              <a:solidFill>
                <a:srgbClr val="FF0000"/>
              </a:solidFill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820486"/>
            <a:ext cx="7278897" cy="4149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8555910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43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عنوان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229600" cy="1143000"/>
          </a:xfrm>
        </p:spPr>
        <p:txBody>
          <a:bodyPr/>
          <a:lstStyle/>
          <a:p>
            <a:pPr algn="ctr" rtl="0"/>
            <a:r>
              <a:rPr lang="ar-SA" b="1" u="sng" dirty="0" smtClean="0">
                <a:solidFill>
                  <a:srgbClr val="FF0000"/>
                </a:solidFill>
              </a:rPr>
              <a:t>خصائص الاقتران الاسي من خلال منحناه</a:t>
            </a:r>
            <a:endParaRPr lang="ar-SA" b="1" u="sng" dirty="0">
              <a:solidFill>
                <a:srgbClr val="FF0000"/>
              </a:solidFill>
            </a:endParaRPr>
          </a:p>
        </p:txBody>
      </p:sp>
      <p:sp>
        <p:nvSpPr>
          <p:cNvPr id="5" name="عنصر نائب للمحتوى 2"/>
          <p:cNvSpPr>
            <a:spLocks noGrp="1"/>
          </p:cNvSpPr>
          <p:nvPr>
            <p:ph idx="1"/>
          </p:nvPr>
        </p:nvSpPr>
        <p:spPr>
          <a:xfrm>
            <a:off x="4139952" y="1935480"/>
            <a:ext cx="4546848" cy="4389120"/>
          </a:xfrm>
        </p:spPr>
        <p:txBody>
          <a:bodyPr>
            <a:normAutofit/>
          </a:bodyPr>
          <a:lstStyle/>
          <a:p>
            <a:r>
              <a:rPr lang="ar-SA" sz="2800" dirty="0" smtClean="0"/>
              <a:t>1) مجال الاقتران هو (ح )مجموعة الاعداد الحقيقية</a:t>
            </a:r>
          </a:p>
          <a:p>
            <a:r>
              <a:rPr lang="ar-SA" sz="2800" dirty="0" smtClean="0"/>
              <a:t>2) مدى الاقتران هو (ح </a:t>
            </a:r>
            <a:r>
              <a:rPr lang="ar-SA" sz="2800" baseline="30000" dirty="0" smtClean="0"/>
              <a:t>+</a:t>
            </a:r>
            <a:r>
              <a:rPr lang="ar-SA" sz="2800" dirty="0" smtClean="0"/>
              <a:t>) مجموعة الاعداد الحقيقية الموجبة</a:t>
            </a:r>
          </a:p>
          <a:p>
            <a:r>
              <a:rPr lang="ar-SA" sz="2800" dirty="0" smtClean="0"/>
              <a:t>3) منحنى الاقتران يقطع محور الصادات عند النقطة ( 0 ، 1)</a:t>
            </a:r>
          </a:p>
          <a:p>
            <a:r>
              <a:rPr lang="ar-SA" sz="2800" dirty="0" smtClean="0"/>
              <a:t>4) كلما زادت قيم س تقل قيم ص المناظرة لها ( الاقتران متناقص)</a:t>
            </a:r>
            <a:endParaRPr lang="ar-SA" sz="2800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2450040"/>
            <a:ext cx="4032448" cy="3571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160255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عنوان 1"/>
          <p:cNvSpPr txBox="1">
            <a:spLocks/>
          </p:cNvSpPr>
          <p:nvPr/>
        </p:nvSpPr>
        <p:spPr>
          <a:xfrm>
            <a:off x="539552" y="26064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 rtl="0"/>
            <a:r>
              <a:rPr lang="ar-SA" b="1" u="sng" dirty="0" smtClean="0">
                <a:solidFill>
                  <a:srgbClr val="FF0000"/>
                </a:solidFill>
              </a:rPr>
              <a:t>العلاقة بين منحنى الاقترانين</a:t>
            </a:r>
            <a:endParaRPr lang="ar-SA" b="1" u="sng" dirty="0">
              <a:solidFill>
                <a:srgbClr val="FF0000"/>
              </a:solidFill>
            </a:endParaRPr>
          </a:p>
        </p:txBody>
      </p:sp>
      <p:graphicFrame>
        <p:nvGraphicFramePr>
          <p:cNvPr id="5" name="كائن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309112893"/>
              </p:ext>
            </p:extLst>
          </p:nvPr>
        </p:nvGraphicFramePr>
        <p:xfrm>
          <a:off x="2051720" y="1650504"/>
          <a:ext cx="2160587" cy="914400"/>
        </p:xfrm>
        <a:graphic>
          <a:graphicData uri="http://schemas.openxmlformats.org/presentationml/2006/ole">
            <p:oleObj spid="_x0000_s13350" name="Equation" r:id="rId3" imgW="1079500" imgH="419100" progId="">
              <p:embed/>
            </p:oleObj>
          </a:graphicData>
        </a:graphic>
      </p:graphicFrame>
      <p:graphicFrame>
        <p:nvGraphicFramePr>
          <p:cNvPr id="6" name="كائن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034035534"/>
              </p:ext>
            </p:extLst>
          </p:nvPr>
        </p:nvGraphicFramePr>
        <p:xfrm>
          <a:off x="5287293" y="1811288"/>
          <a:ext cx="1804987" cy="609600"/>
        </p:xfrm>
        <a:graphic>
          <a:graphicData uri="http://schemas.openxmlformats.org/presentationml/2006/ole">
            <p:oleObj spid="_x0000_s13351" name="Equation" r:id="rId4" imgW="901309" imgH="279279" progId="">
              <p:embed/>
            </p:oleObj>
          </a:graphicData>
        </a:graphic>
      </p:graphicFrame>
      <p:pic>
        <p:nvPicPr>
          <p:cNvPr id="13324" name="Picture 1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582763"/>
            <a:ext cx="6336704" cy="3438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مربع نص 8"/>
          <p:cNvSpPr txBox="1"/>
          <p:nvPr/>
        </p:nvSpPr>
        <p:spPr>
          <a:xfrm>
            <a:off x="5004048" y="4005064"/>
            <a:ext cx="3456384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1">
            <a:spAutoFit/>
          </a:bodyPr>
          <a:lstStyle/>
          <a:p>
            <a:r>
              <a:rPr lang="ar-SA" sz="2400" dirty="0" smtClean="0">
                <a:solidFill>
                  <a:srgbClr val="FF0000"/>
                </a:solidFill>
              </a:rPr>
              <a:t>الاقترانين كل منهما انعكاس للآخر في محو الصادات</a:t>
            </a:r>
            <a:endParaRPr lang="ar-SA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62340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عنوان 1"/>
          <p:cNvSpPr txBox="1">
            <a:spLocks/>
          </p:cNvSpPr>
          <p:nvPr/>
        </p:nvSpPr>
        <p:spPr>
          <a:xfrm>
            <a:off x="539552" y="26064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 rtl="0"/>
            <a:r>
              <a:rPr lang="ar-SA" b="1" u="sng" dirty="0" smtClean="0">
                <a:solidFill>
                  <a:srgbClr val="FF0000"/>
                </a:solidFill>
              </a:rPr>
              <a:t>التحويلات الهندسية على </a:t>
            </a:r>
            <a:r>
              <a:rPr lang="ar-SA" b="1" u="sng" dirty="0" err="1" smtClean="0">
                <a:solidFill>
                  <a:srgbClr val="FF0000"/>
                </a:solidFill>
              </a:rPr>
              <a:t>الاقترانات</a:t>
            </a:r>
            <a:r>
              <a:rPr lang="ar-SA" b="1" u="sng" dirty="0" smtClean="0">
                <a:solidFill>
                  <a:srgbClr val="FF0000"/>
                </a:solidFill>
              </a:rPr>
              <a:t> الاسية</a:t>
            </a:r>
            <a:endParaRPr lang="ar-SA" b="1" u="sng" dirty="0">
              <a:solidFill>
                <a:srgbClr val="FF0000"/>
              </a:solidFill>
            </a:endParaRPr>
          </a:p>
        </p:txBody>
      </p:sp>
      <p:sp>
        <p:nvSpPr>
          <p:cNvPr id="5" name="عنوان 1"/>
          <p:cNvSpPr txBox="1">
            <a:spLocks/>
          </p:cNvSpPr>
          <p:nvPr/>
        </p:nvSpPr>
        <p:spPr>
          <a:xfrm>
            <a:off x="691952" y="1421904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 fontScale="85000" lnSpcReduction="20000"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 rtl="0"/>
            <a:r>
              <a:rPr lang="ar-SA" b="1" dirty="0" smtClean="0">
                <a:solidFill>
                  <a:schemeClr val="tx1"/>
                </a:solidFill>
              </a:rPr>
              <a:t>اذكر نوع التحويلات الهندسية في </a:t>
            </a:r>
            <a:r>
              <a:rPr lang="ar-SA" b="1" dirty="0" err="1" smtClean="0">
                <a:solidFill>
                  <a:schemeClr val="tx1"/>
                </a:solidFill>
              </a:rPr>
              <a:t>الاقترانات</a:t>
            </a:r>
            <a:r>
              <a:rPr lang="ar-SA" b="1" dirty="0" smtClean="0">
                <a:solidFill>
                  <a:schemeClr val="tx1"/>
                </a:solidFill>
              </a:rPr>
              <a:t> التالية بالاعتماد على منحنى الاقتران </a:t>
            </a:r>
            <a:endParaRPr lang="ar-SA" b="1" dirty="0">
              <a:solidFill>
                <a:schemeClr val="tx1"/>
              </a:solidFill>
            </a:endParaRPr>
          </a:p>
        </p:txBody>
      </p:sp>
      <p:graphicFrame>
        <p:nvGraphicFramePr>
          <p:cNvPr id="6" name="كائن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248180930"/>
              </p:ext>
            </p:extLst>
          </p:nvPr>
        </p:nvGraphicFramePr>
        <p:xfrm>
          <a:off x="755576" y="1955304"/>
          <a:ext cx="1804987" cy="609600"/>
        </p:xfrm>
        <a:graphic>
          <a:graphicData uri="http://schemas.openxmlformats.org/presentationml/2006/ole">
            <p:oleObj spid="_x0000_s16452" name="Equation" r:id="rId3" imgW="901309" imgH="279279" progId="">
              <p:embed/>
            </p:oleObj>
          </a:graphicData>
        </a:graphic>
      </p:graphicFrame>
      <p:graphicFrame>
        <p:nvGraphicFramePr>
          <p:cNvPr id="7" name="كائن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239353761"/>
              </p:ext>
            </p:extLst>
          </p:nvPr>
        </p:nvGraphicFramePr>
        <p:xfrm>
          <a:off x="6410325" y="2492375"/>
          <a:ext cx="2441575" cy="609600"/>
        </p:xfrm>
        <a:graphic>
          <a:graphicData uri="http://schemas.openxmlformats.org/presentationml/2006/ole">
            <p:oleObj spid="_x0000_s16453" name="Equation" r:id="rId4" imgW="1218960" imgH="279360" progId="">
              <p:embed/>
            </p:oleObj>
          </a:graphicData>
        </a:graphic>
      </p:graphicFrame>
      <p:sp>
        <p:nvSpPr>
          <p:cNvPr id="8" name="عنوان 1"/>
          <p:cNvSpPr txBox="1">
            <a:spLocks/>
          </p:cNvSpPr>
          <p:nvPr/>
        </p:nvSpPr>
        <p:spPr>
          <a:xfrm>
            <a:off x="395536" y="2641476"/>
            <a:ext cx="5688632" cy="571500"/>
          </a:xfrm>
          <a:prstGeom prst="rect">
            <a:avLst/>
          </a:prstGeom>
        </p:spPr>
        <p:txBody>
          <a:bodyPr vert="horz" lIns="0" rIns="0" bIns="0" anchor="b">
            <a:normAutofit lnSpcReduction="10000"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 rtl="0"/>
            <a:r>
              <a:rPr lang="ar-SA" sz="3600" b="1" dirty="0" smtClean="0">
                <a:solidFill>
                  <a:srgbClr val="FF0000"/>
                </a:solidFill>
              </a:rPr>
              <a:t>انسحاب الاقتران الى اعلى 3 وحدات</a:t>
            </a:r>
            <a:endParaRPr lang="ar-SA" sz="3600" b="1" dirty="0">
              <a:solidFill>
                <a:srgbClr val="FF0000"/>
              </a:solidFill>
            </a:endParaRPr>
          </a:p>
        </p:txBody>
      </p:sp>
      <p:graphicFrame>
        <p:nvGraphicFramePr>
          <p:cNvPr id="9" name="كائن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790409265"/>
              </p:ext>
            </p:extLst>
          </p:nvPr>
        </p:nvGraphicFramePr>
        <p:xfrm>
          <a:off x="6892057" y="3404592"/>
          <a:ext cx="2009775" cy="609600"/>
        </p:xfrm>
        <a:graphic>
          <a:graphicData uri="http://schemas.openxmlformats.org/presentationml/2006/ole">
            <p:oleObj spid="_x0000_s16454" name="Equation" r:id="rId5" imgW="1002960" imgH="279360" progId="">
              <p:embed/>
            </p:oleObj>
          </a:graphicData>
        </a:graphic>
      </p:graphicFrame>
      <p:sp>
        <p:nvSpPr>
          <p:cNvPr id="10" name="عنوان 1"/>
          <p:cNvSpPr txBox="1">
            <a:spLocks/>
          </p:cNvSpPr>
          <p:nvPr/>
        </p:nvSpPr>
        <p:spPr>
          <a:xfrm>
            <a:off x="467544" y="3573016"/>
            <a:ext cx="5968280" cy="432048"/>
          </a:xfrm>
          <a:prstGeom prst="rect">
            <a:avLst/>
          </a:prstGeom>
        </p:spPr>
        <p:txBody>
          <a:bodyPr vert="horz" lIns="0" rIns="0" bIns="0" anchor="b">
            <a:normAutofit fontScale="62500" lnSpcReduction="20000"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 rtl="0"/>
            <a:r>
              <a:rPr lang="ar-SA" b="1" dirty="0" smtClean="0">
                <a:solidFill>
                  <a:schemeClr val="tx1"/>
                </a:solidFill>
              </a:rPr>
              <a:t>انسحاب الاقتران الى اليمين وحدة واحدة</a:t>
            </a:r>
            <a:endParaRPr lang="ar-SA" b="1" dirty="0">
              <a:solidFill>
                <a:schemeClr val="tx1"/>
              </a:solidFill>
            </a:endParaRPr>
          </a:p>
        </p:txBody>
      </p:sp>
      <p:graphicFrame>
        <p:nvGraphicFramePr>
          <p:cNvPr id="11" name="كائن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103503963"/>
              </p:ext>
            </p:extLst>
          </p:nvPr>
        </p:nvGraphicFramePr>
        <p:xfrm>
          <a:off x="6351588" y="4365104"/>
          <a:ext cx="2646362" cy="609600"/>
        </p:xfrm>
        <a:graphic>
          <a:graphicData uri="http://schemas.openxmlformats.org/presentationml/2006/ole">
            <p:oleObj spid="_x0000_s16455" name="Equation" r:id="rId6" imgW="1320480" imgH="279360" progId="">
              <p:embed/>
            </p:oleObj>
          </a:graphicData>
        </a:graphic>
      </p:graphicFrame>
      <p:sp>
        <p:nvSpPr>
          <p:cNvPr id="12" name="عنوان 1"/>
          <p:cNvSpPr txBox="1">
            <a:spLocks/>
          </p:cNvSpPr>
          <p:nvPr/>
        </p:nvSpPr>
        <p:spPr>
          <a:xfrm>
            <a:off x="215516" y="4149080"/>
            <a:ext cx="6048672" cy="792088"/>
          </a:xfrm>
          <a:prstGeom prst="rect">
            <a:avLst/>
          </a:prstGeom>
        </p:spPr>
        <p:txBody>
          <a:bodyPr vert="horz" lIns="0" rIns="0" bIns="0" anchor="b">
            <a:normAutofit fontScale="55000" lnSpcReduction="20000"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 rtl="0"/>
            <a:r>
              <a:rPr lang="ar-SA" b="1" dirty="0" smtClean="0">
                <a:solidFill>
                  <a:srgbClr val="FF0000"/>
                </a:solidFill>
              </a:rPr>
              <a:t>انسحاب الاقتران الى اليسار3 وحدات ثم الى اسفل وحدتين</a:t>
            </a:r>
            <a:endParaRPr lang="ar-SA" b="1" dirty="0">
              <a:solidFill>
                <a:srgbClr val="FF0000"/>
              </a:solidFill>
            </a:endParaRPr>
          </a:p>
        </p:txBody>
      </p:sp>
      <p:graphicFrame>
        <p:nvGraphicFramePr>
          <p:cNvPr id="13" name="كائن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065988850"/>
              </p:ext>
            </p:extLst>
          </p:nvPr>
        </p:nvGraphicFramePr>
        <p:xfrm>
          <a:off x="6605588" y="5051425"/>
          <a:ext cx="2035175" cy="609600"/>
        </p:xfrm>
        <a:graphic>
          <a:graphicData uri="http://schemas.openxmlformats.org/presentationml/2006/ole">
            <p:oleObj spid="_x0000_s16456" name="Equation" r:id="rId7" imgW="1015920" imgH="279360" progId="">
              <p:embed/>
            </p:oleObj>
          </a:graphicData>
        </a:graphic>
      </p:graphicFrame>
      <p:sp>
        <p:nvSpPr>
          <p:cNvPr id="14" name="عنوان 1"/>
          <p:cNvSpPr txBox="1">
            <a:spLocks/>
          </p:cNvSpPr>
          <p:nvPr/>
        </p:nvSpPr>
        <p:spPr>
          <a:xfrm>
            <a:off x="367916" y="5229200"/>
            <a:ext cx="5716252" cy="504056"/>
          </a:xfrm>
          <a:prstGeom prst="rect">
            <a:avLst/>
          </a:prstGeom>
        </p:spPr>
        <p:txBody>
          <a:bodyPr vert="horz" lIns="0" rIns="0" bIns="0" anchor="b">
            <a:normAutofit fontScale="70000" lnSpcReduction="20000"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 rtl="0"/>
            <a:r>
              <a:rPr lang="ar-SA" b="1" dirty="0" err="1" smtClean="0">
                <a:solidFill>
                  <a:schemeClr val="tx1"/>
                </a:solidFill>
              </a:rPr>
              <a:t>انكعاس</a:t>
            </a:r>
            <a:r>
              <a:rPr lang="ar-SA" b="1" dirty="0" smtClean="0">
                <a:solidFill>
                  <a:schemeClr val="tx1"/>
                </a:solidFill>
              </a:rPr>
              <a:t> في محور </a:t>
            </a:r>
            <a:r>
              <a:rPr lang="ar-SA" b="1" dirty="0" err="1" smtClean="0">
                <a:solidFill>
                  <a:schemeClr val="tx1"/>
                </a:solidFill>
              </a:rPr>
              <a:t>السينات</a:t>
            </a:r>
            <a:endParaRPr lang="ar-SA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99327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8" grpId="0"/>
      <p:bldP spid="10" grpId="0"/>
      <p:bldP spid="12" grpId="0"/>
      <p:bldP spid="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1412776"/>
            <a:ext cx="8319042" cy="3744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عنوان 1"/>
          <p:cNvSpPr txBox="1">
            <a:spLocks/>
          </p:cNvSpPr>
          <p:nvPr/>
        </p:nvSpPr>
        <p:spPr>
          <a:xfrm>
            <a:off x="5004048" y="332656"/>
            <a:ext cx="3584805" cy="926976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 rtl="0"/>
            <a:r>
              <a:rPr lang="ar-SA" b="1" u="sng" dirty="0" smtClean="0">
                <a:solidFill>
                  <a:srgbClr val="FF0000"/>
                </a:solidFill>
              </a:rPr>
              <a:t>مهمة تعليمية</a:t>
            </a:r>
            <a:endParaRPr lang="ar-SA" b="1" u="sng" dirty="0">
              <a:solidFill>
                <a:srgbClr val="FF0000"/>
              </a:solidFill>
            </a:endParaRPr>
          </a:p>
        </p:txBody>
      </p:sp>
      <p:sp>
        <p:nvSpPr>
          <p:cNvPr id="6" name="عنوان 1"/>
          <p:cNvSpPr txBox="1">
            <a:spLocks/>
          </p:cNvSpPr>
          <p:nvPr/>
        </p:nvSpPr>
        <p:spPr>
          <a:xfrm>
            <a:off x="3923928" y="5382344"/>
            <a:ext cx="4817325" cy="926976"/>
          </a:xfrm>
          <a:prstGeom prst="rect">
            <a:avLst/>
          </a:prstGeom>
        </p:spPr>
        <p:txBody>
          <a:bodyPr vert="horz" lIns="0" rIns="0" bIns="0" anchor="b">
            <a:normAutofit fontScale="70000" lnSpcReduction="20000"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 rtl="0"/>
            <a:r>
              <a:rPr lang="ar-SA" b="1" u="sng" dirty="0" smtClean="0">
                <a:solidFill>
                  <a:srgbClr val="FF0000"/>
                </a:solidFill>
              </a:rPr>
              <a:t>ملاحظة: صور الحل ثم ارفقه على </a:t>
            </a:r>
            <a:r>
              <a:rPr lang="ar-SA" b="1" u="sng" dirty="0" err="1" smtClean="0">
                <a:solidFill>
                  <a:srgbClr val="FF0000"/>
                </a:solidFill>
              </a:rPr>
              <a:t>التيمز</a:t>
            </a:r>
            <a:endParaRPr lang="ar-SA" b="1" u="sng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386893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عنوان 1"/>
          <p:cNvSpPr txBox="1">
            <a:spLocks/>
          </p:cNvSpPr>
          <p:nvPr/>
        </p:nvSpPr>
        <p:spPr>
          <a:xfrm>
            <a:off x="5004048" y="332656"/>
            <a:ext cx="3584805" cy="926976"/>
          </a:xfrm>
          <a:prstGeom prst="rect">
            <a:avLst/>
          </a:prstGeom>
        </p:spPr>
        <p:txBody>
          <a:bodyPr vert="horz" lIns="0" rIns="0" bIns="0" anchor="b">
            <a:normAutofit fontScale="92500"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 rtl="0"/>
            <a:r>
              <a:rPr lang="ar-SA" b="1" u="sng" dirty="0" smtClean="0">
                <a:solidFill>
                  <a:srgbClr val="FF0000"/>
                </a:solidFill>
              </a:rPr>
              <a:t>الاقتران الاسي الطبيعي</a:t>
            </a:r>
            <a:endParaRPr lang="ar-SA" b="1" u="sng" dirty="0">
              <a:solidFill>
                <a:srgbClr val="FF0000"/>
              </a:solidFill>
            </a:endParaRP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9805" y="1484784"/>
            <a:ext cx="8401050" cy="115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عنوان 1"/>
          <p:cNvSpPr txBox="1">
            <a:spLocks/>
          </p:cNvSpPr>
          <p:nvPr/>
        </p:nvSpPr>
        <p:spPr>
          <a:xfrm>
            <a:off x="4716016" y="2358008"/>
            <a:ext cx="4297798" cy="926976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 rtl="0"/>
            <a:r>
              <a:rPr lang="en-US" sz="3200" b="1" u="sng" dirty="0" smtClean="0">
                <a:solidFill>
                  <a:srgbClr val="FF0000"/>
                </a:solidFill>
              </a:rPr>
              <a:t> </a:t>
            </a:r>
            <a:r>
              <a:rPr lang="ar-SA" sz="3200" b="1" u="sng" dirty="0" smtClean="0">
                <a:solidFill>
                  <a:srgbClr val="FF0000"/>
                </a:solidFill>
              </a:rPr>
              <a:t> ه = 2,72 </a:t>
            </a:r>
            <a:r>
              <a:rPr lang="ar-SA" sz="3200" b="1" u="sng" dirty="0" err="1" smtClean="0">
                <a:solidFill>
                  <a:srgbClr val="FF0000"/>
                </a:solidFill>
              </a:rPr>
              <a:t>لاقرب</a:t>
            </a:r>
            <a:r>
              <a:rPr lang="ar-SA" sz="3200" b="1" u="sng" dirty="0" smtClean="0">
                <a:solidFill>
                  <a:srgbClr val="FF0000"/>
                </a:solidFill>
              </a:rPr>
              <a:t> منزلتين عشريتين</a:t>
            </a:r>
            <a:endParaRPr lang="ar-SA" sz="3200" b="1" u="sng" dirty="0">
              <a:solidFill>
                <a:srgbClr val="FF0000"/>
              </a:solidFill>
            </a:endParaRPr>
          </a:p>
        </p:txBody>
      </p:sp>
      <p:sp>
        <p:nvSpPr>
          <p:cNvPr id="5" name="مستطيل 4"/>
          <p:cNvSpPr/>
          <p:nvPr/>
        </p:nvSpPr>
        <p:spPr>
          <a:xfrm>
            <a:off x="899592" y="2708920"/>
            <a:ext cx="394660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0"/>
            <a:r>
              <a:rPr lang="en-US" sz="3600" b="1" u="sng" dirty="0">
                <a:solidFill>
                  <a:srgbClr val="FF0000"/>
                </a:solidFill>
              </a:rPr>
              <a:t>e</a:t>
            </a:r>
            <a:r>
              <a:rPr lang="ar-SA" sz="2400" b="1" u="sng" dirty="0">
                <a:solidFill>
                  <a:srgbClr val="FF0000"/>
                </a:solidFill>
              </a:rPr>
              <a:t>ورمزه على الالة الحاسبة العلمية  </a:t>
            </a:r>
          </a:p>
        </p:txBody>
      </p:sp>
      <p:pic>
        <p:nvPicPr>
          <p:cNvPr id="1843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8331" y="3447281"/>
            <a:ext cx="7858125" cy="485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88225" y="4043536"/>
            <a:ext cx="1152128" cy="7761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8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67138" y="4077072"/>
            <a:ext cx="1609725" cy="590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9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47664" y="4085828"/>
            <a:ext cx="1038225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40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48064" y="4701133"/>
            <a:ext cx="3200400" cy="600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41" name="Picture 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31743" y="5334347"/>
            <a:ext cx="1952625" cy="542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42" name="Picture 10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15816" y="5277197"/>
            <a:ext cx="2552700" cy="600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43" name="Picture 11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5319489"/>
            <a:ext cx="2038350" cy="485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496038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84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عنوان 1"/>
          <p:cNvSpPr txBox="1">
            <a:spLocks/>
          </p:cNvSpPr>
          <p:nvPr/>
        </p:nvSpPr>
        <p:spPr>
          <a:xfrm>
            <a:off x="4139952" y="332656"/>
            <a:ext cx="4448901" cy="926976"/>
          </a:xfrm>
          <a:prstGeom prst="rect">
            <a:avLst/>
          </a:prstGeom>
        </p:spPr>
        <p:txBody>
          <a:bodyPr vert="horz" lIns="0" rIns="0" bIns="0" anchor="b">
            <a:normAutofit fontScale="85000" lnSpcReduction="10000"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 rtl="0"/>
            <a:r>
              <a:rPr lang="ar-SA" b="1" u="sng" dirty="0" smtClean="0">
                <a:solidFill>
                  <a:srgbClr val="FF0000"/>
                </a:solidFill>
              </a:rPr>
              <a:t>منحنى الاقتران الاسي الطبيعي</a:t>
            </a:r>
            <a:endParaRPr lang="ar-SA" b="1" u="sng" dirty="0">
              <a:solidFill>
                <a:srgbClr val="FF0000"/>
              </a:solidFill>
            </a:endParaRPr>
          </a:p>
        </p:txBody>
      </p:sp>
      <p:sp>
        <p:nvSpPr>
          <p:cNvPr id="4" name="مستطيل 3"/>
          <p:cNvSpPr/>
          <p:nvPr/>
        </p:nvSpPr>
        <p:spPr>
          <a:xfrm>
            <a:off x="2796089" y="1412776"/>
            <a:ext cx="57363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3600" dirty="0"/>
              <a:t>ارسم رسما تقريبيا لمنحنى الاقتران </a:t>
            </a:r>
          </a:p>
        </p:txBody>
      </p:sp>
      <p:graphicFrame>
        <p:nvGraphicFramePr>
          <p:cNvPr id="6" name="كائن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4248534672"/>
              </p:ext>
            </p:extLst>
          </p:nvPr>
        </p:nvGraphicFramePr>
        <p:xfrm>
          <a:off x="1507238" y="1437521"/>
          <a:ext cx="1322387" cy="498475"/>
        </p:xfrm>
        <a:graphic>
          <a:graphicData uri="http://schemas.openxmlformats.org/presentationml/2006/ole">
            <p:oleObj spid="_x0000_s19537" name="Equation" r:id="rId3" imgW="660240" imgH="228600" progId="">
              <p:embed/>
            </p:oleObj>
          </a:graphicData>
        </a:graphic>
      </p:graphicFrame>
      <p:sp>
        <p:nvSpPr>
          <p:cNvPr id="8" name="مستطيل 7"/>
          <p:cNvSpPr/>
          <p:nvPr/>
        </p:nvSpPr>
        <p:spPr>
          <a:xfrm>
            <a:off x="4058138" y="2196153"/>
            <a:ext cx="447430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3200" dirty="0" smtClean="0"/>
              <a:t>بالاعتماد على منحنى الاقترانين  </a:t>
            </a:r>
            <a:endParaRPr lang="ar-SA" sz="3200" dirty="0"/>
          </a:p>
        </p:txBody>
      </p:sp>
      <p:graphicFrame>
        <p:nvGraphicFramePr>
          <p:cNvPr id="7" name="كائن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561904414"/>
              </p:ext>
            </p:extLst>
          </p:nvPr>
        </p:nvGraphicFramePr>
        <p:xfrm>
          <a:off x="3040074" y="2272435"/>
          <a:ext cx="1296987" cy="498475"/>
        </p:xfrm>
        <a:graphic>
          <a:graphicData uri="http://schemas.openxmlformats.org/presentationml/2006/ole">
            <p:oleObj spid="_x0000_s19538" name="Equation" r:id="rId4" imgW="647640" imgH="228600" progId="">
              <p:embed/>
            </p:oleObj>
          </a:graphicData>
        </a:graphic>
      </p:graphicFrame>
      <p:graphicFrame>
        <p:nvGraphicFramePr>
          <p:cNvPr id="9" name="كائن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34883896"/>
              </p:ext>
            </p:extLst>
          </p:nvPr>
        </p:nvGraphicFramePr>
        <p:xfrm>
          <a:off x="1448302" y="2282453"/>
          <a:ext cx="1347787" cy="498475"/>
        </p:xfrm>
        <a:graphic>
          <a:graphicData uri="http://schemas.openxmlformats.org/presentationml/2006/ole">
            <p:oleObj spid="_x0000_s19539" name="Equation" r:id="rId5" imgW="672840" imgH="228600" progId="">
              <p:embed/>
            </p:oleObj>
          </a:graphicData>
        </a:graphic>
      </p:graphicFrame>
      <p:sp>
        <p:nvSpPr>
          <p:cNvPr id="11" name="مستطيل 10"/>
          <p:cNvSpPr/>
          <p:nvPr/>
        </p:nvSpPr>
        <p:spPr>
          <a:xfrm>
            <a:off x="3955038" y="2967335"/>
            <a:ext cx="48654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800" dirty="0" smtClean="0"/>
              <a:t>بالاعتماد على خصائص الاقتران الاسي  </a:t>
            </a:r>
            <a:endParaRPr lang="ar-SA" sz="2800" dirty="0"/>
          </a:p>
        </p:txBody>
      </p:sp>
      <p:graphicFrame>
        <p:nvGraphicFramePr>
          <p:cNvPr id="10" name="كائن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105543475"/>
              </p:ext>
            </p:extLst>
          </p:nvPr>
        </p:nvGraphicFramePr>
        <p:xfrm>
          <a:off x="2555776" y="2963416"/>
          <a:ext cx="1728787" cy="609600"/>
        </p:xfrm>
        <a:graphic>
          <a:graphicData uri="http://schemas.openxmlformats.org/presentationml/2006/ole">
            <p:oleObj spid="_x0000_s19540" name="Equation" r:id="rId6" imgW="863280" imgH="279360" progId="">
              <p:embed/>
            </p:oleObj>
          </a:graphicData>
        </a:graphic>
      </p:graphicFrame>
      <p:sp>
        <p:nvSpPr>
          <p:cNvPr id="13" name="مستطيل 12"/>
          <p:cNvSpPr/>
          <p:nvPr/>
        </p:nvSpPr>
        <p:spPr>
          <a:xfrm>
            <a:off x="1691680" y="3039343"/>
            <a:ext cx="88838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400" dirty="0" smtClean="0"/>
              <a:t>عندما  </a:t>
            </a:r>
            <a:endParaRPr lang="ar-SA" sz="2400" dirty="0"/>
          </a:p>
        </p:txBody>
      </p:sp>
      <p:graphicFrame>
        <p:nvGraphicFramePr>
          <p:cNvPr id="12" name="كائن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214874884"/>
              </p:ext>
            </p:extLst>
          </p:nvPr>
        </p:nvGraphicFramePr>
        <p:xfrm>
          <a:off x="755576" y="3039343"/>
          <a:ext cx="685800" cy="442912"/>
        </p:xfrm>
        <a:graphic>
          <a:graphicData uri="http://schemas.openxmlformats.org/presentationml/2006/ole">
            <p:oleObj spid="_x0000_s19541" name="Equation" r:id="rId7" imgW="342720" imgH="203040" progId="">
              <p:embed/>
            </p:oleObj>
          </a:graphicData>
        </a:graphic>
      </p:graphicFrame>
      <p:sp>
        <p:nvSpPr>
          <p:cNvPr id="15" name="مستطيل 14"/>
          <p:cNvSpPr/>
          <p:nvPr/>
        </p:nvSpPr>
        <p:spPr>
          <a:xfrm>
            <a:off x="6275313" y="3830282"/>
            <a:ext cx="247315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2800" dirty="0" smtClean="0"/>
              <a:t>فإن منحنى الاقتران</a:t>
            </a:r>
            <a:endParaRPr lang="ar-SA" sz="2800" dirty="0"/>
          </a:p>
        </p:txBody>
      </p:sp>
      <p:graphicFrame>
        <p:nvGraphicFramePr>
          <p:cNvPr id="14" name="كائن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276119335"/>
              </p:ext>
            </p:extLst>
          </p:nvPr>
        </p:nvGraphicFramePr>
        <p:xfrm>
          <a:off x="4972902" y="3793472"/>
          <a:ext cx="1322387" cy="498475"/>
        </p:xfrm>
        <a:graphic>
          <a:graphicData uri="http://schemas.openxmlformats.org/presentationml/2006/ole">
            <p:oleObj spid="_x0000_s19542" name="Equation" r:id="rId8" imgW="660400" imgH="228600" progId="">
              <p:embed/>
            </p:oleObj>
          </a:graphicData>
        </a:graphic>
      </p:graphicFrame>
      <p:sp>
        <p:nvSpPr>
          <p:cNvPr id="17" name="مستطيل 16"/>
          <p:cNvSpPr/>
          <p:nvPr/>
        </p:nvSpPr>
        <p:spPr>
          <a:xfrm>
            <a:off x="2028681" y="3861048"/>
            <a:ext cx="29033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800" dirty="0" smtClean="0"/>
              <a:t>يقع بين منحنى الاقتران </a:t>
            </a:r>
            <a:endParaRPr lang="ar-SA" sz="2800" dirty="0"/>
          </a:p>
        </p:txBody>
      </p:sp>
      <p:graphicFrame>
        <p:nvGraphicFramePr>
          <p:cNvPr id="16" name="كائن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487971857"/>
              </p:ext>
            </p:extLst>
          </p:nvPr>
        </p:nvGraphicFramePr>
        <p:xfrm>
          <a:off x="755576" y="3851820"/>
          <a:ext cx="1296987" cy="498475"/>
        </p:xfrm>
        <a:graphic>
          <a:graphicData uri="http://schemas.openxmlformats.org/presentationml/2006/ole">
            <p:oleObj spid="_x0000_s19543" name="Equation" r:id="rId9" imgW="647700" imgH="228600" progId="">
              <p:embed/>
            </p:oleObj>
          </a:graphicData>
        </a:graphic>
      </p:graphicFrame>
      <p:sp>
        <p:nvSpPr>
          <p:cNvPr id="19" name="مستطيل 18"/>
          <p:cNvSpPr/>
          <p:nvPr/>
        </p:nvSpPr>
        <p:spPr>
          <a:xfrm>
            <a:off x="5962251" y="4581128"/>
            <a:ext cx="271420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800" dirty="0" smtClean="0"/>
              <a:t> وبين منحنى الاقتران </a:t>
            </a:r>
            <a:endParaRPr lang="ar-SA" sz="2800" dirty="0"/>
          </a:p>
        </p:txBody>
      </p:sp>
      <p:graphicFrame>
        <p:nvGraphicFramePr>
          <p:cNvPr id="18" name="كائن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907211996"/>
              </p:ext>
            </p:extLst>
          </p:nvPr>
        </p:nvGraphicFramePr>
        <p:xfrm>
          <a:off x="4355976" y="4581376"/>
          <a:ext cx="1347787" cy="498475"/>
        </p:xfrm>
        <a:graphic>
          <a:graphicData uri="http://schemas.openxmlformats.org/presentationml/2006/ole">
            <p:oleObj spid="_x0000_s19544" name="Equation" r:id="rId10" imgW="672808" imgH="228501" progId="">
              <p:embed/>
            </p:oleObj>
          </a:graphicData>
        </a:graphic>
      </p:graphicFrame>
      <p:sp>
        <p:nvSpPr>
          <p:cNvPr id="21" name="مستطيل 20"/>
          <p:cNvSpPr/>
          <p:nvPr/>
        </p:nvSpPr>
        <p:spPr>
          <a:xfrm>
            <a:off x="1234664" y="5589240"/>
            <a:ext cx="672171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3600" dirty="0" smtClean="0"/>
              <a:t>وبالتالي فإن منحناه يكون حسب الشكل التالي:</a:t>
            </a:r>
            <a:endParaRPr lang="ar-SA" sz="3600" dirty="0"/>
          </a:p>
        </p:txBody>
      </p:sp>
    </p:spTree>
    <p:extLst>
      <p:ext uri="{BB962C8B-B14F-4D97-AF65-F5344CB8AC3E}">
        <p14:creationId xmlns:p14="http://schemas.microsoft.com/office/powerpoint/2010/main" xmlns="" val="4444609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24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28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27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27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4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  <p:bldP spid="8" grpId="0"/>
      <p:bldP spid="11" grpId="0"/>
      <p:bldP spid="13" grpId="0"/>
      <p:bldP spid="15" grpId="0"/>
      <p:bldP spid="17" grpId="0"/>
      <p:bldP spid="19" grpId="0"/>
      <p:bldP spid="2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1600" y="692696"/>
            <a:ext cx="7473823" cy="43936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عنوان 1"/>
          <p:cNvSpPr txBox="1">
            <a:spLocks/>
          </p:cNvSpPr>
          <p:nvPr/>
        </p:nvSpPr>
        <p:spPr>
          <a:xfrm>
            <a:off x="1835696" y="5094312"/>
            <a:ext cx="6753157" cy="926976"/>
          </a:xfrm>
          <a:prstGeom prst="rect">
            <a:avLst/>
          </a:prstGeom>
        </p:spPr>
        <p:txBody>
          <a:bodyPr vert="horz" lIns="0" rIns="0" bIns="0" anchor="b">
            <a:normAutofit fontScale="70000" lnSpcReduction="20000"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 rtl="0"/>
            <a:r>
              <a:rPr lang="ar-SA" b="1" u="sng" dirty="0" smtClean="0">
                <a:solidFill>
                  <a:srgbClr val="FF0000"/>
                </a:solidFill>
              </a:rPr>
              <a:t>منحنى الاقتران الاسي الطبيعي له نفس خصائص الاقتران </a:t>
            </a:r>
            <a:endParaRPr lang="ar-SA" b="1" u="sng" dirty="0">
              <a:solidFill>
                <a:srgbClr val="FF0000"/>
              </a:solidFill>
            </a:endParaRPr>
          </a:p>
        </p:txBody>
      </p:sp>
      <p:graphicFrame>
        <p:nvGraphicFramePr>
          <p:cNvPr id="4" name="كائن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396500809"/>
              </p:ext>
            </p:extLst>
          </p:nvPr>
        </p:nvGraphicFramePr>
        <p:xfrm>
          <a:off x="467544" y="5522813"/>
          <a:ext cx="1296987" cy="498475"/>
        </p:xfrm>
        <a:graphic>
          <a:graphicData uri="http://schemas.openxmlformats.org/presentationml/2006/ole">
            <p:oleObj spid="_x0000_s20489" name="Equation" r:id="rId4" imgW="647700" imgH="228600" progId="">
              <p:embed/>
            </p:oleObj>
          </a:graphicData>
        </a:graphic>
      </p:graphicFrame>
      <p:sp>
        <p:nvSpPr>
          <p:cNvPr id="6" name="شكل بيضاوي 5"/>
          <p:cNvSpPr/>
          <p:nvPr/>
        </p:nvSpPr>
        <p:spPr>
          <a:xfrm>
            <a:off x="7092280" y="1052736"/>
            <a:ext cx="1224136" cy="79208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2211667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تمرير أفقي 3"/>
          <p:cNvSpPr/>
          <p:nvPr/>
        </p:nvSpPr>
        <p:spPr>
          <a:xfrm>
            <a:off x="3203848" y="620688"/>
            <a:ext cx="2592288" cy="936104"/>
          </a:xfrm>
          <a:prstGeom prst="horizontalScroll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3131840" y="620688"/>
            <a:ext cx="2736304" cy="782960"/>
          </a:xfrm>
        </p:spPr>
        <p:txBody>
          <a:bodyPr>
            <a:normAutofit fontScale="90000"/>
          </a:bodyPr>
          <a:lstStyle/>
          <a:p>
            <a:pPr algn="ctr"/>
            <a:r>
              <a:rPr lang="ar-SA" b="1" dirty="0" smtClean="0"/>
              <a:t>مهمة تعليمية</a:t>
            </a:r>
            <a:endParaRPr lang="ar-SA" b="1" dirty="0"/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0434" y="1628800"/>
            <a:ext cx="8194014" cy="18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3700897"/>
            <a:ext cx="7920880" cy="17507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161485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ar-SA" sz="8000" b="1" dirty="0" smtClean="0">
                <a:solidFill>
                  <a:srgbClr val="FF0000"/>
                </a:solidFill>
              </a:rPr>
              <a:t>مع تحيات </a:t>
            </a:r>
            <a:endParaRPr lang="ar-SA" sz="8000" b="1" dirty="0">
              <a:solidFill>
                <a:srgbClr val="FF0000"/>
              </a:solidFill>
            </a:endParaRPr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ctr"/>
            <a:r>
              <a:rPr lang="ar-SA" sz="6000" dirty="0" smtClean="0"/>
              <a:t>الاستاذ اشرف </a:t>
            </a:r>
            <a:r>
              <a:rPr lang="ar-SA" sz="6000" dirty="0" err="1" smtClean="0"/>
              <a:t>نفيعات</a:t>
            </a:r>
            <a:r>
              <a:rPr lang="ar-SA" sz="6000" dirty="0" smtClean="0"/>
              <a:t> </a:t>
            </a:r>
          </a:p>
          <a:p>
            <a:pPr algn="ctr"/>
            <a:r>
              <a:rPr lang="ar-SA" sz="6000" dirty="0" smtClean="0"/>
              <a:t> والاستاذ أيمن الصالحي </a:t>
            </a:r>
          </a:p>
          <a:p>
            <a:pPr algn="ctr"/>
            <a:r>
              <a:rPr lang="ar-SA" sz="6000" dirty="0" smtClean="0"/>
              <a:t>مدير </a:t>
            </a:r>
            <a:r>
              <a:rPr lang="ar-SA" sz="6000" dirty="0" err="1" smtClean="0"/>
              <a:t>المدرسة:عصام</a:t>
            </a:r>
            <a:r>
              <a:rPr lang="ar-SA" sz="6000" dirty="0" smtClean="0"/>
              <a:t> دبابسة</a:t>
            </a:r>
          </a:p>
          <a:p>
            <a:pPr algn="ctr"/>
            <a:r>
              <a:rPr lang="ar-SA" sz="6000" dirty="0" smtClean="0"/>
              <a:t>مدرسة الكندي الثانوية / نابلس</a:t>
            </a:r>
            <a:endParaRPr lang="ar-SA" sz="6000" dirty="0"/>
          </a:p>
        </p:txBody>
      </p:sp>
    </p:spTree>
    <p:extLst>
      <p:ext uri="{BB962C8B-B14F-4D97-AF65-F5344CB8AC3E}">
        <p14:creationId xmlns:p14="http://schemas.microsoft.com/office/powerpoint/2010/main" xmlns="" val="151963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1115616" y="1935480"/>
            <a:ext cx="7139136" cy="989464"/>
          </a:xfrm>
        </p:spPr>
        <p:txBody>
          <a:bodyPr>
            <a:noAutofit/>
          </a:bodyPr>
          <a:lstStyle/>
          <a:p>
            <a:r>
              <a:rPr lang="ar-SA" sz="11500" dirty="0" smtClean="0">
                <a:solidFill>
                  <a:srgbClr val="FF0000"/>
                </a:solidFill>
              </a:rPr>
              <a:t>نهاية الدرس</a:t>
            </a:r>
            <a:endParaRPr lang="ar-SA" sz="115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94328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تدفق">
  <a:themeElements>
    <a:clrScheme name="تدفق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تدفق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تدفق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814</TotalTime>
  <Words>530</Words>
  <Application>Microsoft Office PowerPoint</Application>
  <PresentationFormat>عرض على الشاشة (3:4)‏</PresentationFormat>
  <Paragraphs>110</Paragraphs>
  <Slides>20</Slides>
  <Notes>1</Notes>
  <HiddenSlides>0</HiddenSlides>
  <MMClips>0</MMClips>
  <ScaleCrop>false</ScaleCrop>
  <HeadingPairs>
    <vt:vector size="6" baseType="variant">
      <vt:variant>
        <vt:lpstr>سمة</vt:lpstr>
      </vt:variant>
      <vt:variant>
        <vt:i4>1</vt:i4>
      </vt:variant>
      <vt:variant>
        <vt:lpstr>خوادم OLE مضمنة</vt:lpstr>
      </vt:variant>
      <vt:variant>
        <vt:i4>1</vt:i4>
      </vt:variant>
      <vt:variant>
        <vt:lpstr>عناوين الشرائح</vt:lpstr>
      </vt:variant>
      <vt:variant>
        <vt:i4>20</vt:i4>
      </vt:variant>
    </vt:vector>
  </HeadingPairs>
  <TitlesOfParts>
    <vt:vector size="22" baseType="lpstr">
      <vt:lpstr>تدفق</vt:lpstr>
      <vt:lpstr>Equation</vt:lpstr>
      <vt:lpstr>الاقتران الاسي </vt:lpstr>
      <vt:lpstr>اهداف الدرس</vt:lpstr>
      <vt:lpstr>قبل البدء بعرض الحصة نراجع بعض قوانين الاسس</vt:lpstr>
      <vt:lpstr>الاقتران الاسي</vt:lpstr>
      <vt:lpstr>ميز الاقترانات الاسية من غيرها وبين السبب؟</vt:lpstr>
      <vt:lpstr>الشريحة 6</vt:lpstr>
      <vt:lpstr>بعد تعيين النقاط على المستوى الديكارتي يكون منحنى الاقتران كالتالي:</vt:lpstr>
      <vt:lpstr>خصائص الاقتران الاسي من خلال منحناه</vt:lpstr>
      <vt:lpstr>الشريحة 9</vt:lpstr>
      <vt:lpstr>بعد تعيين النقاط على المستوى الديكارتي يكون منحنى الاقتران كالتالي:</vt:lpstr>
      <vt:lpstr>خصائص الاقتران الاسي من خلال منحناه</vt:lpstr>
      <vt:lpstr>الشريحة 12</vt:lpstr>
      <vt:lpstr>الشريحة 13</vt:lpstr>
      <vt:lpstr>الشريحة 14</vt:lpstr>
      <vt:lpstr>الشريحة 15</vt:lpstr>
      <vt:lpstr>الشريحة 16</vt:lpstr>
      <vt:lpstr>الشريحة 17</vt:lpstr>
      <vt:lpstr>مهمة تعليمية</vt:lpstr>
      <vt:lpstr>مع تحيات </vt:lpstr>
      <vt:lpstr>الشريحة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اشارة الاقتران</dc:title>
  <dc:creator>Dream4Net</dc:creator>
  <cp:lastModifiedBy>الملتقى التربوي</cp:lastModifiedBy>
  <cp:revision>97</cp:revision>
  <dcterms:created xsi:type="dcterms:W3CDTF">2020-10-11T16:13:47Z</dcterms:created>
  <dcterms:modified xsi:type="dcterms:W3CDTF">2020-12-19T23:09:07Z</dcterms:modified>
</cp:coreProperties>
</file>