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4380"/>
    <p:restoredTop sz="94660"/>
  </p:normalViewPr>
  <p:slideViewPr>
    <p:cSldViewPr>
      <p:cViewPr varScale="1">
        <p:scale>
          <a:sx n="88" d="100"/>
          <a:sy n="88" d="100"/>
        </p:scale>
        <p:origin x="-96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ו'/טבת/תשפ"א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ו'/טבת/תשפ"א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ו'/טבת/תשפ"א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ו'/טבת/תשפ"א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ו'/טבת/תשפ"א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ו'/טבת/תשפ"א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ו'/טבת/תשפ"א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ו'/טבת/תשפ"א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ציור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ו'/טבת/תשפ"א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ו'/טבת/תשפ"א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ו'/טבת/תשפ"א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438E1-117D-44FB-AC24-B79D899BA877}" type="datetimeFigureOut">
              <a:rPr lang="he-IL" smtClean="0"/>
              <a:pPr/>
              <a:t>ו'/טבת/תשפ"א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pal.net/library/?app=content.list&amp;level=3&amp;semester=1&amp;subject=1&amp;type=2&amp;submit=submit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pal.net/library/?app=content.list&amp;level=3&amp;semester=1&amp;subject=1&amp;type=2&amp;submit=submit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pal.net/library/?app=content.list&amp;level=3&amp;semester=1&amp;subject=1&amp;type=2&amp;submit=submit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pal.net/library/?app=content.list&amp;level=3&amp;semester=1&amp;subject=1&amp;type=2&amp;submit=submit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1643042" y="571480"/>
            <a:ext cx="585791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درس : الذئب ومالك الحزين</a:t>
            </a:r>
          </a:p>
        </p:txBody>
      </p:sp>
      <p:sp>
        <p:nvSpPr>
          <p:cNvPr id="3" name="مربع نص 2"/>
          <p:cNvSpPr txBox="1"/>
          <p:nvPr/>
        </p:nvSpPr>
        <p:spPr>
          <a:xfrm>
            <a:off x="2214546" y="1785926"/>
            <a:ext cx="464347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الصف الثالث الأساسي</a:t>
            </a:r>
          </a:p>
        </p:txBody>
      </p:sp>
      <p:sp>
        <p:nvSpPr>
          <p:cNvPr id="4" name="مربع نص 3"/>
          <p:cNvSpPr txBox="1"/>
          <p:nvPr/>
        </p:nvSpPr>
        <p:spPr>
          <a:xfrm>
            <a:off x="2214546" y="2863990"/>
            <a:ext cx="4714908" cy="707886"/>
          </a:xfrm>
          <a:prstGeom prst="rect">
            <a:avLst/>
          </a:prstGeom>
          <a:solidFill>
            <a:srgbClr val="F02CE7"/>
          </a:solidFill>
        </p:spPr>
        <p:txBody>
          <a:bodyPr wrap="square" rtlCol="1">
            <a:spAutoFit/>
          </a:bodyPr>
          <a:lstStyle/>
          <a:p>
            <a:r>
              <a:rPr lang="ar-SA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قراءة الدرس وإجابة الأسئلة</a:t>
            </a:r>
            <a:endParaRPr lang="ar-SA" sz="4000" u="sng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2428860" y="3929066"/>
            <a:ext cx="4222422" cy="707886"/>
          </a:xfrm>
          <a:prstGeom prst="rect">
            <a:avLst/>
          </a:prstGeom>
          <a:gradFill>
            <a:gsLst>
              <a:gs pos="0">
                <a:schemeClr val="tx2">
                  <a:lumMod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 rtlCol="1">
            <a:spAutoFit/>
          </a:bodyPr>
          <a:lstStyle/>
          <a:p>
            <a:pPr algn="ctr"/>
            <a:r>
              <a:rPr lang="ar-SA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شرح وحـل التدريبـات</a:t>
            </a:r>
            <a:endParaRPr lang="ar-SA" sz="4000" b="1" u="sng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ربع نص 3"/>
          <p:cNvSpPr txBox="1"/>
          <p:nvPr/>
        </p:nvSpPr>
        <p:spPr>
          <a:xfrm>
            <a:off x="4357686" y="714356"/>
            <a:ext cx="4214842" cy="830997"/>
          </a:xfrm>
          <a:prstGeom prst="rect">
            <a:avLst/>
          </a:prstGeom>
          <a:noFill/>
        </p:spPr>
        <p:txBody>
          <a:bodyPr wrap="square" rtlCol="1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ar-SA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عزيزتي الطالبة :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142844" y="2000240"/>
            <a:ext cx="864399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هيا نقرا درس الذئب ومالك الحزين ، مع التركيز والانتباه ،،،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PC\Downloads\0\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42852"/>
            <a:ext cx="7589704" cy="528641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PC\Downloads\0\0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42852"/>
            <a:ext cx="7572428" cy="524640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مربع نص 10"/>
          <p:cNvSpPr txBox="1"/>
          <p:nvPr/>
        </p:nvSpPr>
        <p:spPr>
          <a:xfrm>
            <a:off x="5429256" y="785794"/>
            <a:ext cx="3286148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20EB9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أسئلة الدرس</a:t>
            </a:r>
          </a:p>
        </p:txBody>
      </p:sp>
      <p:sp>
        <p:nvSpPr>
          <p:cNvPr id="13" name="مربع نص 12"/>
          <p:cNvSpPr txBox="1"/>
          <p:nvPr/>
        </p:nvSpPr>
        <p:spPr>
          <a:xfrm>
            <a:off x="285720" y="2214554"/>
            <a:ext cx="8572592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 smtClean="0">
                <a:ln w="1905"/>
                <a:solidFill>
                  <a:srgbClr val="C000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Calibri" pitchFamily="34" charset="0"/>
                <a:cs typeface="Calibri" pitchFamily="34" charset="0"/>
              </a:rPr>
              <a:t>عزيزتي : بعد قراءتنا لدرس الذئب ومالك الحزين ... هيا نجيب </a:t>
            </a:r>
          </a:p>
          <a:p>
            <a:r>
              <a:rPr lang="ar-SA" sz="3200" b="1" dirty="0" smtClean="0">
                <a:ln w="1905"/>
                <a:solidFill>
                  <a:srgbClr val="C000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Calibri" pitchFamily="34" charset="0"/>
                <a:cs typeface="Calibri" pitchFamily="34" charset="0"/>
              </a:rPr>
              <a:t>عن الأسئلة التالية ...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ownloads\0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42"/>
            <a:ext cx="7883066" cy="470060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ownloads\0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42"/>
            <a:ext cx="7883066" cy="4700607"/>
          </a:xfrm>
          <a:prstGeom prst="rect">
            <a:avLst/>
          </a:prstGeom>
          <a:noFill/>
        </p:spPr>
      </p:pic>
      <p:sp>
        <p:nvSpPr>
          <p:cNvPr id="5" name="مربع نص 4"/>
          <p:cNvSpPr txBox="1"/>
          <p:nvPr/>
        </p:nvSpPr>
        <p:spPr>
          <a:xfrm>
            <a:off x="1142976" y="1285860"/>
            <a:ext cx="877163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6600" dirty="0" smtClean="0">
                <a:solidFill>
                  <a:srgbClr val="EF19E5"/>
                </a:solidFill>
                <a:sym typeface="Webdings"/>
              </a:rPr>
              <a:t></a:t>
            </a:r>
            <a:endParaRPr lang="ar-SA" sz="6600" dirty="0" smtClean="0">
              <a:solidFill>
                <a:srgbClr val="EF19E5"/>
              </a:solidFill>
            </a:endParaRPr>
          </a:p>
        </p:txBody>
      </p:sp>
      <p:sp>
        <p:nvSpPr>
          <p:cNvPr id="4" name="مربع نص 3">
            <a:hlinkClick r:id="rId3" tooltip="اوراق عمل الصف الثالث"/>
          </p:cNvPr>
          <p:cNvSpPr txBox="1"/>
          <p:nvPr/>
        </p:nvSpPr>
        <p:spPr>
          <a:xfrm>
            <a:off x="7643834" y="5929330"/>
            <a:ext cx="290464" cy="10772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100" dirty="0" smtClean="0">
                <a:hlinkClick r:id="rId3"/>
              </a:rPr>
              <a:t>أوراق عمل للصف الثالث</a:t>
            </a:r>
            <a:endParaRPr lang="ar-SA" sz="1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ownloads\0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42"/>
            <a:ext cx="7883066" cy="4700607"/>
          </a:xfrm>
          <a:prstGeom prst="rect">
            <a:avLst/>
          </a:prstGeom>
          <a:noFill/>
        </p:spPr>
      </p:pic>
      <p:sp>
        <p:nvSpPr>
          <p:cNvPr id="5" name="مربع نص 4"/>
          <p:cNvSpPr txBox="1"/>
          <p:nvPr/>
        </p:nvSpPr>
        <p:spPr>
          <a:xfrm>
            <a:off x="1142976" y="1285860"/>
            <a:ext cx="877163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6600" dirty="0" smtClean="0">
                <a:solidFill>
                  <a:srgbClr val="EF19E5"/>
                </a:solidFill>
                <a:sym typeface="Webdings"/>
              </a:rPr>
              <a:t></a:t>
            </a:r>
            <a:endParaRPr lang="ar-SA" sz="6600" dirty="0" smtClean="0">
              <a:solidFill>
                <a:srgbClr val="EF19E5"/>
              </a:solidFill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1142976" y="2000240"/>
            <a:ext cx="877163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6600" dirty="0" smtClean="0">
                <a:solidFill>
                  <a:srgbClr val="EF19E5"/>
                </a:solidFill>
                <a:sym typeface="Webdings"/>
              </a:rPr>
              <a:t></a:t>
            </a:r>
            <a:endParaRPr lang="ar-SA" sz="6600" dirty="0" smtClean="0">
              <a:solidFill>
                <a:srgbClr val="EF19E5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ownloads\0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42"/>
            <a:ext cx="7883066" cy="4700607"/>
          </a:xfrm>
          <a:prstGeom prst="rect">
            <a:avLst/>
          </a:prstGeom>
          <a:noFill/>
        </p:spPr>
      </p:pic>
      <p:sp>
        <p:nvSpPr>
          <p:cNvPr id="5" name="مربع نص 4"/>
          <p:cNvSpPr txBox="1"/>
          <p:nvPr/>
        </p:nvSpPr>
        <p:spPr>
          <a:xfrm>
            <a:off x="1142976" y="1285860"/>
            <a:ext cx="877163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6600" dirty="0" smtClean="0">
                <a:solidFill>
                  <a:srgbClr val="EF19E5"/>
                </a:solidFill>
                <a:sym typeface="Webdings"/>
              </a:rPr>
              <a:t></a:t>
            </a:r>
            <a:endParaRPr lang="ar-SA" sz="6600" dirty="0" smtClean="0">
              <a:solidFill>
                <a:srgbClr val="EF19E5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1000100" y="2786058"/>
            <a:ext cx="954108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6000" dirty="0" smtClean="0">
                <a:solidFill>
                  <a:srgbClr val="EF19E5"/>
                </a:solidFill>
                <a:sym typeface="Webdings"/>
              </a:rPr>
              <a:t></a:t>
            </a:r>
            <a:endParaRPr lang="ar-SA" sz="6000" dirty="0" smtClean="0">
              <a:solidFill>
                <a:srgbClr val="EF19E5"/>
              </a:solidFill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1142976" y="2000240"/>
            <a:ext cx="877163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6600" dirty="0" smtClean="0">
                <a:solidFill>
                  <a:srgbClr val="EF19E5"/>
                </a:solidFill>
                <a:sym typeface="Webdings"/>
              </a:rPr>
              <a:t></a:t>
            </a:r>
            <a:endParaRPr lang="ar-SA" sz="6600" dirty="0" smtClean="0">
              <a:solidFill>
                <a:srgbClr val="EF19E5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ownloads\0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42"/>
            <a:ext cx="7883066" cy="4700607"/>
          </a:xfrm>
          <a:prstGeom prst="rect">
            <a:avLst/>
          </a:prstGeom>
          <a:noFill/>
        </p:spPr>
      </p:pic>
      <p:sp>
        <p:nvSpPr>
          <p:cNvPr id="5" name="مربع نص 4"/>
          <p:cNvSpPr txBox="1"/>
          <p:nvPr/>
        </p:nvSpPr>
        <p:spPr>
          <a:xfrm>
            <a:off x="1142976" y="1285860"/>
            <a:ext cx="877163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6600" dirty="0" smtClean="0">
                <a:solidFill>
                  <a:srgbClr val="EF19E5"/>
                </a:solidFill>
                <a:sym typeface="Webdings"/>
              </a:rPr>
              <a:t></a:t>
            </a:r>
            <a:endParaRPr lang="ar-SA" sz="6600" dirty="0" smtClean="0">
              <a:solidFill>
                <a:srgbClr val="EF19E5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1000100" y="2786058"/>
            <a:ext cx="954108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6000" dirty="0" smtClean="0">
                <a:solidFill>
                  <a:srgbClr val="EF19E5"/>
                </a:solidFill>
                <a:sym typeface="Webdings"/>
              </a:rPr>
              <a:t></a:t>
            </a:r>
            <a:endParaRPr lang="ar-SA" sz="6000" dirty="0" smtClean="0">
              <a:solidFill>
                <a:srgbClr val="EF19E5"/>
              </a:solidFill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1142976" y="2000240"/>
            <a:ext cx="877163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6600" dirty="0" smtClean="0">
                <a:solidFill>
                  <a:srgbClr val="EF19E5"/>
                </a:solidFill>
                <a:sym typeface="Webdings"/>
              </a:rPr>
              <a:t></a:t>
            </a:r>
            <a:endParaRPr lang="ar-SA" sz="6600" dirty="0" smtClean="0">
              <a:solidFill>
                <a:srgbClr val="EF19E5"/>
              </a:solidFill>
            </a:endParaRPr>
          </a:p>
        </p:txBody>
      </p:sp>
      <p:sp>
        <p:nvSpPr>
          <p:cNvPr id="8" name="مربع نص 7"/>
          <p:cNvSpPr txBox="1"/>
          <p:nvPr/>
        </p:nvSpPr>
        <p:spPr>
          <a:xfrm>
            <a:off x="1000100" y="3484907"/>
            <a:ext cx="954108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6000" dirty="0" smtClean="0">
                <a:solidFill>
                  <a:srgbClr val="EF19E5"/>
                </a:solidFill>
                <a:sym typeface="Webdings"/>
              </a:rPr>
              <a:t></a:t>
            </a:r>
            <a:endParaRPr lang="ar-SA" sz="6000" dirty="0" smtClean="0">
              <a:solidFill>
                <a:srgbClr val="EF19E5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ownloads\0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42"/>
            <a:ext cx="7883066" cy="4700607"/>
          </a:xfrm>
          <a:prstGeom prst="rect">
            <a:avLst/>
          </a:prstGeom>
          <a:noFill/>
        </p:spPr>
      </p:pic>
      <p:sp>
        <p:nvSpPr>
          <p:cNvPr id="5" name="مربع نص 4"/>
          <p:cNvSpPr txBox="1"/>
          <p:nvPr/>
        </p:nvSpPr>
        <p:spPr>
          <a:xfrm>
            <a:off x="1142976" y="1285860"/>
            <a:ext cx="877163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6600" dirty="0" smtClean="0">
                <a:solidFill>
                  <a:srgbClr val="EF19E5"/>
                </a:solidFill>
                <a:sym typeface="Webdings"/>
              </a:rPr>
              <a:t></a:t>
            </a:r>
            <a:endParaRPr lang="ar-SA" sz="6600" dirty="0" smtClean="0">
              <a:solidFill>
                <a:srgbClr val="EF19E5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1000100" y="2786058"/>
            <a:ext cx="954108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6000" dirty="0" smtClean="0">
                <a:solidFill>
                  <a:srgbClr val="EF19E5"/>
                </a:solidFill>
                <a:sym typeface="Webdings"/>
              </a:rPr>
              <a:t></a:t>
            </a:r>
            <a:endParaRPr lang="ar-SA" sz="6000" dirty="0" smtClean="0">
              <a:solidFill>
                <a:srgbClr val="EF19E5"/>
              </a:solidFill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1142976" y="2000240"/>
            <a:ext cx="877163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6600" dirty="0" smtClean="0">
                <a:solidFill>
                  <a:srgbClr val="EF19E5"/>
                </a:solidFill>
                <a:sym typeface="Webdings"/>
              </a:rPr>
              <a:t></a:t>
            </a:r>
            <a:endParaRPr lang="ar-SA" sz="6600" dirty="0" smtClean="0">
              <a:solidFill>
                <a:srgbClr val="EF19E5"/>
              </a:solidFill>
            </a:endParaRPr>
          </a:p>
        </p:txBody>
      </p:sp>
      <p:sp>
        <p:nvSpPr>
          <p:cNvPr id="8" name="مربع نص 7"/>
          <p:cNvSpPr txBox="1"/>
          <p:nvPr/>
        </p:nvSpPr>
        <p:spPr>
          <a:xfrm>
            <a:off x="1000100" y="3484907"/>
            <a:ext cx="954108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6000" dirty="0" smtClean="0">
                <a:solidFill>
                  <a:srgbClr val="EF19E5"/>
                </a:solidFill>
                <a:sym typeface="Webdings"/>
              </a:rPr>
              <a:t></a:t>
            </a:r>
            <a:endParaRPr lang="ar-SA" sz="6000" dirty="0" smtClean="0">
              <a:solidFill>
                <a:srgbClr val="EF19E5"/>
              </a:solidFill>
            </a:endParaRPr>
          </a:p>
        </p:txBody>
      </p:sp>
      <p:sp>
        <p:nvSpPr>
          <p:cNvPr id="12" name="مربع نص 11"/>
          <p:cNvSpPr txBox="1"/>
          <p:nvPr/>
        </p:nvSpPr>
        <p:spPr>
          <a:xfrm>
            <a:off x="1000100" y="4143380"/>
            <a:ext cx="954108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6000" dirty="0" smtClean="0">
                <a:solidFill>
                  <a:srgbClr val="EF19E5"/>
                </a:solidFill>
                <a:sym typeface="Webdings"/>
              </a:rPr>
              <a:t></a:t>
            </a:r>
            <a:endParaRPr lang="ar-SA" sz="6000" dirty="0" smtClean="0">
              <a:solidFill>
                <a:srgbClr val="EF19E5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ربع نص 3"/>
          <p:cNvSpPr txBox="1"/>
          <p:nvPr/>
        </p:nvSpPr>
        <p:spPr>
          <a:xfrm>
            <a:off x="4857752" y="714356"/>
            <a:ext cx="371477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20EB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عزيزتي الطالبة :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0" y="2071678"/>
            <a:ext cx="9001156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فيما يلي لدينا نماذج تدريبية، قمنا بشرح أمثلة مشابهة لها فيما سبق، يرجى منك الانتباه والتركيز جيدا، واختيار الإجابة المناسبة.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6143636" y="3500438"/>
            <a:ext cx="2571768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600" b="1" u="sng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هيا نردد معا ..  </a:t>
            </a:r>
          </a:p>
          <a:p>
            <a:endParaRPr lang="ar-SA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2472927" y="4763168"/>
            <a:ext cx="34563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b="1" u="sng" dirty="0" smtClean="0">
                <a:ln w="1905"/>
                <a:solidFill>
                  <a:srgbClr val="EF19E5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cs typeface="Calibri" pitchFamily="34" charset="0"/>
              </a:rPr>
              <a:t>أنا استطيع حل التمارين  ،، </a:t>
            </a:r>
            <a:endParaRPr lang="ar-SA" sz="2800" b="1" dirty="0">
              <a:ln w="1905"/>
              <a:solidFill>
                <a:srgbClr val="EF19E5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مستطيل 8"/>
          <p:cNvSpPr/>
          <p:nvPr/>
        </p:nvSpPr>
        <p:spPr>
          <a:xfrm>
            <a:off x="4143372" y="3571876"/>
            <a:ext cx="17445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800" b="1" u="sng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cs typeface="Calibri" pitchFamily="34" charset="0"/>
              </a:rPr>
              <a:t>أنا ذكية  ،، </a:t>
            </a:r>
            <a:endParaRPr lang="ar-SA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مستطيل 9"/>
          <p:cNvSpPr/>
          <p:nvPr/>
        </p:nvSpPr>
        <p:spPr>
          <a:xfrm>
            <a:off x="3000364" y="4214818"/>
            <a:ext cx="29289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400" b="1" u="sng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cs typeface="Calibri" pitchFamily="34" charset="0"/>
              </a:rPr>
              <a:t>أنا مجتهدة في دروسي  ،،  </a:t>
            </a:r>
            <a:endParaRPr lang="ar-SA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50"/>
                            </p:stCondLst>
                            <p:childTnLst>
                              <p:par>
                                <p:cTn id="2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40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مربع نص 10"/>
          <p:cNvSpPr txBox="1"/>
          <p:nvPr/>
        </p:nvSpPr>
        <p:spPr>
          <a:xfrm>
            <a:off x="5429256" y="785794"/>
            <a:ext cx="3286148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التدريب الأول:</a:t>
            </a:r>
          </a:p>
        </p:txBody>
      </p:sp>
      <p:sp>
        <p:nvSpPr>
          <p:cNvPr id="13" name="مربع نص 12"/>
          <p:cNvSpPr txBox="1"/>
          <p:nvPr/>
        </p:nvSpPr>
        <p:spPr>
          <a:xfrm>
            <a:off x="142844" y="2500306"/>
            <a:ext cx="8715468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cs typeface="Calibri" pitchFamily="34" charset="0"/>
              </a:rPr>
              <a:t>عزيزتي </a:t>
            </a:r>
            <a:r>
              <a:rPr lang="ar-SA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Calibri" pitchFamily="34" charset="0"/>
                <a:cs typeface="Calibri" pitchFamily="34" charset="0"/>
              </a:rPr>
              <a:t>: نكمل الفراغات في الجمل التالية .. بالكلمة المناسبة لضمير المخاطب (أنتم /أنتن) المناسب ،،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C\Downloads\0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2608" y="191856"/>
            <a:ext cx="8624234" cy="5170720"/>
          </a:xfrm>
          <a:prstGeom prst="rect">
            <a:avLst/>
          </a:prstGeom>
          <a:noFill/>
        </p:spPr>
      </p:pic>
      <p:sp>
        <p:nvSpPr>
          <p:cNvPr id="3" name="مربع نص 2">
            <a:hlinkClick r:id="rId3" tooltip="اوراق عمل الصف الثالث"/>
          </p:cNvPr>
          <p:cNvSpPr txBox="1"/>
          <p:nvPr/>
        </p:nvSpPr>
        <p:spPr>
          <a:xfrm>
            <a:off x="7643834" y="5929330"/>
            <a:ext cx="290464" cy="10772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100" dirty="0" smtClean="0">
                <a:hlinkClick r:id="rId3"/>
              </a:rPr>
              <a:t>أوراق عمل للصف الثالث</a:t>
            </a:r>
            <a:endParaRPr lang="ar-SA" sz="1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C\Downloads\0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2608" y="191856"/>
            <a:ext cx="8624234" cy="5170720"/>
          </a:xfrm>
          <a:prstGeom prst="rect">
            <a:avLst/>
          </a:prstGeom>
          <a:noFill/>
        </p:spPr>
      </p:pic>
      <p:sp>
        <p:nvSpPr>
          <p:cNvPr id="4" name="مربع نص 3"/>
          <p:cNvSpPr txBox="1"/>
          <p:nvPr/>
        </p:nvSpPr>
        <p:spPr>
          <a:xfrm>
            <a:off x="2143109" y="2071678"/>
            <a:ext cx="92869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طالباتٌ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C\Downloads\0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2608" y="191856"/>
            <a:ext cx="8624234" cy="5170720"/>
          </a:xfrm>
          <a:prstGeom prst="rect">
            <a:avLst/>
          </a:prstGeom>
          <a:noFill/>
        </p:spPr>
      </p:pic>
      <p:sp>
        <p:nvSpPr>
          <p:cNvPr id="4" name="مربع نص 3"/>
          <p:cNvSpPr txBox="1"/>
          <p:nvPr/>
        </p:nvSpPr>
        <p:spPr>
          <a:xfrm>
            <a:off x="2143109" y="2071678"/>
            <a:ext cx="92869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طالباتٌ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2000232" y="3071810"/>
            <a:ext cx="1143007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محسناتٌ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C\Downloads\0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2608" y="191856"/>
            <a:ext cx="8624234" cy="5170720"/>
          </a:xfrm>
          <a:prstGeom prst="rect">
            <a:avLst/>
          </a:prstGeom>
          <a:noFill/>
        </p:spPr>
      </p:pic>
      <p:sp>
        <p:nvSpPr>
          <p:cNvPr id="4" name="مربع نص 3"/>
          <p:cNvSpPr txBox="1"/>
          <p:nvPr/>
        </p:nvSpPr>
        <p:spPr>
          <a:xfrm>
            <a:off x="2143109" y="2071678"/>
            <a:ext cx="92869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طالباتٌ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2000232" y="3071810"/>
            <a:ext cx="1143007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محسناتٌ</a:t>
            </a:r>
          </a:p>
        </p:txBody>
      </p:sp>
      <p:sp>
        <p:nvSpPr>
          <p:cNvPr id="6" name="مربع نص 5"/>
          <p:cNvSpPr txBox="1"/>
          <p:nvPr/>
        </p:nvSpPr>
        <p:spPr>
          <a:xfrm>
            <a:off x="2143108" y="4071942"/>
            <a:ext cx="92869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عائداتٌ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مربع نص 10"/>
          <p:cNvSpPr txBox="1"/>
          <p:nvPr/>
        </p:nvSpPr>
        <p:spPr>
          <a:xfrm>
            <a:off x="5572132" y="785794"/>
            <a:ext cx="3143272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التدريب الثاني:</a:t>
            </a:r>
          </a:p>
        </p:txBody>
      </p:sp>
      <p:sp>
        <p:nvSpPr>
          <p:cNvPr id="13" name="مربع نص 12"/>
          <p:cNvSpPr txBox="1"/>
          <p:nvPr/>
        </p:nvSpPr>
        <p:spPr>
          <a:xfrm>
            <a:off x="285720" y="2500306"/>
            <a:ext cx="8572592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cs typeface="Calibri" pitchFamily="34" charset="0"/>
              </a:rPr>
              <a:t>عزيزتي</a:t>
            </a:r>
            <a:r>
              <a:rPr lang="ar-SA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cs typeface="Calibri" pitchFamily="34" charset="0"/>
              </a:rPr>
              <a:t> : فيما يلي ، عدد من الكلمات، هيا نصنفها في الجدول أدناه بما يناسب الضمير ( انتم ، انتن)...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C\Downloads\0\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1151" y="285728"/>
            <a:ext cx="8248024" cy="485778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C\Downloads\0\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1151" y="285728"/>
            <a:ext cx="8248024" cy="4857784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2285984" y="3357562"/>
            <a:ext cx="1256301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>
                <a:solidFill>
                  <a:srgbClr val="C20EB9"/>
                </a:solidFill>
              </a:rPr>
              <a:t>صَديقاتٌ</a:t>
            </a:r>
          </a:p>
        </p:txBody>
      </p:sp>
      <p:sp>
        <p:nvSpPr>
          <p:cNvPr id="4" name="مربع نص 3">
            <a:hlinkClick r:id="rId3" tooltip="اوراق عمل الصف الثالث"/>
          </p:cNvPr>
          <p:cNvSpPr txBox="1"/>
          <p:nvPr/>
        </p:nvSpPr>
        <p:spPr>
          <a:xfrm>
            <a:off x="7643834" y="5929330"/>
            <a:ext cx="290464" cy="10772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100" dirty="0" smtClean="0">
                <a:hlinkClick r:id="rId3"/>
              </a:rPr>
              <a:t>أوراق عمل للصف الثالث</a:t>
            </a:r>
            <a:endParaRPr lang="ar-SA" sz="1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C\Downloads\0\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1151" y="285728"/>
            <a:ext cx="8248024" cy="4857784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2285984" y="3357562"/>
            <a:ext cx="1256301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>
                <a:solidFill>
                  <a:srgbClr val="C20EB9"/>
                </a:solidFill>
              </a:rPr>
              <a:t>صَديقاتٌ</a:t>
            </a:r>
          </a:p>
        </p:txBody>
      </p:sp>
      <p:sp>
        <p:nvSpPr>
          <p:cNvPr id="4" name="مربع نص 3"/>
          <p:cNvSpPr txBox="1"/>
          <p:nvPr/>
        </p:nvSpPr>
        <p:spPr>
          <a:xfrm>
            <a:off x="5857884" y="3357562"/>
            <a:ext cx="1256301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>
                <a:solidFill>
                  <a:srgbClr val="0070C0"/>
                </a:solidFill>
              </a:rPr>
              <a:t>مهذَّبونَ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C\Downloads\0\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1151" y="285728"/>
            <a:ext cx="8248024" cy="4857784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2285984" y="3357562"/>
            <a:ext cx="1256301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>
                <a:solidFill>
                  <a:srgbClr val="C20EB9"/>
                </a:solidFill>
              </a:rPr>
              <a:t>صَديقاتٌ</a:t>
            </a:r>
          </a:p>
        </p:txBody>
      </p:sp>
      <p:sp>
        <p:nvSpPr>
          <p:cNvPr id="4" name="مربع نص 3"/>
          <p:cNvSpPr txBox="1"/>
          <p:nvPr/>
        </p:nvSpPr>
        <p:spPr>
          <a:xfrm>
            <a:off x="5857884" y="3357562"/>
            <a:ext cx="1256301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>
                <a:solidFill>
                  <a:srgbClr val="0070C0"/>
                </a:solidFill>
              </a:rPr>
              <a:t>مهذَّبونَ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5929323" y="3857628"/>
            <a:ext cx="121444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>
                <a:solidFill>
                  <a:srgbClr val="0070C0"/>
                </a:solidFill>
              </a:rPr>
              <a:t>نجَّارونَ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C\Downloads\0\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1151" y="285728"/>
            <a:ext cx="8248024" cy="4857784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2285984" y="3357562"/>
            <a:ext cx="1256301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>
                <a:solidFill>
                  <a:srgbClr val="C20EB9"/>
                </a:solidFill>
              </a:rPr>
              <a:t>صَديقاتٌ</a:t>
            </a:r>
          </a:p>
        </p:txBody>
      </p:sp>
      <p:sp>
        <p:nvSpPr>
          <p:cNvPr id="4" name="مربع نص 3"/>
          <p:cNvSpPr txBox="1"/>
          <p:nvPr/>
        </p:nvSpPr>
        <p:spPr>
          <a:xfrm>
            <a:off x="5857884" y="3357562"/>
            <a:ext cx="1256301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>
                <a:solidFill>
                  <a:srgbClr val="0070C0"/>
                </a:solidFill>
              </a:rPr>
              <a:t>مهذَّبونَ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5929323" y="3857628"/>
            <a:ext cx="121444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>
                <a:solidFill>
                  <a:srgbClr val="0070C0"/>
                </a:solidFill>
              </a:rPr>
              <a:t>نجَّارونَ</a:t>
            </a:r>
          </a:p>
        </p:txBody>
      </p:sp>
      <p:sp>
        <p:nvSpPr>
          <p:cNvPr id="6" name="مربع نص 5"/>
          <p:cNvSpPr txBox="1"/>
          <p:nvPr/>
        </p:nvSpPr>
        <p:spPr>
          <a:xfrm>
            <a:off x="2357423" y="3786190"/>
            <a:ext cx="114300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>
                <a:solidFill>
                  <a:srgbClr val="C20EB9"/>
                </a:solidFill>
              </a:rPr>
              <a:t>فاضِلاتٌ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C\Downloads\0\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1151" y="285728"/>
            <a:ext cx="8248024" cy="4857784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2285984" y="3357562"/>
            <a:ext cx="1256301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>
                <a:solidFill>
                  <a:srgbClr val="C20EB9"/>
                </a:solidFill>
              </a:rPr>
              <a:t>صَديقاتٌ</a:t>
            </a:r>
          </a:p>
        </p:txBody>
      </p:sp>
      <p:sp>
        <p:nvSpPr>
          <p:cNvPr id="4" name="مربع نص 3"/>
          <p:cNvSpPr txBox="1"/>
          <p:nvPr/>
        </p:nvSpPr>
        <p:spPr>
          <a:xfrm>
            <a:off x="5857884" y="3357562"/>
            <a:ext cx="1256301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>
                <a:solidFill>
                  <a:srgbClr val="0070C0"/>
                </a:solidFill>
              </a:rPr>
              <a:t>مهذَّبونَ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5929323" y="3857628"/>
            <a:ext cx="121444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>
                <a:solidFill>
                  <a:srgbClr val="0070C0"/>
                </a:solidFill>
              </a:rPr>
              <a:t>نجَّارونَ</a:t>
            </a:r>
          </a:p>
        </p:txBody>
      </p:sp>
      <p:sp>
        <p:nvSpPr>
          <p:cNvPr id="6" name="مربع نص 5"/>
          <p:cNvSpPr txBox="1"/>
          <p:nvPr/>
        </p:nvSpPr>
        <p:spPr>
          <a:xfrm>
            <a:off x="2357423" y="3786191"/>
            <a:ext cx="114300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>
                <a:solidFill>
                  <a:srgbClr val="C20EB9"/>
                </a:solidFill>
              </a:rPr>
              <a:t>فاضِلاتٌ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5929322" y="4286256"/>
            <a:ext cx="121444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>
                <a:solidFill>
                  <a:srgbClr val="0070C0"/>
                </a:solidFill>
              </a:rPr>
              <a:t>باحِثونَ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C\Downloads\0\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1151" y="285728"/>
            <a:ext cx="8248024" cy="4857784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2285984" y="3357562"/>
            <a:ext cx="1256301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>
                <a:solidFill>
                  <a:srgbClr val="C20EB9"/>
                </a:solidFill>
              </a:rPr>
              <a:t>صَديقاتٌ</a:t>
            </a:r>
          </a:p>
        </p:txBody>
      </p:sp>
      <p:sp>
        <p:nvSpPr>
          <p:cNvPr id="4" name="مربع نص 3"/>
          <p:cNvSpPr txBox="1"/>
          <p:nvPr/>
        </p:nvSpPr>
        <p:spPr>
          <a:xfrm>
            <a:off x="5857884" y="3357562"/>
            <a:ext cx="1256301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>
                <a:solidFill>
                  <a:srgbClr val="0070C0"/>
                </a:solidFill>
              </a:rPr>
              <a:t>مهذَّبونَ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5929323" y="3857628"/>
            <a:ext cx="121444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>
                <a:solidFill>
                  <a:srgbClr val="0070C0"/>
                </a:solidFill>
              </a:rPr>
              <a:t>نجَّارونَ</a:t>
            </a:r>
          </a:p>
        </p:txBody>
      </p:sp>
      <p:sp>
        <p:nvSpPr>
          <p:cNvPr id="6" name="مربع نص 5"/>
          <p:cNvSpPr txBox="1"/>
          <p:nvPr/>
        </p:nvSpPr>
        <p:spPr>
          <a:xfrm>
            <a:off x="2357422" y="3786190"/>
            <a:ext cx="114300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>
                <a:solidFill>
                  <a:srgbClr val="C20EB9"/>
                </a:solidFill>
              </a:rPr>
              <a:t>فاضِلاتٌ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5929322" y="4286256"/>
            <a:ext cx="121444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>
                <a:solidFill>
                  <a:srgbClr val="0070C0"/>
                </a:solidFill>
              </a:rPr>
              <a:t>باحِثونَ</a:t>
            </a:r>
          </a:p>
        </p:txBody>
      </p:sp>
      <p:sp>
        <p:nvSpPr>
          <p:cNvPr id="8" name="مربع نص 7"/>
          <p:cNvSpPr txBox="1"/>
          <p:nvPr/>
        </p:nvSpPr>
        <p:spPr>
          <a:xfrm>
            <a:off x="2357422" y="4286256"/>
            <a:ext cx="114300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>
                <a:solidFill>
                  <a:srgbClr val="C20EB9"/>
                </a:solidFill>
              </a:rPr>
              <a:t>ناجِحاتٌ</a:t>
            </a:r>
          </a:p>
        </p:txBody>
      </p:sp>
      <p:sp>
        <p:nvSpPr>
          <p:cNvPr id="9" name="مربع نص 8">
            <a:hlinkClick r:id="rId3" tooltip="اوراق عمل الصف الثالث"/>
          </p:cNvPr>
          <p:cNvSpPr txBox="1"/>
          <p:nvPr/>
        </p:nvSpPr>
        <p:spPr>
          <a:xfrm>
            <a:off x="7643834" y="5929330"/>
            <a:ext cx="290464" cy="10772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100" dirty="0" smtClean="0">
                <a:hlinkClick r:id="rId3"/>
              </a:rPr>
              <a:t>أوراق عمل للصف الثالث</a:t>
            </a:r>
            <a:endParaRPr lang="ar-SA" sz="1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2071670" y="571480"/>
            <a:ext cx="4929222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20EB9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شُكراً لَكنَّ </a:t>
            </a:r>
            <a:r>
              <a:rPr lang="ar-SA" sz="6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20EB9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عَزيزاتي</a:t>
            </a:r>
            <a:endParaRPr lang="ar-SA" sz="6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20EB9"/>
              </a:soli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مربع نص 2"/>
          <p:cNvSpPr txBox="1"/>
          <p:nvPr/>
        </p:nvSpPr>
        <p:spPr>
          <a:xfrm>
            <a:off x="1500167" y="1785926"/>
            <a:ext cx="6000791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طالبات الصف الثالث الأساسي</a:t>
            </a:r>
          </a:p>
        </p:txBody>
      </p:sp>
      <p:sp>
        <p:nvSpPr>
          <p:cNvPr id="4" name="مربع نص 3"/>
          <p:cNvSpPr txBox="1"/>
          <p:nvPr/>
        </p:nvSpPr>
        <p:spPr>
          <a:xfrm>
            <a:off x="2643173" y="2928934"/>
            <a:ext cx="3714777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مع تحيات المعلمة 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2571736" y="4098201"/>
            <a:ext cx="3915429" cy="83099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 rtlCol="1">
            <a:spAutoFit/>
          </a:bodyPr>
          <a:lstStyle/>
          <a:p>
            <a:r>
              <a:rPr lang="ar-SA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   ندى أبو مويس 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4" grpId="0"/>
      <p:bldP spid="5" grpId="0" animBg="1"/>
    </p:bldLst>
  </p:timing>
</p:sld>
</file>

<file path=ppt/theme/theme1.xml><?xml version="1.0" encoding="utf-8"?>
<a:theme xmlns:a="http://schemas.openxmlformats.org/drawingml/2006/main" name="ערכת נושא של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209</Words>
  <PresentationFormat>عرض على الشاشة (3:4)‏</PresentationFormat>
  <Paragraphs>69</Paragraphs>
  <Slides>26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26</vt:i4>
      </vt:variant>
    </vt:vector>
  </HeadingPairs>
  <TitlesOfParts>
    <vt:vector size="27" baseType="lpstr">
      <vt:lpstr>ערכת נושא של Office</vt:lpstr>
      <vt:lpstr>الشريحة 1</vt:lpstr>
      <vt:lpstr>الشريحة 2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  <vt:lpstr>الشريحة 11</vt:lpstr>
      <vt:lpstr>الشريحة 12</vt:lpstr>
      <vt:lpstr>الشريحة 13</vt:lpstr>
      <vt:lpstr>الشريحة 14</vt:lpstr>
      <vt:lpstr>الشريحة 15</vt:lpstr>
      <vt:lpstr>الشريحة 16</vt:lpstr>
      <vt:lpstr>الشريحة 17</vt:lpstr>
      <vt:lpstr>الشريحة 18</vt:lpstr>
      <vt:lpstr>الشريحة 19</vt:lpstr>
      <vt:lpstr>الشريحة 20</vt:lpstr>
      <vt:lpstr>الشريحة 21</vt:lpstr>
      <vt:lpstr>الشريحة 22</vt:lpstr>
      <vt:lpstr>الشريحة 23</vt:lpstr>
      <vt:lpstr>الشريحة 24</vt:lpstr>
      <vt:lpstr>الشريحة 25</vt:lpstr>
      <vt:lpstr>الشريحة 26</vt:lpstr>
    </vt:vector>
  </TitlesOfParts>
  <Manager>داود ابو مويس</Manager>
  <Company>الملتقى التربوي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بوربوينت لغة عربية للصف الثالث الاساسي شرح درس الذئب ومالك الحزين وحل التدريبات الفصل الأول</dc:title>
  <dc:subject>بوربوينت درس محوسب شرح وحل تدريبات درس الذئب ومالك الحزين للصف الثالث الابتدائي الفصل الدراسي الأول 2020م</dc:subject>
  <dc:creator>داود ابو مويس</dc:creator>
  <cp:keywords>الفصل الأول; الملتقى التربوي; الصف الثالث</cp:keywords>
  <dc:description>عرض بوربوينت لغة عربية للصف الثالث الاساسي شرح درس الذئب ومالك الحزين وحل التدريبات الفصل الأول._x000d_
بوربوينت درس محوسب شرح وحل تدريبات درس الذئب ومالك الحزين للصف الثالث الابتدائي الفصل الدراسي الأول 2020م_x000d_
اعداد المعلمة ندى أبو مويس._x000d_
اللغة العربية للصف الثالث الأساسي._x000d_
الفصل الدراسي الأول 2020/2021م._x000d_
درس محوسب : شرح وحل التدريبات._x000d_
درس الذئب ومالك الحزين.</dc:description>
  <dcterms:created xsi:type="dcterms:W3CDTF">2020-12-20T23:36:31Z</dcterms:created>
  <dcterms:modified xsi:type="dcterms:W3CDTF">2020-12-20T23:50:17Z</dcterms:modified>
  <cp:category>اللغة العربية; امتحان، تعليم، اختبار، ورقة عمل; الصف الثالث الاساسي</cp:category>
</cp:coreProperties>
</file>