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84" r:id="rId4"/>
    <p:sldId id="305" r:id="rId5"/>
    <p:sldId id="285" r:id="rId6"/>
    <p:sldId id="286" r:id="rId7"/>
    <p:sldId id="298" r:id="rId8"/>
    <p:sldId id="297" r:id="rId9"/>
    <p:sldId id="296" r:id="rId10"/>
    <p:sldId id="295" r:id="rId11"/>
    <p:sldId id="294" r:id="rId12"/>
    <p:sldId id="293" r:id="rId13"/>
    <p:sldId id="292" r:id="rId14"/>
    <p:sldId id="291" r:id="rId15"/>
    <p:sldId id="290" r:id="rId16"/>
    <p:sldId id="260" r:id="rId17"/>
    <p:sldId id="261" r:id="rId18"/>
    <p:sldId id="301" r:id="rId19"/>
    <p:sldId id="309" r:id="rId20"/>
    <p:sldId id="308" r:id="rId21"/>
    <p:sldId id="307" r:id="rId22"/>
    <p:sldId id="306" r:id="rId23"/>
    <p:sldId id="281" r:id="rId24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pPr/>
              <a:t>ז'/טבת/תשפ"א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epal.net/library/?app=content.show.14141&amp;level=3&amp;semester=1&amp;subject=1&amp;type=5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wepal.net/library/?app=content.list&amp;level=3&amp;semester=1&amp;subject=1&amp;type=5&amp;submit=submit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wepal.net/library/?app=content.show.14141&amp;level=3&amp;semester=1&amp;subject=1&amp;type=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928662" y="571480"/>
            <a:ext cx="657229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درس : الذئبُ ومالكُ الحَزين</a:t>
            </a:r>
          </a:p>
        </p:txBody>
      </p:sp>
      <p:sp>
        <p:nvSpPr>
          <p:cNvPr id="3" name="مربع نص 2"/>
          <p:cNvSpPr txBox="1"/>
          <p:nvPr/>
        </p:nvSpPr>
        <p:spPr>
          <a:xfrm>
            <a:off x="1214414" y="1785926"/>
            <a:ext cx="592935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الْصَّفُّ الثَّالِثُ الأَساسِيّ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285984" y="2863990"/>
            <a:ext cx="3786214" cy="707886"/>
          </a:xfrm>
          <a:prstGeom prst="rect">
            <a:avLst/>
          </a:prstGeom>
          <a:solidFill>
            <a:srgbClr val="F02CE7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SA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لُغَتُنـا الْجَمِيلَـةُ</a:t>
            </a:r>
            <a:endParaRPr lang="ar-SA" sz="4000" u="sng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2357422" y="3929066"/>
            <a:ext cx="3714776" cy="707886"/>
          </a:xfrm>
          <a:prstGeom prst="rect">
            <a:avLst/>
          </a:prstGeom>
          <a:gradFill>
            <a:gsLst>
              <a:gs pos="0">
                <a:schemeClr val="tx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pPr algn="ctr"/>
            <a:r>
              <a:rPr lang="ar-S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الإمْلاءُ والتَّعْبِيرُ</a:t>
            </a:r>
            <a:endParaRPr lang="ar-SA" sz="40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مربع نص 8">
            <a:hlinkClick r:id="rId2"/>
          </p:cNvPr>
          <p:cNvSpPr txBox="1"/>
          <p:nvPr/>
        </p:nvSpPr>
        <p:spPr>
          <a:xfrm>
            <a:off x="7715272" y="6643710"/>
            <a:ext cx="1377300" cy="18466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" dirty="0" smtClean="0">
                <a:solidFill>
                  <a:schemeClr val="accent1">
                    <a:lumMod val="75000"/>
                  </a:schemeClr>
                </a:solidFill>
                <a:hlinkClick r:id="rId2" tooltip="بوربوينت شرح وحل تدريبات الدرس"/>
              </a:rPr>
              <a:t>عرض تقديمي شرح وحل تدريبات الدرس من هنا</a:t>
            </a:r>
            <a:endParaRPr lang="ar-SA" sz="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/>
          <p:cNvSpPr txBox="1"/>
          <p:nvPr/>
        </p:nvSpPr>
        <p:spPr>
          <a:xfrm>
            <a:off x="4357686" y="714356"/>
            <a:ext cx="4214842" cy="830997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ar-SA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الشَّدَّة: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142844" y="2000240"/>
            <a:ext cx="864399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عَلامَةٌ صَغيرَةٌ تُشْبِهُ رَأسَ </a:t>
            </a:r>
            <a:r>
              <a:rPr lang="ar-SA" sz="32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الـ</a:t>
            </a:r>
            <a:r>
              <a:rPr lang="ar-SA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(س) ، تُوضَعُ فَوْقَ الْحَرْفِ لِتَدُلَّ عَلى أَنَّهُ مُكَوَّنٌ مِنْ حَرْفَينِ أُدْغِما (دُمِجا) في حرف واحد.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215074" y="3824591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لْلُ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215074" y="3824591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لْلُ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6500826" y="4643446"/>
            <a:ext cx="6429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لُّ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4572000" y="3824591"/>
            <a:ext cx="12858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طْطَ</a:t>
            </a:r>
            <a:r>
              <a:rPr lang="ar-SA" sz="2400" b="1" dirty="0" err="1" smtClean="0"/>
              <a:t>ويلة</a:t>
            </a:r>
            <a:endParaRPr lang="ar-SA" sz="24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215074" y="3824591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لْلُ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6500826" y="4643446"/>
            <a:ext cx="6429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لُّ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4572000" y="3824591"/>
            <a:ext cx="12858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طْطَ</a:t>
            </a:r>
            <a:r>
              <a:rPr lang="ar-SA" sz="2400" b="1" dirty="0" err="1" smtClean="0"/>
              <a:t>ويلة</a:t>
            </a:r>
            <a:endParaRPr lang="ar-SA" sz="24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215074" y="3824591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لْلُ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6500826" y="4643446"/>
            <a:ext cx="6429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لُّ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4714876" y="4643446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طَّ</a:t>
            </a:r>
            <a:r>
              <a:rPr lang="ar-SA" sz="2400" b="1" dirty="0" smtClean="0"/>
              <a:t>ويلَة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4572000" y="3824591"/>
            <a:ext cx="12858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طْطَ</a:t>
            </a:r>
            <a:r>
              <a:rPr lang="ar-SA" sz="2400" b="1" dirty="0" err="1" smtClean="0"/>
              <a:t>ويلة</a:t>
            </a:r>
            <a:endParaRPr lang="ar-SA" sz="24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215074" y="3824591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لْلُ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2928926" y="3824591"/>
            <a:ext cx="107157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ذْذِ</a:t>
            </a:r>
            <a:r>
              <a:rPr lang="ar-SA" sz="2400" b="1" dirty="0" err="1" smtClean="0"/>
              <a:t>ئْب</a:t>
            </a:r>
            <a:endParaRPr lang="ar-SA" sz="2400" b="1" dirty="0"/>
          </a:p>
        </p:txBody>
      </p:sp>
      <p:sp>
        <p:nvSpPr>
          <p:cNvPr id="12" name="مربع نص 11"/>
          <p:cNvSpPr txBox="1"/>
          <p:nvPr/>
        </p:nvSpPr>
        <p:spPr>
          <a:xfrm>
            <a:off x="6500826" y="4643446"/>
            <a:ext cx="6429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لُّ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4714876" y="4643446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طَّ</a:t>
            </a:r>
            <a:r>
              <a:rPr lang="ar-SA" sz="2400" b="1" dirty="0" smtClean="0"/>
              <a:t>ويلَة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4572000" y="3824591"/>
            <a:ext cx="12858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طْطَ</a:t>
            </a:r>
            <a:r>
              <a:rPr lang="ar-SA" sz="2400" b="1" dirty="0" err="1" smtClean="0"/>
              <a:t>ويلة</a:t>
            </a:r>
            <a:endParaRPr lang="ar-SA" sz="24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215074" y="3824591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لْلُ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2928926" y="3824591"/>
            <a:ext cx="107157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ذْذِ</a:t>
            </a:r>
            <a:r>
              <a:rPr lang="ar-SA" sz="2400" b="1" dirty="0" err="1" smtClean="0"/>
              <a:t>ئْب</a:t>
            </a:r>
            <a:endParaRPr lang="ar-SA" sz="2400" b="1" dirty="0"/>
          </a:p>
        </p:txBody>
      </p:sp>
      <p:sp>
        <p:nvSpPr>
          <p:cNvPr id="12" name="مربع نص 11"/>
          <p:cNvSpPr txBox="1"/>
          <p:nvPr/>
        </p:nvSpPr>
        <p:spPr>
          <a:xfrm>
            <a:off x="6500826" y="4643446"/>
            <a:ext cx="6429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لُّ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4714876" y="4643446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طَّ</a:t>
            </a:r>
            <a:r>
              <a:rPr lang="ar-SA" sz="2400" b="1" dirty="0" smtClean="0"/>
              <a:t>ويلَة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3071802" y="4643446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ذِّ</a:t>
            </a:r>
            <a:r>
              <a:rPr lang="ar-SA" sz="2400" b="1" dirty="0" smtClean="0"/>
              <a:t>ئْب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3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4572000" y="3824591"/>
            <a:ext cx="12858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طْطَ</a:t>
            </a:r>
            <a:r>
              <a:rPr lang="ar-SA" sz="2400" b="1" dirty="0" err="1" smtClean="0"/>
              <a:t>ويلة</a:t>
            </a:r>
            <a:endParaRPr lang="ar-SA" sz="24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215074" y="3824591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لْلُ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2928926" y="3824591"/>
            <a:ext cx="107157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ذْذِ</a:t>
            </a:r>
            <a:r>
              <a:rPr lang="ar-SA" sz="2400" b="1" dirty="0" err="1" smtClean="0"/>
              <a:t>ئْب</a:t>
            </a:r>
            <a:endParaRPr lang="ar-SA" sz="2400" b="1" dirty="0"/>
          </a:p>
        </p:txBody>
      </p:sp>
      <p:sp>
        <p:nvSpPr>
          <p:cNvPr id="10" name="مربع نص 9"/>
          <p:cNvSpPr txBox="1"/>
          <p:nvPr/>
        </p:nvSpPr>
        <p:spPr>
          <a:xfrm>
            <a:off x="1785918" y="3824591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err="1" smtClean="0"/>
              <a:t>أَ</a:t>
            </a:r>
            <a:r>
              <a:rPr lang="ar-SA" sz="2400" b="1" dirty="0" err="1" smtClean="0">
                <a:solidFill>
                  <a:srgbClr val="FF0000"/>
                </a:solidFill>
              </a:rPr>
              <a:t>نْنَ</a:t>
            </a:r>
            <a:r>
              <a:rPr lang="ar-SA" sz="2400" b="1" dirty="0" err="1" smtClean="0"/>
              <a:t>كَ</a:t>
            </a:r>
            <a:endParaRPr lang="ar-SA" sz="2400" b="1" dirty="0"/>
          </a:p>
        </p:txBody>
      </p:sp>
      <p:sp>
        <p:nvSpPr>
          <p:cNvPr id="12" name="مربع نص 11"/>
          <p:cNvSpPr txBox="1"/>
          <p:nvPr/>
        </p:nvSpPr>
        <p:spPr>
          <a:xfrm>
            <a:off x="6500826" y="4643446"/>
            <a:ext cx="6429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لُّ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4714876" y="4643446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طَّ</a:t>
            </a:r>
            <a:r>
              <a:rPr lang="ar-SA" sz="2400" b="1" dirty="0" smtClean="0"/>
              <a:t>ويلَة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3071802" y="4643446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ذِّ</a:t>
            </a:r>
            <a:r>
              <a:rPr lang="ar-SA" sz="2400" b="1" dirty="0" smtClean="0"/>
              <a:t>ئْب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4572000" y="3824591"/>
            <a:ext cx="12858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طْطَ</a:t>
            </a:r>
            <a:r>
              <a:rPr lang="ar-SA" sz="2400" b="1" dirty="0" err="1" smtClean="0"/>
              <a:t>ويلة</a:t>
            </a:r>
            <a:endParaRPr lang="ar-SA" sz="24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215074" y="3824591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لْلُ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2928926" y="3824591"/>
            <a:ext cx="107157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ذْذِ</a:t>
            </a:r>
            <a:r>
              <a:rPr lang="ar-SA" sz="2400" b="1" dirty="0" err="1" smtClean="0"/>
              <a:t>ئْب</a:t>
            </a:r>
            <a:endParaRPr lang="ar-SA" sz="2400" b="1" dirty="0"/>
          </a:p>
        </p:txBody>
      </p:sp>
      <p:sp>
        <p:nvSpPr>
          <p:cNvPr id="10" name="مربع نص 9"/>
          <p:cNvSpPr txBox="1"/>
          <p:nvPr/>
        </p:nvSpPr>
        <p:spPr>
          <a:xfrm>
            <a:off x="1785918" y="3824591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err="1" smtClean="0"/>
              <a:t>أَ</a:t>
            </a:r>
            <a:r>
              <a:rPr lang="ar-SA" sz="2400" b="1" dirty="0" err="1" smtClean="0">
                <a:solidFill>
                  <a:srgbClr val="FF0000"/>
                </a:solidFill>
              </a:rPr>
              <a:t>نْنَ</a:t>
            </a:r>
            <a:r>
              <a:rPr lang="ar-SA" sz="2400" b="1" dirty="0" err="1" smtClean="0"/>
              <a:t>كَ</a:t>
            </a:r>
            <a:endParaRPr lang="ar-SA" sz="2400" b="1" dirty="0"/>
          </a:p>
        </p:txBody>
      </p:sp>
      <p:sp>
        <p:nvSpPr>
          <p:cNvPr id="12" name="مربع نص 11"/>
          <p:cNvSpPr txBox="1"/>
          <p:nvPr/>
        </p:nvSpPr>
        <p:spPr>
          <a:xfrm>
            <a:off x="6500826" y="4643446"/>
            <a:ext cx="6429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لُّ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4714876" y="4643446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طَّ</a:t>
            </a:r>
            <a:r>
              <a:rPr lang="ar-SA" sz="2400" b="1" dirty="0" smtClean="0"/>
              <a:t>ويلَة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3071802" y="4643446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ذِّ</a:t>
            </a:r>
            <a:r>
              <a:rPr lang="ar-SA" sz="2400" b="1" dirty="0" smtClean="0"/>
              <a:t>ئْب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5" name="مربع نص 14"/>
          <p:cNvSpPr txBox="1"/>
          <p:nvPr/>
        </p:nvSpPr>
        <p:spPr>
          <a:xfrm>
            <a:off x="1785918" y="4643446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أ</a:t>
            </a:r>
            <a:r>
              <a:rPr lang="ar-SA" sz="2400" b="1" dirty="0" smtClean="0">
                <a:solidFill>
                  <a:srgbClr val="FF0000"/>
                </a:solidFill>
              </a:rPr>
              <a:t>َنَّ</a:t>
            </a:r>
            <a:r>
              <a:rPr lang="ar-SA" sz="2400" b="1" dirty="0" smtClean="0"/>
              <a:t>كَ</a:t>
            </a:r>
            <a:endParaRPr lang="ar-SA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4572000" y="3824591"/>
            <a:ext cx="12858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طْطَ</a:t>
            </a:r>
            <a:r>
              <a:rPr lang="ar-SA" sz="2400" b="1" dirty="0" err="1" smtClean="0"/>
              <a:t>ويلة</a:t>
            </a:r>
            <a:endParaRPr lang="ar-SA" sz="24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215074" y="3824591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لْلُ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2928926" y="3824591"/>
            <a:ext cx="107157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ذْذِ</a:t>
            </a:r>
            <a:r>
              <a:rPr lang="ar-SA" sz="2400" b="1" dirty="0" err="1" smtClean="0"/>
              <a:t>ئْب</a:t>
            </a:r>
            <a:endParaRPr lang="ar-SA" sz="2400" b="1" dirty="0"/>
          </a:p>
        </p:txBody>
      </p:sp>
      <p:sp>
        <p:nvSpPr>
          <p:cNvPr id="10" name="مربع نص 9"/>
          <p:cNvSpPr txBox="1"/>
          <p:nvPr/>
        </p:nvSpPr>
        <p:spPr>
          <a:xfrm>
            <a:off x="1785918" y="3824591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err="1" smtClean="0"/>
              <a:t>أَ</a:t>
            </a:r>
            <a:r>
              <a:rPr lang="ar-SA" sz="2400" b="1" dirty="0" err="1" smtClean="0">
                <a:solidFill>
                  <a:srgbClr val="FF0000"/>
                </a:solidFill>
              </a:rPr>
              <a:t>نْنَ</a:t>
            </a:r>
            <a:r>
              <a:rPr lang="ar-SA" sz="2400" b="1" dirty="0" err="1" smtClean="0"/>
              <a:t>كَ</a:t>
            </a:r>
            <a:endParaRPr lang="ar-SA" sz="2400" b="1" dirty="0"/>
          </a:p>
        </p:txBody>
      </p:sp>
      <p:sp>
        <p:nvSpPr>
          <p:cNvPr id="11" name="مربع نص 10"/>
          <p:cNvSpPr txBox="1"/>
          <p:nvPr/>
        </p:nvSpPr>
        <p:spPr>
          <a:xfrm>
            <a:off x="285720" y="3824591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مَ</a:t>
            </a:r>
            <a:r>
              <a:rPr lang="ar-SA" sz="2400" b="1" dirty="0" smtClean="0">
                <a:solidFill>
                  <a:srgbClr val="FF0000"/>
                </a:solidFill>
              </a:rPr>
              <a:t>دْدَ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6500826" y="4643446"/>
            <a:ext cx="6429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لُّ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4714876" y="4643446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طَّ</a:t>
            </a:r>
            <a:r>
              <a:rPr lang="ar-SA" sz="2400" b="1" dirty="0" smtClean="0"/>
              <a:t>ويلَة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3071802" y="4643446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ذِّ</a:t>
            </a:r>
            <a:r>
              <a:rPr lang="ar-SA" sz="2400" b="1" dirty="0" smtClean="0"/>
              <a:t>ئْب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5" name="مربع نص 14"/>
          <p:cNvSpPr txBox="1"/>
          <p:nvPr/>
        </p:nvSpPr>
        <p:spPr>
          <a:xfrm>
            <a:off x="1785918" y="4643446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أ</a:t>
            </a:r>
            <a:r>
              <a:rPr lang="ar-SA" sz="2400" b="1" dirty="0" smtClean="0">
                <a:solidFill>
                  <a:srgbClr val="FF0000"/>
                </a:solidFill>
              </a:rPr>
              <a:t>َنَّ</a:t>
            </a:r>
            <a:r>
              <a:rPr lang="ar-SA" sz="2400" b="1" dirty="0" smtClean="0"/>
              <a:t>كَ</a:t>
            </a:r>
            <a:endParaRPr lang="ar-SA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333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5107"/>
            <a:ext cx="8929717" cy="378252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7643834" y="3855369"/>
            <a:ext cx="928694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200" b="1" dirty="0" err="1" smtClean="0"/>
              <a:t>يَتَجَ</a:t>
            </a:r>
            <a:r>
              <a:rPr lang="ar-SA" sz="2200" b="1" dirty="0" err="1" smtClean="0">
                <a:solidFill>
                  <a:srgbClr val="FF0000"/>
                </a:solidFill>
              </a:rPr>
              <a:t>وْوَ</a:t>
            </a:r>
            <a:r>
              <a:rPr lang="ar-SA" sz="2200" b="1" dirty="0" err="1" smtClean="0"/>
              <a:t>لُ</a:t>
            </a:r>
            <a:endParaRPr lang="ar-SA" sz="2200" b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643834" y="4643446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يَتَجَ</a:t>
            </a:r>
            <a:r>
              <a:rPr lang="ar-SA" sz="2400" b="1" dirty="0" smtClean="0">
                <a:solidFill>
                  <a:srgbClr val="FF0000"/>
                </a:solidFill>
              </a:rPr>
              <a:t>وَّ</a:t>
            </a:r>
            <a:r>
              <a:rPr lang="ar-SA" sz="2400" b="1" dirty="0" smtClean="0"/>
              <a:t>لُ</a:t>
            </a:r>
            <a:endParaRPr lang="ar-SA" sz="24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4572000" y="3824591"/>
            <a:ext cx="12858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طْطَ</a:t>
            </a:r>
            <a:r>
              <a:rPr lang="ar-SA" sz="2400" b="1" dirty="0" err="1" smtClean="0"/>
              <a:t>ويلة</a:t>
            </a:r>
            <a:endParaRPr lang="ar-SA" sz="24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215074" y="3824591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لْلُ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2928926" y="3824591"/>
            <a:ext cx="107157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err="1" smtClean="0"/>
              <a:t>ال</a:t>
            </a:r>
            <a:r>
              <a:rPr lang="ar-SA" sz="2400" b="1" dirty="0" err="1" smtClean="0">
                <a:solidFill>
                  <a:srgbClr val="FF0000"/>
                </a:solidFill>
              </a:rPr>
              <a:t>ذْذِ</a:t>
            </a:r>
            <a:r>
              <a:rPr lang="ar-SA" sz="2400" b="1" dirty="0" err="1" smtClean="0"/>
              <a:t>ئْب</a:t>
            </a:r>
            <a:endParaRPr lang="ar-SA" sz="2400" b="1" dirty="0"/>
          </a:p>
        </p:txBody>
      </p:sp>
      <p:sp>
        <p:nvSpPr>
          <p:cNvPr id="10" name="مربع نص 9"/>
          <p:cNvSpPr txBox="1"/>
          <p:nvPr/>
        </p:nvSpPr>
        <p:spPr>
          <a:xfrm>
            <a:off x="1785918" y="3824591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err="1" smtClean="0"/>
              <a:t>أَ</a:t>
            </a:r>
            <a:r>
              <a:rPr lang="ar-SA" sz="2400" b="1" dirty="0" err="1" smtClean="0">
                <a:solidFill>
                  <a:srgbClr val="FF0000"/>
                </a:solidFill>
              </a:rPr>
              <a:t>نْنَ</a:t>
            </a:r>
            <a:r>
              <a:rPr lang="ar-SA" sz="2400" b="1" dirty="0" err="1" smtClean="0"/>
              <a:t>كَ</a:t>
            </a:r>
            <a:endParaRPr lang="ar-SA" sz="2400" b="1" dirty="0"/>
          </a:p>
        </p:txBody>
      </p:sp>
      <p:sp>
        <p:nvSpPr>
          <p:cNvPr id="11" name="مربع نص 10"/>
          <p:cNvSpPr txBox="1"/>
          <p:nvPr/>
        </p:nvSpPr>
        <p:spPr>
          <a:xfrm>
            <a:off x="285720" y="3824591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مَ</a:t>
            </a:r>
            <a:r>
              <a:rPr lang="ar-SA" sz="2400" b="1" dirty="0" smtClean="0">
                <a:solidFill>
                  <a:srgbClr val="FF0000"/>
                </a:solidFill>
              </a:rPr>
              <a:t>دْدَ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6500826" y="4643446"/>
            <a:ext cx="64294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يَحُ</a:t>
            </a:r>
            <a:r>
              <a:rPr lang="ar-SA" sz="2400" b="1" dirty="0" smtClean="0">
                <a:solidFill>
                  <a:srgbClr val="FF0000"/>
                </a:solidFill>
              </a:rPr>
              <a:t>لُّ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4714876" y="4643446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طَّ</a:t>
            </a:r>
            <a:r>
              <a:rPr lang="ar-SA" sz="2400" b="1" dirty="0" smtClean="0"/>
              <a:t>ويلَة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3071802" y="4643446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/>
              <a:t>ال</a:t>
            </a:r>
            <a:r>
              <a:rPr lang="ar-SA" sz="2400" b="1" dirty="0" smtClean="0">
                <a:solidFill>
                  <a:srgbClr val="FF0000"/>
                </a:solidFill>
              </a:rPr>
              <a:t>ذِّ</a:t>
            </a:r>
            <a:r>
              <a:rPr lang="ar-SA" sz="2400" b="1" dirty="0" smtClean="0"/>
              <a:t>ئْب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15" name="مربع نص 14"/>
          <p:cNvSpPr txBox="1"/>
          <p:nvPr/>
        </p:nvSpPr>
        <p:spPr>
          <a:xfrm>
            <a:off x="1785918" y="4643446"/>
            <a:ext cx="7858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أ</a:t>
            </a:r>
            <a:r>
              <a:rPr lang="ar-SA" sz="2400" b="1" dirty="0" smtClean="0">
                <a:solidFill>
                  <a:srgbClr val="FF0000"/>
                </a:solidFill>
              </a:rPr>
              <a:t>َنَّ</a:t>
            </a:r>
            <a:r>
              <a:rPr lang="ar-SA" sz="2400" b="1" dirty="0" smtClean="0"/>
              <a:t>كَ</a:t>
            </a:r>
            <a:endParaRPr lang="ar-SA" sz="2400" b="1" dirty="0"/>
          </a:p>
        </p:txBody>
      </p:sp>
      <p:sp>
        <p:nvSpPr>
          <p:cNvPr id="16" name="مربع نص 15"/>
          <p:cNvSpPr txBox="1"/>
          <p:nvPr/>
        </p:nvSpPr>
        <p:spPr>
          <a:xfrm>
            <a:off x="428596" y="4643446"/>
            <a:ext cx="57150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/>
              <a:t>مَ</a:t>
            </a:r>
            <a:r>
              <a:rPr lang="ar-SA" sz="2400" b="1" dirty="0" smtClean="0">
                <a:solidFill>
                  <a:srgbClr val="FF0000"/>
                </a:solidFill>
              </a:rPr>
              <a:t>دَّ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E-6 -4.98496E-6 L -0.0191 -0.10548 " pathEditMode="relative" rAng="0" ptsTypes="AA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" y="-53"/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ربع نص 10"/>
          <p:cNvSpPr txBox="1"/>
          <p:nvPr/>
        </p:nvSpPr>
        <p:spPr>
          <a:xfrm>
            <a:off x="5429256" y="785794"/>
            <a:ext cx="328614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التَّعْبيـر: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285720" y="2214554"/>
            <a:ext cx="857259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err="1" smtClean="0">
                <a:ln w="1905"/>
                <a:solidFill>
                  <a:srgbClr val="CC00CC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عَزيزاتي</a:t>
            </a:r>
            <a:r>
              <a:rPr lang="ar-SA" sz="3200" b="1" dirty="0" smtClean="0">
                <a:ln w="1905"/>
                <a:solidFill>
                  <a:srgbClr val="CC00CC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 : فيما يَلي صُوَرٌ لِحَيَواناتٍ مِنَ الطَّبيعةِ ... هيَّا بِنا نُعَبِّر عَنْ كلِّ صورَةٍ مِنَ الصُّوَرِ بِما نَراهُ مُناسِباً.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333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656328" cy="54292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333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656328" cy="542926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1928794" y="1285860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الثَّعلبُ حَيوانٌ ماكرٌ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333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656328" cy="542926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1857356" y="1285860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الثَّعلبُ حَيوانٌ ماكرٌ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785918" y="2000240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حِمارُ الْوَحْشِ لَهُ خُطوطٌ جَميلَةٌ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333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656328" cy="542926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1857356" y="1285860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الثَّعلبُ حَيوانٌ ماكرٌ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785918" y="2000240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حِمارُ الْوَحْشِ لَهُ خُطوطٌ جَميلَةٌ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1785918" y="2762904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الأَسَدُ مَلِكُ الغابَةِ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333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656328" cy="542926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1857356" y="1285860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الثَّعلبُ حَيوانٌ ماكرٌ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785918" y="2000240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حِمارُ الْوَحْشِ لَهُ خُطوطٌ جَميلَةٌ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1785918" y="2762904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الأَسَدُ مَلِكُ الغابَةِ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1643042" y="3571876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الْبَقَرَةُ تُعْطِينا الحَليبَ الطَّازَجَ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333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656328" cy="5429264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1857356" y="1285860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الثَّعلبُ حَيوانٌ ماكرٌ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785918" y="2000240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حِمارُ الْوَحْشِ لَهُ خُطوطٌ جَميلَةٌ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1571604" y="4500570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النِّمِرُ حَيَوانٌ مُفْتَرِسٌ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1785918" y="2762904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الأَسَدُ مَلِكُ الغابَةِ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1643042" y="3571876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الْبَقَرَةُ تُعْطِينا الحَليبَ الطَّازَجَ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285852" y="571480"/>
            <a:ext cx="650085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20EB9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شُكراً لَكنَّ </a:t>
            </a:r>
            <a:r>
              <a:rPr lang="ar-SA" sz="6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20EB9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عَزيزاتي</a:t>
            </a:r>
            <a:endParaRPr lang="ar-SA" sz="6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20EB9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مربع نص 2">
            <a:hlinkClick r:id="rId2" tooltip="مواد اثرائية ومراجعات وحل وشرح دروس الصف الثالث"/>
          </p:cNvPr>
          <p:cNvSpPr txBox="1"/>
          <p:nvPr/>
        </p:nvSpPr>
        <p:spPr>
          <a:xfrm>
            <a:off x="1142976" y="1785926"/>
            <a:ext cx="6715171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طالبات الصف الثالث الأساسي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1142976" y="2928934"/>
            <a:ext cx="6715171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مع تحيات المعلمة 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357422" y="4143380"/>
            <a:ext cx="4286280" cy="83099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1">
            <a:spAutoFit/>
          </a:bodyPr>
          <a:lstStyle/>
          <a:p>
            <a:pPr algn="ctr"/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   ندى أبو مويس  </a:t>
            </a:r>
          </a:p>
        </p:txBody>
      </p:sp>
      <p:sp>
        <p:nvSpPr>
          <p:cNvPr id="6" name="مربع نص 5">
            <a:hlinkClick r:id="rId4"/>
          </p:cNvPr>
          <p:cNvSpPr txBox="1"/>
          <p:nvPr/>
        </p:nvSpPr>
        <p:spPr>
          <a:xfrm>
            <a:off x="7643834" y="6572272"/>
            <a:ext cx="1377300" cy="18466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" dirty="0" smtClean="0">
                <a:solidFill>
                  <a:schemeClr val="accent1">
                    <a:lumMod val="75000"/>
                  </a:schemeClr>
                </a:solidFill>
                <a:hlinkClick r:id="rId4" tooltip="بوربوينت شرح وحل تدريبات الدرس"/>
              </a:rPr>
              <a:t>عرض تقديمي شرح وحل تدريبات الدرس من هنا</a:t>
            </a:r>
            <a:endParaRPr lang="ar-SA" sz="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5" grpId="0" animBg="1"/>
    </p:bldLst>
  </p:timing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224</Words>
  <PresentationFormat>عرض على الشاشة (3:4)‏</PresentationFormat>
  <Paragraphs>107</Paragraphs>
  <Slides>23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23</vt:i4>
      </vt:variant>
    </vt:vector>
  </HeadingPairs>
  <TitlesOfParts>
    <vt:vector size="24" baseType="lpstr">
      <vt:lpstr>ערכת נושא של Office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  <vt:lpstr>الشريحة 21</vt:lpstr>
      <vt:lpstr>الشريحة 22</vt:lpstr>
      <vt:lpstr>الشريحة 23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لغة عربية للصف الثالث الاساسي شرح درس الذئب ومالك الحزين - الإملاء والتعبير - الفصل الأول</dc:title>
  <dc:subject>بوربوينت درس محوسب الاملاء والتعبير لدرس الذئب ومالك الحزين للصف الثالث الابتدائي الفصل الدراسي الأول 2020م</dc:subject>
  <dc:creator>داود ابو مويس</dc:creator>
  <cp:keywords>الفصل الأول; الملتقى التربوي; الصف الثالث</cp:keywords>
  <dc:description>عرض بوربوينت لغة عربية للصف الثالث الاساسي درس الذئب ومالك الحزين اللإملاء والتعبير الفصل الأول._x000d_
بوربوينت درس محوسب شرح وحل تمارين الاملاء والتعبير لدرس الذئب ومالك الحزين للصف الثالث الابتدائي الفصل الدراسي الأول 2020م_x000d_
اعداد المعلمة ندى أبو مويس._x000d_
اللغة العربية للصف الثالث الأساسي._x000d_
الفصل الدراسي الأول 2020/2021م._x000d_
درس محوسب : شرح وحل التدريبات._x000d_
درس الذئب ومالك الحزين.</dc:description>
  <cp:lastModifiedBy>الملتقى التربوي</cp:lastModifiedBy>
  <cp:revision>2</cp:revision>
  <dcterms:created xsi:type="dcterms:W3CDTF">2020-12-20T23:36:31Z</dcterms:created>
  <dcterms:modified xsi:type="dcterms:W3CDTF">2020-12-22T00:28:37Z</dcterms:modified>
  <cp:category>اللغة العربية;امتحان، تعليم، اختبار، ورقة عمل;الصف الثالث الاساسي</cp:category>
</cp:coreProperties>
</file>