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9" r:id="rId1"/>
  </p:sldMasterIdLst>
  <p:sldIdLst>
    <p:sldId id="256" r:id="rId2"/>
    <p:sldId id="279" r:id="rId3"/>
    <p:sldId id="257" r:id="rId4"/>
    <p:sldId id="283" r:id="rId5"/>
    <p:sldId id="284" r:id="rId6"/>
    <p:sldId id="285" r:id="rId7"/>
    <p:sldId id="286" r:id="rId8"/>
    <p:sldId id="287" r:id="rId9"/>
    <p:sldId id="272" r:id="rId10"/>
    <p:sldId id="280" r:id="rId11"/>
    <p:sldId id="288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81" r:id="rId20"/>
    <p:sldId id="273" r:id="rId21"/>
    <p:sldId id="297" r:id="rId22"/>
    <p:sldId id="298" r:id="rId23"/>
    <p:sldId id="299" r:id="rId24"/>
    <p:sldId id="300" r:id="rId25"/>
    <p:sldId id="301" r:id="rId26"/>
    <p:sldId id="302" r:id="rId27"/>
    <p:sldId id="282" r:id="rId28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0EB9"/>
    <a:srgbClr val="FF66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inimized">
    <p:restoredLeft sz="34587" autoAdjust="0"/>
    <p:restoredTop sz="94713" autoAdjust="0"/>
  </p:normalViewPr>
  <p:slideViewPr>
    <p:cSldViewPr>
      <p:cViewPr>
        <p:scale>
          <a:sx n="142" d="100"/>
          <a:sy n="142" d="100"/>
        </p:scale>
        <p:origin x="-744" y="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4944" y="-5"/>
              <a:ext cx="816" cy="3980"/>
              <a:chOff x="4944" y="-5"/>
              <a:chExt cx="816" cy="3980"/>
            </a:xfrm>
          </p:grpSpPr>
          <p:grpSp>
            <p:nvGrpSpPr>
              <p:cNvPr id="20" name="Group 7"/>
              <p:cNvGrpSpPr>
                <a:grpSpLocks/>
              </p:cNvGrpSpPr>
              <p:nvPr userDrawn="1"/>
            </p:nvGrpSpPr>
            <p:grpSpPr bwMode="auto">
              <a:xfrm>
                <a:off x="5280" y="-5"/>
                <a:ext cx="480" cy="1436"/>
                <a:chOff x="5280" y="-5"/>
                <a:chExt cx="480" cy="1436"/>
              </a:xfrm>
            </p:grpSpPr>
            <p:grpSp>
              <p:nvGrpSpPr>
                <p:cNvPr id="41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90" y="-6"/>
                  <a:ext cx="174" cy="176"/>
                  <a:chOff x="1716" y="323"/>
                  <a:chExt cx="1690" cy="2560"/>
                </a:xfrm>
              </p:grpSpPr>
              <p:grpSp>
                <p:nvGrpSpPr>
                  <p:cNvPr id="5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716" y="323"/>
                    <a:ext cx="1690" cy="2560"/>
                    <a:chOff x="1716" y="323"/>
                    <a:chExt cx="1690" cy="2560"/>
                  </a:xfrm>
                </p:grpSpPr>
                <p:sp>
                  <p:nvSpPr>
                    <p:cNvPr id="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72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>
                        <a:latin typeface="Arial" charset="0"/>
                        <a:cs typeface="Arial" charset="0"/>
                      </a:endParaRPr>
                    </a:p>
                  </p:txBody>
                </p:sp>
                <p:sp>
                  <p:nvSpPr>
                    <p:cNvPr id="58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716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>
                        <a:latin typeface="Arial" charset="0"/>
                        <a:cs typeface="Arial" charset="0"/>
                      </a:endParaRPr>
                    </a:p>
                  </p:txBody>
                </p:sp>
              </p:grpSp>
              <p:sp>
                <p:nvSpPr>
                  <p:cNvPr id="51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2" name="Freeform 13"/>
                  <p:cNvSpPr>
                    <a:spLocks/>
                  </p:cNvSpPr>
                  <p:nvPr/>
                </p:nvSpPr>
                <p:spPr bwMode="auto">
                  <a:xfrm>
                    <a:off x="2658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3" name="Freeform 14"/>
                  <p:cNvSpPr>
                    <a:spLocks/>
                  </p:cNvSpPr>
                  <p:nvPr/>
                </p:nvSpPr>
                <p:spPr bwMode="auto">
                  <a:xfrm>
                    <a:off x="2726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4" name="Freeform 15"/>
                  <p:cNvSpPr>
                    <a:spLocks/>
                  </p:cNvSpPr>
                  <p:nvPr/>
                </p:nvSpPr>
                <p:spPr bwMode="auto">
                  <a:xfrm>
                    <a:off x="247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5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6" name="Freeform 17"/>
                  <p:cNvSpPr>
                    <a:spLocks/>
                  </p:cNvSpPr>
                  <p:nvPr/>
                </p:nvSpPr>
                <p:spPr bwMode="auto">
                  <a:xfrm>
                    <a:off x="2095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</p:grpSp>
            <p:pic>
              <p:nvPicPr>
                <p:cNvPr id="42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3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5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6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7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8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9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21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22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3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4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5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6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7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9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1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2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3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4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5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6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7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8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9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0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2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3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4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7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</p:grpSp>
      <p:sp>
        <p:nvSpPr>
          <p:cNvPr id="20537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20538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59" name="Rectangle 5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CB2E3-E6E2-4A7C-93C3-426C455D97B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81136-1D34-44B7-9E1E-6254B8EABF3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DB4FD-F832-43FA-935E-0CB50D4B5BB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D3D42-6EA8-4AC1-BDCF-CB8ECF1EF28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9ECF9-4EED-4D0C-A6F4-8DB4567C28C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432AE-E4A8-4AC7-8769-0D1580E202E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970EC-D52C-4CD1-9501-EB6E1BA77E6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63B3-E38F-4493-8128-C95FFDA5729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79F45-9C1E-42A9-B266-92E6ADE9F3F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201DB-3886-4B77-B421-B1401586D9C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9FE05-4FCD-4939-BADC-F0B62966322C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Media" preserve="1">
  <p:cSld name="عنوان، ونص، وقصاصة وسائ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وسائط 3"/>
          <p:cNvSpPr>
            <a:spLocks noGrp="1"/>
          </p:cNvSpPr>
          <p:nvPr>
            <p:ph type="media"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90203-EBC9-4C53-B144-2F2CCC222A9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/>
          </p:nvPr>
        </p:nvSpPr>
        <p:spPr>
          <a:xfrm>
            <a:off x="219075" y="227013"/>
            <a:ext cx="7477125" cy="5868987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D9569-2A86-4CBB-8CD2-2E1D228DA2D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19459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19460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19461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104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106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107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19466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72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>
                        <a:latin typeface="Arial" charset="0"/>
                        <a:cs typeface="Arial" charset="0"/>
                      </a:endParaRPr>
                    </a:p>
                  </p:txBody>
                </p:sp>
                <p:sp>
                  <p:nvSpPr>
                    <p:cNvPr id="19467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715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>
                        <a:latin typeface="Arial" charset="0"/>
                        <a:cs typeface="Arial" charset="0"/>
                      </a:endParaRPr>
                    </a:p>
                  </p:txBody>
                </p:sp>
              </p:grpSp>
              <p:sp>
                <p:nvSpPr>
                  <p:cNvPr id="19468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69" name="Freeform 13"/>
                  <p:cNvSpPr>
                    <a:spLocks/>
                  </p:cNvSpPr>
                  <p:nvPr/>
                </p:nvSpPr>
                <p:spPr bwMode="auto">
                  <a:xfrm>
                    <a:off x="2658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70" name="Freeform 14"/>
                  <p:cNvSpPr>
                    <a:spLocks/>
                  </p:cNvSpPr>
                  <p:nvPr/>
                </p:nvSpPr>
                <p:spPr bwMode="auto">
                  <a:xfrm>
                    <a:off x="2726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71" name="Freeform 15"/>
                  <p:cNvSpPr>
                    <a:spLocks/>
                  </p:cNvSpPr>
                  <p:nvPr/>
                </p:nvSpPr>
                <p:spPr bwMode="auto">
                  <a:xfrm>
                    <a:off x="2473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72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73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</p:grpSp>
            <p:pic>
              <p:nvPicPr>
                <p:cNvPr id="1069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0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1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2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3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4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5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6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048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1049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0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1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2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3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4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5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6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7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8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9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0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1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2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3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4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5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6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7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19502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3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4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5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7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6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7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7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8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9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10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19511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12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</p:grpSp>
      <p:sp>
        <p:nvSpPr>
          <p:cNvPr id="19513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19514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19515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516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517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7DD0FC4-A970-4B17-B42E-26914153E85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-.5"/>
                                          </p:val>
                                        </p:tav>
                                        <p:tav tm="50000">
                                          <p:val>
                                            <p:strVal val="#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ppt_w-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0">
                                          <p:val>
                                            <p:strVal val="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8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500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2" dur="500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" dur="500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8" dur="500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500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13" grpId="0"/>
      <p:bldP spid="19513" grpId="1"/>
      <p:bldP spid="19514" grpId="0" build="p">
        <p:tmplLst>
          <p:tmpl lvl="1">
            <p:tnLst>
              <p:par>
                <p:cTn presetID="54" presetClass="entr" presetSubtype="0" accel="10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514" grpId="1" build="allAtOnce">
        <p:tmplLst>
          <p:tmpl lvl="1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SzPct val="80000"/>
        <a:buBlip>
          <a:blip r:embed="rId19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SzPct val="70000"/>
        <a:buBlip>
          <a:blip r:embed="rId20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142976" y="571480"/>
            <a:ext cx="6357982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لُغَتُنا الْجَميلَةُ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1071539" y="1785926"/>
            <a:ext cx="550072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الصف الرابع الأساسي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143108" y="3143248"/>
            <a:ext cx="4387740" cy="830997"/>
          </a:xfrm>
          <a:prstGeom prst="rect">
            <a:avLst/>
          </a:prstGeom>
          <a:solidFill>
            <a:srgbClr val="FFC000"/>
          </a:solidFill>
        </p:spPr>
        <p:txBody>
          <a:bodyPr wrap="none" rtlCol="1">
            <a:spAutoFit/>
          </a:bodyPr>
          <a:lstStyle/>
          <a:p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درس : </a:t>
            </a:r>
            <a:r>
              <a:rPr lang="ar-SA" sz="4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أحلام اليقظة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786050" y="4357694"/>
            <a:ext cx="3243196" cy="830997"/>
          </a:xfrm>
          <a:prstGeom prst="rect">
            <a:avLst/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1">
            <a:spAutoFit/>
          </a:bodyPr>
          <a:lstStyle/>
          <a:p>
            <a:r>
              <a:rPr lang="ar-SA" sz="4800" b="1" dirty="0" smtClean="0">
                <a:latin typeface="Calibri" pitchFamily="34" charset="0"/>
                <a:cs typeface="Calibri" pitchFamily="34" charset="0"/>
              </a:rPr>
              <a:t>الإِمْلاءُ والتَّعْبيرُ</a:t>
            </a:r>
            <a:endParaRPr lang="ar-SA" sz="4800" b="1" u="sng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1428728" y="1097805"/>
            <a:ext cx="714380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الإملاء: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2214554"/>
            <a:ext cx="857259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عزيزتي : نقرأ الكلمات التالية ونلاحظ الأحرف التي تكتب ولا تلفظ ..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\Desktop\444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13"/>
            <a:ext cx="8501122" cy="243862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\Desktop\444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13"/>
            <a:ext cx="8501122" cy="2438621"/>
          </a:xfrm>
          <a:prstGeom prst="rect">
            <a:avLst/>
          </a:prstGeom>
          <a:noFill/>
        </p:spPr>
      </p:pic>
      <p:sp>
        <p:nvSpPr>
          <p:cNvPr id="7" name="مربع نص 6"/>
          <p:cNvSpPr txBox="1"/>
          <p:nvPr/>
        </p:nvSpPr>
        <p:spPr>
          <a:xfrm>
            <a:off x="3000364" y="2928934"/>
            <a:ext cx="2571768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9600" b="1" dirty="0" smtClean="0">
                <a:latin typeface="Calibri" pitchFamily="34" charset="0"/>
                <a:cs typeface="Calibri" pitchFamily="34" charset="0"/>
              </a:rPr>
              <a:t>باع</a:t>
            </a:r>
            <a:r>
              <a:rPr lang="ar-SA" sz="9600" b="1" dirty="0" smtClean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و</a:t>
            </a:r>
            <a:r>
              <a:rPr lang="ar-SA" sz="9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\Desktop\444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13"/>
            <a:ext cx="8501122" cy="2438621"/>
          </a:xfrm>
          <a:prstGeom prst="rect">
            <a:avLst/>
          </a:prstGeom>
          <a:noFill/>
        </p:spPr>
      </p:pic>
      <p:sp>
        <p:nvSpPr>
          <p:cNvPr id="4" name="مربع نص 3"/>
          <p:cNvSpPr txBox="1"/>
          <p:nvPr/>
        </p:nvSpPr>
        <p:spPr>
          <a:xfrm>
            <a:off x="2071670" y="3000372"/>
            <a:ext cx="4500594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9600" b="1" dirty="0" smtClean="0">
                <a:latin typeface="Calibri" pitchFamily="34" charset="0"/>
                <a:cs typeface="Calibri" pitchFamily="34" charset="0"/>
              </a:rPr>
              <a:t>اعْتَمَد</a:t>
            </a:r>
            <a:r>
              <a:rPr lang="ar-SA" sz="9600" b="1" dirty="0" smtClean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و</a:t>
            </a:r>
            <a:r>
              <a:rPr lang="ar-SA" sz="9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\Desktop\444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13"/>
            <a:ext cx="8501122" cy="2438621"/>
          </a:xfrm>
          <a:prstGeom prst="rect">
            <a:avLst/>
          </a:prstGeom>
          <a:noFill/>
        </p:spPr>
      </p:pic>
      <p:sp>
        <p:nvSpPr>
          <p:cNvPr id="5" name="مربع نص 4"/>
          <p:cNvSpPr txBox="1"/>
          <p:nvPr/>
        </p:nvSpPr>
        <p:spPr>
          <a:xfrm>
            <a:off x="2387002" y="2928934"/>
            <a:ext cx="4471014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9600" b="1" dirty="0" smtClean="0">
                <a:latin typeface="Calibri" pitchFamily="34" charset="0"/>
                <a:cs typeface="Calibri" pitchFamily="34" charset="0"/>
              </a:rPr>
              <a:t>حاوَل</a:t>
            </a:r>
            <a:r>
              <a:rPr lang="ar-SA" sz="9600" b="1" dirty="0" smtClean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و</a:t>
            </a:r>
            <a:r>
              <a:rPr lang="ar-SA" sz="9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\Desktop\444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13"/>
            <a:ext cx="8501122" cy="2438621"/>
          </a:xfrm>
          <a:prstGeom prst="rect">
            <a:avLst/>
          </a:prstGeom>
          <a:noFill/>
        </p:spPr>
      </p:pic>
      <p:sp>
        <p:nvSpPr>
          <p:cNvPr id="6" name="مربع نص 5"/>
          <p:cNvSpPr txBox="1"/>
          <p:nvPr/>
        </p:nvSpPr>
        <p:spPr>
          <a:xfrm>
            <a:off x="2214546" y="3145224"/>
            <a:ext cx="4429156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9600" b="1" dirty="0" smtClean="0">
                <a:latin typeface="Calibri" pitchFamily="34" charset="0"/>
                <a:cs typeface="Calibri" pitchFamily="34" charset="0"/>
              </a:rPr>
              <a:t>أَصْبَح</a:t>
            </a:r>
            <a:r>
              <a:rPr lang="ar-SA" sz="9600" b="1" dirty="0" smtClean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و</a:t>
            </a:r>
            <a:r>
              <a:rPr lang="ar-SA" sz="9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\Desktop\444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13"/>
            <a:ext cx="8501122" cy="2438621"/>
          </a:xfrm>
          <a:prstGeom prst="rect">
            <a:avLst/>
          </a:prstGeom>
          <a:noFill/>
        </p:spPr>
      </p:pic>
      <p:sp>
        <p:nvSpPr>
          <p:cNvPr id="8" name="مربع نص 7"/>
          <p:cNvSpPr txBox="1"/>
          <p:nvPr/>
        </p:nvSpPr>
        <p:spPr>
          <a:xfrm>
            <a:off x="2601316" y="3000372"/>
            <a:ext cx="3756634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9600" b="1" dirty="0" smtClean="0">
                <a:latin typeface="Calibri" pitchFamily="34" charset="0"/>
                <a:cs typeface="Calibri" pitchFamily="34" charset="0"/>
              </a:rPr>
              <a:t>زَرَع</a:t>
            </a:r>
            <a:r>
              <a:rPr lang="ar-SA" sz="9600" b="1" dirty="0" smtClean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و</a:t>
            </a:r>
            <a:r>
              <a:rPr lang="ar-SA" sz="9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444\1.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8377364" cy="264320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1571604" y="785794"/>
            <a:ext cx="714380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التَّدْريبُ الأَول: </a:t>
            </a:r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66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الإِملاء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2500306"/>
            <a:ext cx="8572592" cy="1077218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عزيزتي</a:t>
            </a:r>
            <a:r>
              <a:rPr lang="ar-SA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: فيما يلي - لدينا قائمة من الكلمات.. هيا نملأ الفراغ المقابل لكل كلمة كما في المثال الأول..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444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2395"/>
            <a:ext cx="5000660" cy="551974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444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2395"/>
            <a:ext cx="5000660" cy="5519745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828172" y="1058275"/>
            <a:ext cx="1029449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زَرَعوا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444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2395"/>
            <a:ext cx="5000660" cy="5519745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922749" y="1058275"/>
            <a:ext cx="93487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زَرَعوا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850614" y="1643050"/>
            <a:ext cx="1007007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رَفَعوا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444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2395"/>
            <a:ext cx="5000660" cy="5519745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922749" y="1058275"/>
            <a:ext cx="93487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زَرَعوا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494118" y="2272721"/>
            <a:ext cx="143494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انْطَلَقوا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948860" y="1643050"/>
            <a:ext cx="915635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رَفَعوا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444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2395"/>
            <a:ext cx="5000660" cy="5519745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922749" y="1058275"/>
            <a:ext cx="93487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زَرَعوا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428861" y="2272721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انْطَلَقوا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2494118" y="2857496"/>
            <a:ext cx="143494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سَبَحوا</a:t>
            </a:r>
            <a:endParaRPr lang="ar-SA" sz="36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2948860" y="1643050"/>
            <a:ext cx="915635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رَفَعوا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444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2395"/>
            <a:ext cx="5000660" cy="5519745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922749" y="1058275"/>
            <a:ext cx="93487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زَرَعوا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428861" y="2272721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انْطَلَقوا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2428860" y="2928934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سَبَحوا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2494118" y="3558605"/>
            <a:ext cx="143494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تَفاهَموا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2948860" y="1643050"/>
            <a:ext cx="915635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رَفَعوا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444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2395"/>
            <a:ext cx="5000660" cy="5519745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922749" y="1058275"/>
            <a:ext cx="93487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زَرَعوا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428861" y="2272721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انْطَلَقوا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2428860" y="2928934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سَبَحوا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2428860" y="3571876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تَفاهَموا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2500298" y="4139991"/>
            <a:ext cx="15716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استَعَدُّوا</a:t>
            </a:r>
          </a:p>
        </p:txBody>
      </p:sp>
      <p:sp>
        <p:nvSpPr>
          <p:cNvPr id="10" name="مربع نص 9"/>
          <p:cNvSpPr txBox="1"/>
          <p:nvPr/>
        </p:nvSpPr>
        <p:spPr>
          <a:xfrm>
            <a:off x="2948860" y="1643050"/>
            <a:ext cx="915635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رَفَعوا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\Desktop\444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2395"/>
            <a:ext cx="5000660" cy="5519745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922749" y="1058275"/>
            <a:ext cx="93487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زَرَعوا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428861" y="2272721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انْطَلَقوا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2428860" y="2928934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سَبَحوا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2428860" y="3571876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تَفاهَموا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2428860" y="4201547"/>
            <a:ext cx="14349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استَعَدُّوا</a:t>
            </a:r>
          </a:p>
        </p:txBody>
      </p:sp>
      <p:sp>
        <p:nvSpPr>
          <p:cNvPr id="9" name="مربع نص 8"/>
          <p:cNvSpPr txBox="1"/>
          <p:nvPr/>
        </p:nvSpPr>
        <p:spPr>
          <a:xfrm>
            <a:off x="2422680" y="4782933"/>
            <a:ext cx="143494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أكْرَمُوا</a:t>
            </a:r>
          </a:p>
        </p:txBody>
      </p:sp>
      <p:sp>
        <p:nvSpPr>
          <p:cNvPr id="10" name="مربع نص 9"/>
          <p:cNvSpPr txBox="1"/>
          <p:nvPr/>
        </p:nvSpPr>
        <p:spPr>
          <a:xfrm>
            <a:off x="2948860" y="1643050"/>
            <a:ext cx="915635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رَفَعوا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1571604" y="785794"/>
            <a:ext cx="714380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التَّدْريبُ الثَّاني: </a:t>
            </a:r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التَّعْبير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2500306"/>
            <a:ext cx="8572592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عَزيزَتي :</a:t>
            </a:r>
            <a:r>
              <a:rPr lang="ar-SA" sz="32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 هيَا نعيد تَرتّيِبَ الجًمَلِ التَّاليةِ لنُكَوِّن مِنْها فَقَرَة...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\Desktop\444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3500"/>
            <a:ext cx="5286412" cy="558007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\Desktop\444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3500"/>
            <a:ext cx="5286412" cy="5580078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506727" y="3357562"/>
            <a:ext cx="406553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نادِرٌ مِنْ عُشّاقِ رِياضَةِ الْسِّباحَةِ وَمِنَ الْمُعْجبينَ </a:t>
            </a:r>
            <a:r>
              <a:rPr lang="ar-SA" b="1" dirty="0" err="1" smtClean="0">
                <a:latin typeface="Calibri" pitchFamily="34" charset="0"/>
                <a:cs typeface="Calibri" pitchFamily="34" charset="0"/>
              </a:rPr>
              <a:t>بِها</a:t>
            </a:r>
            <a:r>
              <a:rPr lang="ar-SA" b="1" dirty="0" smtClean="0"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4" name="مستطيل 3"/>
          <p:cNvSpPr/>
          <p:nvPr/>
        </p:nvSpPr>
        <p:spPr bwMode="auto">
          <a:xfrm>
            <a:off x="3000364" y="300037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\Desktop\444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3500"/>
            <a:ext cx="5286412" cy="5580078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506727" y="3357562"/>
            <a:ext cx="406553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نادِرٌ مِنْ عُشّاقِ رِياضَةِ الْسِّباحَةِ وَمِنَ الْمُعْجبينَ </a:t>
            </a:r>
            <a:r>
              <a:rPr lang="ar-SA" b="1" dirty="0" err="1" smtClean="0">
                <a:latin typeface="Calibri" pitchFamily="34" charset="0"/>
                <a:cs typeface="Calibri" pitchFamily="34" charset="0"/>
              </a:rPr>
              <a:t>بِها</a:t>
            </a:r>
            <a:r>
              <a:rPr lang="ar-SA" b="1" dirty="0" smtClean="0"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4" name="مستطيل 3"/>
          <p:cNvSpPr/>
          <p:nvPr/>
        </p:nvSpPr>
        <p:spPr bwMode="auto">
          <a:xfrm>
            <a:off x="3000364" y="300037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3550285" y="3714752"/>
            <a:ext cx="301556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كانَ يَحْلُمُ أَنْ يُصْبِحَ بَطلاً في السِّباحةِ.</a:t>
            </a:r>
          </a:p>
        </p:txBody>
      </p:sp>
      <p:sp>
        <p:nvSpPr>
          <p:cNvPr id="6" name="مستطيل 5"/>
          <p:cNvSpPr/>
          <p:nvPr/>
        </p:nvSpPr>
        <p:spPr bwMode="auto">
          <a:xfrm>
            <a:off x="2928926" y="2214554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\Desktop\444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3500"/>
            <a:ext cx="5286412" cy="5580078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506727" y="3357562"/>
            <a:ext cx="406553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نادِرٌ مِنْ عُشّاقِ رِياضَةِ الْسِّباحَةِ وَمِنَ الْمُعْجبينَ </a:t>
            </a:r>
            <a:r>
              <a:rPr lang="ar-SA" b="1" dirty="0" err="1" smtClean="0">
                <a:latin typeface="Calibri" pitchFamily="34" charset="0"/>
                <a:cs typeface="Calibri" pitchFamily="34" charset="0"/>
              </a:rPr>
              <a:t>بِها</a:t>
            </a:r>
            <a:r>
              <a:rPr lang="ar-SA" b="1" dirty="0" smtClean="0"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4" name="مستطيل 3"/>
          <p:cNvSpPr/>
          <p:nvPr/>
        </p:nvSpPr>
        <p:spPr bwMode="auto">
          <a:xfrm>
            <a:off x="3000364" y="300037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3550285" y="3714752"/>
            <a:ext cx="301556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كانَ يَحْلُمُ أَنْ يُصْبِحَ بَطلاً في السِّباحةِ.</a:t>
            </a:r>
          </a:p>
        </p:txBody>
      </p:sp>
      <p:sp>
        <p:nvSpPr>
          <p:cNvPr id="6" name="مستطيل 5"/>
          <p:cNvSpPr/>
          <p:nvPr/>
        </p:nvSpPr>
        <p:spPr bwMode="auto">
          <a:xfrm>
            <a:off x="2928926" y="2214554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" name="مستطيل 6"/>
          <p:cNvSpPr/>
          <p:nvPr/>
        </p:nvSpPr>
        <p:spPr bwMode="auto">
          <a:xfrm>
            <a:off x="2928926" y="228599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3879854" y="4071942"/>
            <a:ext cx="267252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انْضَمَّ إِلى صُفوفِ نادي السّباحَةِ.</a:t>
            </a:r>
          </a:p>
        </p:txBody>
      </p:sp>
      <p:sp>
        <p:nvSpPr>
          <p:cNvPr id="9" name="مستطيل 8"/>
          <p:cNvSpPr/>
          <p:nvPr/>
        </p:nvSpPr>
        <p:spPr bwMode="auto">
          <a:xfrm>
            <a:off x="2928926" y="2571744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\Desktop\444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3500"/>
            <a:ext cx="5286412" cy="5580078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506727" y="3357562"/>
            <a:ext cx="406553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نادِرٌ مِنْ عُشّاقِ رِياضَةِ الْسِّباحَةِ وَمِنَ الْمُعْجبينَ </a:t>
            </a:r>
            <a:r>
              <a:rPr lang="ar-SA" b="1" dirty="0" err="1" smtClean="0">
                <a:latin typeface="Calibri" pitchFamily="34" charset="0"/>
                <a:cs typeface="Calibri" pitchFamily="34" charset="0"/>
              </a:rPr>
              <a:t>بِها</a:t>
            </a:r>
            <a:r>
              <a:rPr lang="ar-SA" b="1" dirty="0" smtClean="0"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4" name="مستطيل 3"/>
          <p:cNvSpPr/>
          <p:nvPr/>
        </p:nvSpPr>
        <p:spPr bwMode="auto">
          <a:xfrm>
            <a:off x="3000364" y="300037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3550285" y="3714752"/>
            <a:ext cx="301556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كانَ يَحْلُمُ أَنْ يُصْبِحَ بَطلاً في السِّباحةِ.</a:t>
            </a:r>
          </a:p>
        </p:txBody>
      </p:sp>
      <p:sp>
        <p:nvSpPr>
          <p:cNvPr id="6" name="مستطيل 5"/>
          <p:cNvSpPr/>
          <p:nvPr/>
        </p:nvSpPr>
        <p:spPr bwMode="auto">
          <a:xfrm>
            <a:off x="2928926" y="2214554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" name="مستطيل 6"/>
          <p:cNvSpPr/>
          <p:nvPr/>
        </p:nvSpPr>
        <p:spPr bwMode="auto">
          <a:xfrm>
            <a:off x="2928926" y="228599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3879854" y="4071942"/>
            <a:ext cx="267252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انْضَمَّ إِلى صُفوفِ نادي السّباحَةِ.</a:t>
            </a:r>
          </a:p>
        </p:txBody>
      </p:sp>
      <p:sp>
        <p:nvSpPr>
          <p:cNvPr id="9" name="مستطيل 8"/>
          <p:cNvSpPr/>
          <p:nvPr/>
        </p:nvSpPr>
        <p:spPr bwMode="auto">
          <a:xfrm>
            <a:off x="2928926" y="2571744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3272539" y="4429132"/>
            <a:ext cx="325762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وَأخذ يُمارِسُ التَّدْريباِتِ، وَيَعْتَني بِجَسَدِهِ.</a:t>
            </a:r>
          </a:p>
        </p:txBody>
      </p:sp>
      <p:sp>
        <p:nvSpPr>
          <p:cNvPr id="11" name="مستطيل 10"/>
          <p:cNvSpPr/>
          <p:nvPr/>
        </p:nvSpPr>
        <p:spPr bwMode="auto">
          <a:xfrm>
            <a:off x="2928926" y="1000108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\Desktop\444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3500"/>
            <a:ext cx="5286412" cy="5580078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506727" y="3357562"/>
            <a:ext cx="406553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نادِرٌ مِنْ عُشّاقِ رِياضَةِ الْسِّباحَةِ وَمِنَ الْمُعْجبينَ </a:t>
            </a:r>
            <a:r>
              <a:rPr lang="ar-SA" b="1" dirty="0" err="1" smtClean="0">
                <a:latin typeface="Calibri" pitchFamily="34" charset="0"/>
                <a:cs typeface="Calibri" pitchFamily="34" charset="0"/>
              </a:rPr>
              <a:t>بِها</a:t>
            </a:r>
            <a:r>
              <a:rPr lang="ar-SA" b="1" dirty="0" smtClean="0"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4" name="مستطيل 3"/>
          <p:cNvSpPr/>
          <p:nvPr/>
        </p:nvSpPr>
        <p:spPr bwMode="auto">
          <a:xfrm>
            <a:off x="3000364" y="300037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3550285" y="3714752"/>
            <a:ext cx="301556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كانَ يَحْلُمُ أَنْ يُصْبِحَ بَطلاً في السِّباحةِ.</a:t>
            </a:r>
          </a:p>
        </p:txBody>
      </p:sp>
      <p:sp>
        <p:nvSpPr>
          <p:cNvPr id="6" name="مستطيل 5"/>
          <p:cNvSpPr/>
          <p:nvPr/>
        </p:nvSpPr>
        <p:spPr bwMode="auto">
          <a:xfrm>
            <a:off x="2928926" y="2214554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" name="مستطيل 6"/>
          <p:cNvSpPr/>
          <p:nvPr/>
        </p:nvSpPr>
        <p:spPr bwMode="auto">
          <a:xfrm>
            <a:off x="2928926" y="228599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3879854" y="4071942"/>
            <a:ext cx="267252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انْضَمَّ إِلى صُفوفِ نادي السّباحَةِ.</a:t>
            </a:r>
          </a:p>
        </p:txBody>
      </p:sp>
      <p:sp>
        <p:nvSpPr>
          <p:cNvPr id="9" name="مستطيل 8"/>
          <p:cNvSpPr/>
          <p:nvPr/>
        </p:nvSpPr>
        <p:spPr bwMode="auto">
          <a:xfrm>
            <a:off x="2928926" y="2571744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3272539" y="4429132"/>
            <a:ext cx="325762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وَأخذ يُمارِسُ التَّدْريباِتِ، وَيَعْتَني بِجَسَدِهِ.</a:t>
            </a:r>
          </a:p>
        </p:txBody>
      </p:sp>
      <p:sp>
        <p:nvSpPr>
          <p:cNvPr id="11" name="مستطيل 10"/>
          <p:cNvSpPr/>
          <p:nvPr/>
        </p:nvSpPr>
        <p:spPr bwMode="auto">
          <a:xfrm>
            <a:off x="2928926" y="1000108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3005969" y="4774180"/>
            <a:ext cx="349486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شارَكَ في بُطولاتٍ عَديدَةٍ، وَفازَ في كَثيرٍ مِنْها.</a:t>
            </a:r>
          </a:p>
        </p:txBody>
      </p:sp>
      <p:sp>
        <p:nvSpPr>
          <p:cNvPr id="13" name="مستطيل 12"/>
          <p:cNvSpPr/>
          <p:nvPr/>
        </p:nvSpPr>
        <p:spPr bwMode="auto">
          <a:xfrm>
            <a:off x="3000364" y="1785926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\Desktop\444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63500"/>
            <a:ext cx="5286412" cy="5580078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2506727" y="3357562"/>
            <a:ext cx="406553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نادِرٌ مِنْ عُشّاقِ رِياضَةِ الْسِّباحَةِ وَمِنَ الْمُعْجبينَ </a:t>
            </a:r>
            <a:r>
              <a:rPr lang="ar-SA" b="1" dirty="0" err="1" smtClean="0">
                <a:latin typeface="Calibri" pitchFamily="34" charset="0"/>
                <a:cs typeface="Calibri" pitchFamily="34" charset="0"/>
              </a:rPr>
              <a:t>بِها</a:t>
            </a:r>
            <a:r>
              <a:rPr lang="ar-SA" b="1" dirty="0" smtClean="0">
                <a:latin typeface="Calibri" pitchFamily="34" charset="0"/>
                <a:cs typeface="Calibri" pitchFamily="34" charset="0"/>
              </a:rPr>
              <a:t>. </a:t>
            </a:r>
          </a:p>
        </p:txBody>
      </p:sp>
      <p:sp>
        <p:nvSpPr>
          <p:cNvPr id="4" name="مستطيل 3"/>
          <p:cNvSpPr/>
          <p:nvPr/>
        </p:nvSpPr>
        <p:spPr bwMode="auto">
          <a:xfrm>
            <a:off x="3000364" y="300037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3550285" y="3714752"/>
            <a:ext cx="301556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كانَ يَحْلُمُ أَنْ يُصْبِحَ بَطلاً في السِّباحةِ.</a:t>
            </a:r>
          </a:p>
        </p:txBody>
      </p:sp>
      <p:sp>
        <p:nvSpPr>
          <p:cNvPr id="6" name="مستطيل 5"/>
          <p:cNvSpPr/>
          <p:nvPr/>
        </p:nvSpPr>
        <p:spPr bwMode="auto">
          <a:xfrm>
            <a:off x="2928926" y="2214554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" name="مستطيل 6"/>
          <p:cNvSpPr/>
          <p:nvPr/>
        </p:nvSpPr>
        <p:spPr bwMode="auto">
          <a:xfrm>
            <a:off x="2928926" y="2285992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3879854" y="4071942"/>
            <a:ext cx="267252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انْضَمَّ إِلى صُفوفِ نادي السّباحَةِ.</a:t>
            </a:r>
          </a:p>
        </p:txBody>
      </p:sp>
      <p:sp>
        <p:nvSpPr>
          <p:cNvPr id="9" name="مستطيل 8"/>
          <p:cNvSpPr/>
          <p:nvPr/>
        </p:nvSpPr>
        <p:spPr bwMode="auto">
          <a:xfrm>
            <a:off x="2928926" y="2571744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3272539" y="4429132"/>
            <a:ext cx="325762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وَأخذ يُمارِسُ التَّدْريباِتِ، وَيَعْتَني بِجَسَدِهِ.</a:t>
            </a:r>
          </a:p>
        </p:txBody>
      </p:sp>
      <p:sp>
        <p:nvSpPr>
          <p:cNvPr id="11" name="مستطيل 10"/>
          <p:cNvSpPr/>
          <p:nvPr/>
        </p:nvSpPr>
        <p:spPr bwMode="auto">
          <a:xfrm>
            <a:off x="2928926" y="1000108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3005969" y="4774180"/>
            <a:ext cx="349486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شارَكَ في بُطولاتٍ عَديدَةٍ، وَفازَ في كَثيرٍ مِنْها.</a:t>
            </a:r>
          </a:p>
        </p:txBody>
      </p:sp>
      <p:sp>
        <p:nvSpPr>
          <p:cNvPr id="13" name="مستطيل 12"/>
          <p:cNvSpPr/>
          <p:nvPr/>
        </p:nvSpPr>
        <p:spPr bwMode="auto">
          <a:xfrm>
            <a:off x="3000364" y="1785926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2873746" y="5072074"/>
            <a:ext cx="362150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latin typeface="Calibri" pitchFamily="34" charset="0"/>
                <a:cs typeface="Calibri" pitchFamily="34" charset="0"/>
              </a:rPr>
              <a:t>حازَ عَلى لَقَبِ بَطَلِ فِلَسطينَ لِسَنَواتٍ عَديدَةٍ.</a:t>
            </a:r>
          </a:p>
        </p:txBody>
      </p:sp>
      <p:sp>
        <p:nvSpPr>
          <p:cNvPr id="15" name="مستطيل 14"/>
          <p:cNvSpPr/>
          <p:nvPr/>
        </p:nvSpPr>
        <p:spPr bwMode="auto">
          <a:xfrm>
            <a:off x="3000364" y="1428736"/>
            <a:ext cx="3714776" cy="35719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357290" y="571480"/>
            <a:ext cx="5857916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6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شكراً لكُنَّ </a:t>
            </a:r>
            <a:r>
              <a:rPr lang="ar-SA" sz="6600" b="1" dirty="0" err="1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عَزيزاتي</a:t>
            </a:r>
            <a:endParaRPr lang="ar-SA" sz="6600" b="1" dirty="0" smtClean="0">
              <a:solidFill>
                <a:srgbClr val="7030A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857224" y="1928802"/>
            <a:ext cx="6858048" cy="8572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طالباتِ الصَّفِّ الرَّابِع الأَساسيّ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1571604" y="3071810"/>
            <a:ext cx="521497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مَع تَحِيَّاتُ الْمُعَلِّمَةِ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285984" y="4286256"/>
            <a:ext cx="4058305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   ندى أبو </a:t>
            </a:r>
            <a:r>
              <a:rPr lang="ar-SA" sz="4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مويس</a:t>
            </a:r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 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5" grpId="0" animBg="1"/>
    </p:bldLst>
  </p:timing>
</p:sld>
</file>

<file path=ppt/theme/theme1.xml><?xml version="1.0" encoding="utf-8"?>
<a:theme xmlns:a="http://schemas.openxmlformats.org/drawingml/2006/main" name="Kimono">
  <a:themeElements>
    <a:clrScheme name="Kimono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Kimon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  <a:txDef>
      <a:spPr>
        <a:noFill/>
      </a:spPr>
      <a:bodyPr wrap="none" rtlCol="1">
        <a:spAutoFit/>
      </a:bodyPr>
      <a:lstStyle>
        <a:defPPr>
          <a:defRPr dirty="0" smtClean="0"/>
        </a:defPPr>
      </a:lstStyle>
    </a:txDef>
  </a:objectDefaults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Kimono</Template>
  <TotalTime>651</TotalTime>
  <Words>279</Words>
  <PresentationFormat>عرض على الشاشة (3:4)‏</PresentationFormat>
  <Paragraphs>68</Paragraphs>
  <Slides>27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27</vt:i4>
      </vt:variant>
    </vt:vector>
  </HeadingPairs>
  <TitlesOfParts>
    <vt:vector size="28" baseType="lpstr">
      <vt:lpstr>Kimono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  <vt:lpstr>الشريحة 24</vt:lpstr>
      <vt:lpstr>الشريحة 25</vt:lpstr>
      <vt:lpstr>الشريحة 26</vt:lpstr>
      <vt:lpstr>الشريحة 27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بوربوينت لغتنا للصف الرابع تدريبات درس احلام اليقظة - الإملاء والتعبير -  الفصل الدراسي الأول</dc:title>
  <dc:subject>بوربوينت لغتنا للصف الرابع تمارين الإملاء والتعبير درس احلام اليقظة الفصل الدراسي الأول للمعلمة ندى ابو مويس</dc:subject>
  <dc:creator>داود ابو مويس</dc:creator>
  <cp:keywords>الفصل الأول; الملتقى التربوي; عرض بوربوينت</cp:keywords>
  <dc:description>بوربوينت لغتنا للصف الرابع شرح وحل تمارين الإملاء والتعبير لدرس احلام اليقظة الفصل الدراسي الأول للمعلمة ندى ابو مويس</dc:description>
  <cp:lastModifiedBy>الملتقى التربوي</cp:lastModifiedBy>
  <dcterms:created xsi:type="dcterms:W3CDTF">2013-05-10T21:16:31Z</dcterms:created>
  <dcterms:modified xsi:type="dcterms:W3CDTF">2020-12-22T21:25:11Z</dcterms:modified>
  <cp:category>االصف الرابع الاساسي;اللغة العربية;امتحان، تعليم، اختبار، ورقة عمل;عرض بوربوينت</cp:category>
</cp:coreProperties>
</file>