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38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CC866C-A497-4851-A26D-849AF7C4E44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3C07CAD4-9BF1-4AB2-B996-F30011667E2B}">
      <dgm:prSet phldrT="[نص]"/>
      <dgm:spPr/>
      <dgm:t>
        <a:bodyPr/>
        <a:lstStyle/>
        <a:p>
          <a:pPr algn="r" rtl="1"/>
          <a:r>
            <a:rPr lang="ar-SA" dirty="0"/>
            <a:t>1 ) التعرف على الاقتران الخطي و تمثيله بيانيا.</a:t>
          </a:r>
        </a:p>
      </dgm:t>
    </dgm:pt>
    <dgm:pt modelId="{36F71FCB-7AF0-4ABF-853D-B3F5D43FCE06}" type="parTrans" cxnId="{344E129E-C2B5-407E-946E-1151B88E7464}">
      <dgm:prSet/>
      <dgm:spPr/>
      <dgm:t>
        <a:bodyPr/>
        <a:lstStyle/>
        <a:p>
          <a:pPr rtl="1"/>
          <a:endParaRPr lang="ar-SA"/>
        </a:p>
      </dgm:t>
    </dgm:pt>
    <dgm:pt modelId="{B900FAD0-DC8E-45E5-A463-DC897AD05DD6}" type="sibTrans" cxnId="{344E129E-C2B5-407E-946E-1151B88E7464}">
      <dgm:prSet/>
      <dgm:spPr/>
      <dgm:t>
        <a:bodyPr/>
        <a:lstStyle/>
        <a:p>
          <a:pPr rtl="1"/>
          <a:endParaRPr lang="ar-SA"/>
        </a:p>
      </dgm:t>
    </dgm:pt>
    <dgm:pt modelId="{DD96825D-9848-49F7-B6DF-833897DDE671}">
      <dgm:prSet phldrT="[نص]"/>
      <dgm:spPr/>
      <dgm:t>
        <a:bodyPr/>
        <a:lstStyle/>
        <a:p>
          <a:pPr algn="r" rtl="1"/>
          <a:r>
            <a:rPr lang="ar-SA" dirty="0"/>
            <a:t>2 ) التعرف على الاقتران المحايد و تمثيله بيانيا.</a:t>
          </a:r>
        </a:p>
      </dgm:t>
    </dgm:pt>
    <dgm:pt modelId="{9E3E51F8-FE40-42DA-B4AF-DA86B1B083AB}" type="parTrans" cxnId="{B0D410B4-EB7E-4558-BD85-2D35F7FEDD14}">
      <dgm:prSet/>
      <dgm:spPr/>
      <dgm:t>
        <a:bodyPr/>
        <a:lstStyle/>
        <a:p>
          <a:pPr rtl="1"/>
          <a:endParaRPr lang="ar-SA"/>
        </a:p>
      </dgm:t>
    </dgm:pt>
    <dgm:pt modelId="{767764A3-C297-423F-8231-E0EA77813CD7}" type="sibTrans" cxnId="{B0D410B4-EB7E-4558-BD85-2D35F7FEDD14}">
      <dgm:prSet/>
      <dgm:spPr/>
      <dgm:t>
        <a:bodyPr/>
        <a:lstStyle/>
        <a:p>
          <a:pPr rtl="1"/>
          <a:endParaRPr lang="ar-SA"/>
        </a:p>
      </dgm:t>
    </dgm:pt>
    <dgm:pt modelId="{7CD7E64D-0638-4133-AE19-C74DE5A49932}">
      <dgm:prSet phldrT="[نص]"/>
      <dgm:spPr/>
      <dgm:t>
        <a:bodyPr/>
        <a:lstStyle/>
        <a:p>
          <a:pPr algn="r" rtl="1"/>
          <a:r>
            <a:rPr lang="ar-SA" dirty="0"/>
            <a:t>3 ) التعرف على الاقتران الثابت و تمثيله بيانيا .</a:t>
          </a:r>
        </a:p>
      </dgm:t>
    </dgm:pt>
    <dgm:pt modelId="{3723262F-08A0-4CF7-887E-97A662BD6943}" type="parTrans" cxnId="{35E20ADB-D225-4443-8600-A5A916AB9DFF}">
      <dgm:prSet/>
      <dgm:spPr/>
      <dgm:t>
        <a:bodyPr/>
        <a:lstStyle/>
        <a:p>
          <a:pPr rtl="1"/>
          <a:endParaRPr lang="ar-SA"/>
        </a:p>
      </dgm:t>
    </dgm:pt>
    <dgm:pt modelId="{312FF106-F6B5-478A-8924-85B3ECA43656}" type="sibTrans" cxnId="{35E20ADB-D225-4443-8600-A5A916AB9DFF}">
      <dgm:prSet/>
      <dgm:spPr/>
      <dgm:t>
        <a:bodyPr/>
        <a:lstStyle/>
        <a:p>
          <a:pPr rtl="1"/>
          <a:endParaRPr lang="ar-SA"/>
        </a:p>
      </dgm:t>
    </dgm:pt>
    <dgm:pt modelId="{28266571-1734-4D0B-880E-BA58D304DB52}" type="pres">
      <dgm:prSet presAssocID="{4ECC866C-A497-4851-A26D-849AF7C4E44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A14E78B5-1E03-44C0-9313-5A3C07D0348B}" type="pres">
      <dgm:prSet presAssocID="{3C07CAD4-9BF1-4AB2-B996-F30011667E2B}" presName="parentLin" presStyleCnt="0"/>
      <dgm:spPr/>
    </dgm:pt>
    <dgm:pt modelId="{87317ED6-F4B4-4D98-AF65-6CC256037AC4}" type="pres">
      <dgm:prSet presAssocID="{3C07CAD4-9BF1-4AB2-B996-F30011667E2B}" presName="parentLeftMargin" presStyleLbl="node1" presStyleIdx="0" presStyleCnt="3"/>
      <dgm:spPr/>
      <dgm:t>
        <a:bodyPr/>
        <a:lstStyle/>
        <a:p>
          <a:pPr rtl="1"/>
          <a:endParaRPr lang="ar-SA"/>
        </a:p>
      </dgm:t>
    </dgm:pt>
    <dgm:pt modelId="{B82ED6AC-085D-4C23-8C95-D7AF15A9D094}" type="pres">
      <dgm:prSet presAssocID="{3C07CAD4-9BF1-4AB2-B996-F30011667E2B}" presName="parentText" presStyleLbl="node1" presStyleIdx="0" presStyleCnt="3" custLinFactNeighborX="5230" custLinFactNeighborY="-186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F7C691DA-C826-4A43-B5C9-49FB1145F70D}" type="pres">
      <dgm:prSet presAssocID="{3C07CAD4-9BF1-4AB2-B996-F30011667E2B}" presName="negativeSpace" presStyleCnt="0"/>
      <dgm:spPr/>
    </dgm:pt>
    <dgm:pt modelId="{761CDE09-220A-404C-BF76-06352CE99874}" type="pres">
      <dgm:prSet presAssocID="{3C07CAD4-9BF1-4AB2-B996-F30011667E2B}" presName="childText" presStyleLbl="conFgAcc1" presStyleIdx="0" presStyleCnt="3">
        <dgm:presLayoutVars>
          <dgm:bulletEnabled val="1"/>
        </dgm:presLayoutVars>
      </dgm:prSet>
      <dgm:spPr/>
    </dgm:pt>
    <dgm:pt modelId="{4044210D-FE76-48B0-95AC-C9CE6683523E}" type="pres">
      <dgm:prSet presAssocID="{B900FAD0-DC8E-45E5-A463-DC897AD05DD6}" presName="spaceBetweenRectangles" presStyleCnt="0"/>
      <dgm:spPr/>
    </dgm:pt>
    <dgm:pt modelId="{42CA39E1-04BF-4215-9230-8936BE27395D}" type="pres">
      <dgm:prSet presAssocID="{DD96825D-9848-49F7-B6DF-833897DDE671}" presName="parentLin" presStyleCnt="0"/>
      <dgm:spPr/>
    </dgm:pt>
    <dgm:pt modelId="{63AFAB66-F974-4B91-9800-D135C3EAEA4A}" type="pres">
      <dgm:prSet presAssocID="{DD96825D-9848-49F7-B6DF-833897DDE671}" presName="parentLeftMargin" presStyleLbl="node1" presStyleIdx="0" presStyleCnt="3"/>
      <dgm:spPr/>
      <dgm:t>
        <a:bodyPr/>
        <a:lstStyle/>
        <a:p>
          <a:pPr rtl="1"/>
          <a:endParaRPr lang="ar-SA"/>
        </a:p>
      </dgm:t>
    </dgm:pt>
    <dgm:pt modelId="{9E2A36E9-7CDF-4EFB-8760-C4642C33CA67}" type="pres">
      <dgm:prSet presAssocID="{DD96825D-9848-49F7-B6DF-833897DDE67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A75ABE4-076D-429C-B3C4-DEC1CCDB7AAB}" type="pres">
      <dgm:prSet presAssocID="{DD96825D-9848-49F7-B6DF-833897DDE671}" presName="negativeSpace" presStyleCnt="0"/>
      <dgm:spPr/>
    </dgm:pt>
    <dgm:pt modelId="{F2757CEA-06FB-47D9-B75A-B6AF945775D1}" type="pres">
      <dgm:prSet presAssocID="{DD96825D-9848-49F7-B6DF-833897DDE671}" presName="childText" presStyleLbl="conFgAcc1" presStyleIdx="1" presStyleCnt="3">
        <dgm:presLayoutVars>
          <dgm:bulletEnabled val="1"/>
        </dgm:presLayoutVars>
      </dgm:prSet>
      <dgm:spPr/>
    </dgm:pt>
    <dgm:pt modelId="{68D86383-4D0C-4D6D-BD8E-A7BD9C3758B7}" type="pres">
      <dgm:prSet presAssocID="{767764A3-C297-423F-8231-E0EA77813CD7}" presName="spaceBetweenRectangles" presStyleCnt="0"/>
      <dgm:spPr/>
    </dgm:pt>
    <dgm:pt modelId="{2F2ED276-E7EA-44EA-AD0D-2DDA76670310}" type="pres">
      <dgm:prSet presAssocID="{7CD7E64D-0638-4133-AE19-C74DE5A49932}" presName="parentLin" presStyleCnt="0"/>
      <dgm:spPr/>
    </dgm:pt>
    <dgm:pt modelId="{EEC01830-FB50-49F2-8B89-299833957446}" type="pres">
      <dgm:prSet presAssocID="{7CD7E64D-0638-4133-AE19-C74DE5A49932}" presName="parentLeftMargin" presStyleLbl="node1" presStyleIdx="1" presStyleCnt="3"/>
      <dgm:spPr/>
      <dgm:t>
        <a:bodyPr/>
        <a:lstStyle/>
        <a:p>
          <a:pPr rtl="1"/>
          <a:endParaRPr lang="ar-SA"/>
        </a:p>
      </dgm:t>
    </dgm:pt>
    <dgm:pt modelId="{43B21F62-9303-47F2-B879-B03A5F6AF26B}" type="pres">
      <dgm:prSet presAssocID="{7CD7E64D-0638-4133-AE19-C74DE5A4993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830968B-928B-46D4-BF4A-58A8F720ACCD}" type="pres">
      <dgm:prSet presAssocID="{7CD7E64D-0638-4133-AE19-C74DE5A49932}" presName="negativeSpace" presStyleCnt="0"/>
      <dgm:spPr/>
    </dgm:pt>
    <dgm:pt modelId="{F767B103-C41F-413E-9815-08039BA7790A}" type="pres">
      <dgm:prSet presAssocID="{7CD7E64D-0638-4133-AE19-C74DE5A4993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0D410B4-EB7E-4558-BD85-2D35F7FEDD14}" srcId="{4ECC866C-A497-4851-A26D-849AF7C4E449}" destId="{DD96825D-9848-49F7-B6DF-833897DDE671}" srcOrd="1" destOrd="0" parTransId="{9E3E51F8-FE40-42DA-B4AF-DA86B1B083AB}" sibTransId="{767764A3-C297-423F-8231-E0EA77813CD7}"/>
    <dgm:cxn modelId="{9F9C366B-6184-4274-9894-42587874893D}" type="presOf" srcId="{DD96825D-9848-49F7-B6DF-833897DDE671}" destId="{9E2A36E9-7CDF-4EFB-8760-C4642C33CA67}" srcOrd="1" destOrd="0" presId="urn:microsoft.com/office/officeart/2005/8/layout/list1"/>
    <dgm:cxn modelId="{C2469E38-6A67-4F1D-AFED-6DA915CE71A6}" type="presOf" srcId="{3C07CAD4-9BF1-4AB2-B996-F30011667E2B}" destId="{87317ED6-F4B4-4D98-AF65-6CC256037AC4}" srcOrd="0" destOrd="0" presId="urn:microsoft.com/office/officeart/2005/8/layout/list1"/>
    <dgm:cxn modelId="{99A5C185-8ED5-4FDC-AFDF-D6FAB7A683E4}" type="presOf" srcId="{7CD7E64D-0638-4133-AE19-C74DE5A49932}" destId="{EEC01830-FB50-49F2-8B89-299833957446}" srcOrd="0" destOrd="0" presId="urn:microsoft.com/office/officeart/2005/8/layout/list1"/>
    <dgm:cxn modelId="{C4F9EF8A-EA06-445D-8F59-AC55187DC158}" type="presOf" srcId="{4ECC866C-A497-4851-A26D-849AF7C4E449}" destId="{28266571-1734-4D0B-880E-BA58D304DB52}" srcOrd="0" destOrd="0" presId="urn:microsoft.com/office/officeart/2005/8/layout/list1"/>
    <dgm:cxn modelId="{ECEEE368-B50E-411F-9BF1-E7AEA5C9D639}" type="presOf" srcId="{3C07CAD4-9BF1-4AB2-B996-F30011667E2B}" destId="{B82ED6AC-085D-4C23-8C95-D7AF15A9D094}" srcOrd="1" destOrd="0" presId="urn:microsoft.com/office/officeart/2005/8/layout/list1"/>
    <dgm:cxn modelId="{D6957B98-7195-4B77-8F28-2D527377F82F}" type="presOf" srcId="{DD96825D-9848-49F7-B6DF-833897DDE671}" destId="{63AFAB66-F974-4B91-9800-D135C3EAEA4A}" srcOrd="0" destOrd="0" presId="urn:microsoft.com/office/officeart/2005/8/layout/list1"/>
    <dgm:cxn modelId="{35E20ADB-D225-4443-8600-A5A916AB9DFF}" srcId="{4ECC866C-A497-4851-A26D-849AF7C4E449}" destId="{7CD7E64D-0638-4133-AE19-C74DE5A49932}" srcOrd="2" destOrd="0" parTransId="{3723262F-08A0-4CF7-887E-97A662BD6943}" sibTransId="{312FF106-F6B5-478A-8924-85B3ECA43656}"/>
    <dgm:cxn modelId="{344E129E-C2B5-407E-946E-1151B88E7464}" srcId="{4ECC866C-A497-4851-A26D-849AF7C4E449}" destId="{3C07CAD4-9BF1-4AB2-B996-F30011667E2B}" srcOrd="0" destOrd="0" parTransId="{36F71FCB-7AF0-4ABF-853D-B3F5D43FCE06}" sibTransId="{B900FAD0-DC8E-45E5-A463-DC897AD05DD6}"/>
    <dgm:cxn modelId="{D31660E0-E28E-4F5C-9CE5-3A35DBBAA48F}" type="presOf" srcId="{7CD7E64D-0638-4133-AE19-C74DE5A49932}" destId="{43B21F62-9303-47F2-B879-B03A5F6AF26B}" srcOrd="1" destOrd="0" presId="urn:microsoft.com/office/officeart/2005/8/layout/list1"/>
    <dgm:cxn modelId="{7854EC96-9666-43C5-908F-77AD9619F0BC}" type="presParOf" srcId="{28266571-1734-4D0B-880E-BA58D304DB52}" destId="{A14E78B5-1E03-44C0-9313-5A3C07D0348B}" srcOrd="0" destOrd="0" presId="urn:microsoft.com/office/officeart/2005/8/layout/list1"/>
    <dgm:cxn modelId="{D8449F90-073D-4E08-800C-D715FC6412E3}" type="presParOf" srcId="{A14E78B5-1E03-44C0-9313-5A3C07D0348B}" destId="{87317ED6-F4B4-4D98-AF65-6CC256037AC4}" srcOrd="0" destOrd="0" presId="urn:microsoft.com/office/officeart/2005/8/layout/list1"/>
    <dgm:cxn modelId="{AE7CEB36-434C-4D4F-BCB2-3B7DFDA9B82B}" type="presParOf" srcId="{A14E78B5-1E03-44C0-9313-5A3C07D0348B}" destId="{B82ED6AC-085D-4C23-8C95-D7AF15A9D094}" srcOrd="1" destOrd="0" presId="urn:microsoft.com/office/officeart/2005/8/layout/list1"/>
    <dgm:cxn modelId="{66F441FA-411B-4A45-9E46-69233F2053B1}" type="presParOf" srcId="{28266571-1734-4D0B-880E-BA58D304DB52}" destId="{F7C691DA-C826-4A43-B5C9-49FB1145F70D}" srcOrd="1" destOrd="0" presId="urn:microsoft.com/office/officeart/2005/8/layout/list1"/>
    <dgm:cxn modelId="{19995497-F286-40A9-8646-65E163178FA7}" type="presParOf" srcId="{28266571-1734-4D0B-880E-BA58D304DB52}" destId="{761CDE09-220A-404C-BF76-06352CE99874}" srcOrd="2" destOrd="0" presId="urn:microsoft.com/office/officeart/2005/8/layout/list1"/>
    <dgm:cxn modelId="{B8A26C41-9ACD-4193-A84C-F2B84B0695DB}" type="presParOf" srcId="{28266571-1734-4D0B-880E-BA58D304DB52}" destId="{4044210D-FE76-48B0-95AC-C9CE6683523E}" srcOrd="3" destOrd="0" presId="urn:microsoft.com/office/officeart/2005/8/layout/list1"/>
    <dgm:cxn modelId="{24E3FA29-103A-45B4-BF77-844983EFF57F}" type="presParOf" srcId="{28266571-1734-4D0B-880E-BA58D304DB52}" destId="{42CA39E1-04BF-4215-9230-8936BE27395D}" srcOrd="4" destOrd="0" presId="urn:microsoft.com/office/officeart/2005/8/layout/list1"/>
    <dgm:cxn modelId="{F5F7D907-B6F0-42CD-9CD9-E288B40C2446}" type="presParOf" srcId="{42CA39E1-04BF-4215-9230-8936BE27395D}" destId="{63AFAB66-F974-4B91-9800-D135C3EAEA4A}" srcOrd="0" destOrd="0" presId="urn:microsoft.com/office/officeart/2005/8/layout/list1"/>
    <dgm:cxn modelId="{666663D0-B831-4520-94BC-BFDCE4752C32}" type="presParOf" srcId="{42CA39E1-04BF-4215-9230-8936BE27395D}" destId="{9E2A36E9-7CDF-4EFB-8760-C4642C33CA67}" srcOrd="1" destOrd="0" presId="urn:microsoft.com/office/officeart/2005/8/layout/list1"/>
    <dgm:cxn modelId="{888D1A8B-2FE5-4861-95DB-5964F8085560}" type="presParOf" srcId="{28266571-1734-4D0B-880E-BA58D304DB52}" destId="{8A75ABE4-076D-429C-B3C4-DEC1CCDB7AAB}" srcOrd="5" destOrd="0" presId="urn:microsoft.com/office/officeart/2005/8/layout/list1"/>
    <dgm:cxn modelId="{89B954B9-50DF-42E0-95D2-B2F84044AA59}" type="presParOf" srcId="{28266571-1734-4D0B-880E-BA58D304DB52}" destId="{F2757CEA-06FB-47D9-B75A-B6AF945775D1}" srcOrd="6" destOrd="0" presId="urn:microsoft.com/office/officeart/2005/8/layout/list1"/>
    <dgm:cxn modelId="{AEA0B3B3-9062-40F0-B7F7-6D4D9A69D3CA}" type="presParOf" srcId="{28266571-1734-4D0B-880E-BA58D304DB52}" destId="{68D86383-4D0C-4D6D-BD8E-A7BD9C3758B7}" srcOrd="7" destOrd="0" presId="urn:microsoft.com/office/officeart/2005/8/layout/list1"/>
    <dgm:cxn modelId="{0BF1C056-F7F1-4F45-AD54-1568D070F5D7}" type="presParOf" srcId="{28266571-1734-4D0B-880E-BA58D304DB52}" destId="{2F2ED276-E7EA-44EA-AD0D-2DDA76670310}" srcOrd="8" destOrd="0" presId="urn:microsoft.com/office/officeart/2005/8/layout/list1"/>
    <dgm:cxn modelId="{E55A678C-BA34-4F9B-B986-3DBCCA631AFE}" type="presParOf" srcId="{2F2ED276-E7EA-44EA-AD0D-2DDA76670310}" destId="{EEC01830-FB50-49F2-8B89-299833957446}" srcOrd="0" destOrd="0" presId="urn:microsoft.com/office/officeart/2005/8/layout/list1"/>
    <dgm:cxn modelId="{B823D28D-141B-463F-99E9-D8D86883D523}" type="presParOf" srcId="{2F2ED276-E7EA-44EA-AD0D-2DDA76670310}" destId="{43B21F62-9303-47F2-B879-B03A5F6AF26B}" srcOrd="1" destOrd="0" presId="urn:microsoft.com/office/officeart/2005/8/layout/list1"/>
    <dgm:cxn modelId="{80748F95-9381-4630-B259-C3F4D59429F3}" type="presParOf" srcId="{28266571-1734-4D0B-880E-BA58D304DB52}" destId="{8830968B-928B-46D4-BF4A-58A8F720ACCD}" srcOrd="9" destOrd="0" presId="urn:microsoft.com/office/officeart/2005/8/layout/list1"/>
    <dgm:cxn modelId="{DF0FE537-FA14-449F-989A-95B9AED216A9}" type="presParOf" srcId="{28266571-1734-4D0B-880E-BA58D304DB52}" destId="{F767B103-C41F-413E-9815-08039BA7790A}" srcOrd="10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31D9716-1AFC-47D9-A4B7-FA1D7BE68A3C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B780126-5D32-4BF0-9567-FBF3DD9670C4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03842-8FF4-440B-A06E-01D5B83B54AB}" type="slidenum">
              <a:rPr lang="ar-SA" smtClean="0"/>
              <a:pPr/>
              <a:t>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2279988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03842-8FF4-440B-A06E-01D5B83B54AB}" type="slidenum">
              <a:rPr lang="ar-SA" smtClean="0"/>
              <a:pPr/>
              <a:t>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504369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03842-8FF4-440B-A06E-01D5B83B54AB}" type="slidenum">
              <a:rPr lang="ar-SA" smtClean="0"/>
              <a:pPr/>
              <a:t>5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980394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C03842-8FF4-440B-A06E-01D5B83B54AB}" type="slidenum">
              <a:rPr lang="ar-SA" smtClean="0"/>
              <a:pPr/>
              <a:t>7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6013451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C03842-8FF4-440B-A06E-01D5B83B54AB}" type="slidenum">
              <a:rPr kumimoji="0" lang="ar-S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1235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C03842-8FF4-440B-A06E-01D5B83B54AB}" type="slidenum">
              <a:rPr kumimoji="0" lang="ar-S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4925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C03842-8FF4-440B-A06E-01D5B83B54AB}" type="slidenum">
              <a:rPr kumimoji="0" lang="ar-S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4369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C03842-8FF4-440B-A06E-01D5B83B54AB}" type="slidenum">
              <a:rPr kumimoji="0" lang="ar-S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49664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C03842-8FF4-440B-A06E-01D5B83B54AB}" type="slidenum">
              <a:rPr kumimoji="0" lang="ar-S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13451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C03842-8FF4-440B-A06E-01D5B83B54AB}" type="slidenum">
              <a:rPr kumimoji="0" lang="ar-S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ar-S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7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audio" Target="../media/audio2.wav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wepal.net/library/?app=content.list&amp;level=9&amp;semester=1&amp;subject=2&amp;type=7&amp;submit=submit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epal.net/library/?app=content.list&amp;level=9&amp;semester=1&amp;subject=2&amp;type=7&amp;submit=submit" TargetMode="External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hyperlink" Target="https://www.wepal.net/library/?app=content.list&amp;level=9&amp;semester=1&amp;subject=2&amp;type=7&amp;submit=submit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wepal.net/library/?app=content.list&amp;level=9&amp;semester=1&amp;subject=2&amp;type=7&amp;submit=submit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WordArt 8">
            <a:hlinkClick r:id="" action="ppaction://noaction">
              <a:snd r:embed="rId3" name="drumroll.wav"/>
            </a:hlinkClick>
          </p:cNvPr>
          <p:cNvSpPr>
            <a:spLocks noChangeArrowheads="1" noChangeShapeType="1" noTextEdit="1"/>
          </p:cNvSpPr>
          <p:nvPr/>
        </p:nvSpPr>
        <p:spPr bwMode="auto">
          <a:xfrm>
            <a:off x="755576" y="596040"/>
            <a:ext cx="7381875" cy="260985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9051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r>
              <a:rPr lang="ar-SA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الاقتران الخطي</a:t>
            </a:r>
          </a:p>
        </p:txBody>
      </p:sp>
      <p:pic>
        <p:nvPicPr>
          <p:cNvPr id="19468" name="Picture 12" descr="j029912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544" y="4026434"/>
            <a:ext cx="1100137" cy="1804987"/>
          </a:xfrm>
          <a:prstGeom prst="rect">
            <a:avLst/>
          </a:prstGeom>
          <a:noFill/>
        </p:spPr>
      </p:pic>
      <p:pic>
        <p:nvPicPr>
          <p:cNvPr id="19470" name="Picture 14" descr="BD21375_">
            <a:hlinkClick r:id="" action="ppaction://noaction">
              <a:snd r:embed="rId5" name="camera.wav"/>
            </a:hlinkClick>
            <a:hlinkHover r:id="" action="ppaction://noaction">
              <a:snd r:embed="rId5" name="camera.wav"/>
            </a:hlinkHover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51838" y="3597275"/>
            <a:ext cx="541337" cy="541338"/>
          </a:xfrm>
          <a:prstGeom prst="rect">
            <a:avLst/>
          </a:prstGeom>
          <a:noFill/>
        </p:spPr>
      </p:pic>
      <p:pic>
        <p:nvPicPr>
          <p:cNvPr id="19471" name="Picture 15" descr="BD21370_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0488" y="6726238"/>
            <a:ext cx="9053512" cy="150812"/>
          </a:xfrm>
          <a:prstGeom prst="rect">
            <a:avLst/>
          </a:prstGeom>
          <a:noFill/>
        </p:spPr>
      </p:pic>
      <p:pic>
        <p:nvPicPr>
          <p:cNvPr id="19472" name="Picture 16" descr="BD21375_">
            <a:hlinkClick r:id="" action="ppaction://noaction">
              <a:snd r:embed="rId5" name="camera.wav"/>
            </a:hlinkClick>
            <a:hlinkHover r:id="" action="ppaction://noaction">
              <a:snd r:embed="rId5" name="camera.wav"/>
            </a:hlinkHover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07376" y="5608630"/>
            <a:ext cx="541337" cy="541337"/>
          </a:xfrm>
          <a:prstGeom prst="rect">
            <a:avLst/>
          </a:prstGeom>
          <a:noFill/>
        </p:spPr>
      </p:pic>
      <p:sp>
        <p:nvSpPr>
          <p:cNvPr id="19482" name="WordArt 26"/>
          <p:cNvSpPr>
            <a:spLocks noChangeArrowheads="1" noChangeShapeType="1" noTextEdit="1"/>
          </p:cNvSpPr>
          <p:nvPr/>
        </p:nvSpPr>
        <p:spPr bwMode="auto">
          <a:xfrm>
            <a:off x="2003917" y="4000500"/>
            <a:ext cx="3432179" cy="71438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endParaRPr lang="ar-SA" sz="3200" b="1" kern="10" dirty="0">
              <a:ln/>
              <a:solidFill>
                <a:schemeClr val="accent3"/>
              </a:solidFill>
              <a:latin typeface="Tunga"/>
            </a:endParaRPr>
          </a:p>
        </p:txBody>
      </p:sp>
      <p:sp>
        <p:nvSpPr>
          <p:cNvPr id="2" name="شريط: مائل لأسفل 1">
            <a:extLst>
              <a:ext uri="{FF2B5EF4-FFF2-40B4-BE49-F238E27FC236}">
                <a16:creationId xmlns:a16="http://schemas.microsoft.com/office/drawing/2014/main" xmlns="" id="{388EF758-AAA3-4160-A1AB-242B6A3A6C5B}"/>
              </a:ext>
            </a:extLst>
          </p:cNvPr>
          <p:cNvSpPr/>
          <p:nvPr/>
        </p:nvSpPr>
        <p:spPr>
          <a:xfrm>
            <a:off x="2542861" y="4356274"/>
            <a:ext cx="4597222" cy="1145309"/>
          </a:xfrm>
          <a:prstGeom prst="ribbon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>
                <a:solidFill>
                  <a:schemeClr val="tx1"/>
                </a:solidFill>
              </a:rPr>
              <a:t>المعلمة : تهاني عبد الله</a:t>
            </a:r>
          </a:p>
        </p:txBody>
      </p:sp>
    </p:spTree>
    <p:extLst>
      <p:ext uri="{BB962C8B-B14F-4D97-AF65-F5344CB8AC3E}">
        <p14:creationId xmlns:p14="http://schemas.microsoft.com/office/powerpoint/2010/main" xmlns="" val="3003056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 animBg="1"/>
      <p:bldP spid="1948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DA1F1AAA-041A-4022-819F-DB44EC227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748" y="1087452"/>
            <a:ext cx="7886700" cy="994172"/>
          </a:xfrm>
        </p:spPr>
        <p:txBody>
          <a:bodyPr>
            <a:noAutofit/>
          </a:bodyPr>
          <a:lstStyle/>
          <a:p>
            <a:r>
              <a:rPr lang="ar-SA" sz="7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الأهداف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xmlns="" id="{5BD41052-78C5-4D07-862A-6EB18B6C70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55467801"/>
              </p:ext>
            </p:extLst>
          </p:nvPr>
        </p:nvGraphicFramePr>
        <p:xfrm>
          <a:off x="628650" y="2226469"/>
          <a:ext cx="7886700" cy="326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927043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121D0F7A-CECB-46A4-9DA9-619470DDFF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" y="2132856"/>
            <a:ext cx="9073008" cy="28803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WordArt 30">
            <a:extLst>
              <a:ext uri="{FF2B5EF4-FFF2-40B4-BE49-F238E27FC236}">
                <a16:creationId xmlns:a16="http://schemas.microsoft.com/office/drawing/2014/main" xmlns="" id="{542468E0-97D7-4557-9294-AC9EEBBC770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75656" y="678495"/>
            <a:ext cx="6072229" cy="8651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ar-SA" sz="3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الاقتران الخطي</a:t>
            </a:r>
            <a:endParaRPr lang="ar-SA" sz="3600" b="1" u="sng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مربع نص 4">
                <a:extLst>
                  <a:ext uri="{FF2B5EF4-FFF2-40B4-BE49-F238E27FC236}">
                    <a16:creationId xmlns:a16="http://schemas.microsoft.com/office/drawing/2014/main" id="{009FAB37-233B-45CD-9227-280F48FBBB63}"/>
                  </a:ext>
                </a:extLst>
              </p:cNvPr>
              <p:cNvSpPr txBox="1"/>
              <p:nvPr/>
            </p:nvSpPr>
            <p:spPr>
              <a:xfrm>
                <a:off x="3275856" y="4077072"/>
                <a:ext cx="1656184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b="1" dirty="0">
                    <a:solidFill>
                      <a:srgbClr val="C00000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ar-SA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b="1" dirty="0">
                    <a:solidFill>
                      <a:srgbClr val="C00000"/>
                    </a:solidFill>
                  </a:rPr>
                  <a:t> 25 = 300</a:t>
                </a:r>
              </a:p>
            </p:txBody>
          </p:sp>
        </mc:Choice>
        <mc:Fallback>
          <p:sp>
            <p:nvSpPr>
              <p:cNvPr id="5" name="مربع نص 4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009FAB37-233B-45CD-9227-280F48FBBB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856" y="4077072"/>
                <a:ext cx="1656184" cy="369332"/>
              </a:xfrm>
              <a:prstGeom prst="rect">
                <a:avLst/>
              </a:prstGeom>
              <a:blipFill>
                <a:blip r:embed="rId3"/>
                <a:stretch>
                  <a:fillRect l="-1103" t="-10000" r="-3676" b="-2666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992329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1" name="Picture 15" descr="BD21370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488" y="6726238"/>
            <a:ext cx="9053512" cy="150812"/>
          </a:xfrm>
          <a:prstGeom prst="rect">
            <a:avLst/>
          </a:prstGeom>
          <a:noFill/>
        </p:spPr>
      </p:pic>
      <p:sp>
        <p:nvSpPr>
          <p:cNvPr id="19482" name="WordArt 26"/>
          <p:cNvSpPr>
            <a:spLocks noChangeArrowheads="1" noChangeShapeType="1" noTextEdit="1"/>
          </p:cNvSpPr>
          <p:nvPr/>
        </p:nvSpPr>
        <p:spPr bwMode="auto">
          <a:xfrm>
            <a:off x="2003917" y="4000500"/>
            <a:ext cx="3432179" cy="71438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endParaRPr lang="ar-SA" sz="3200" b="1" kern="10" dirty="0">
              <a:ln/>
              <a:solidFill>
                <a:schemeClr val="accent3"/>
              </a:solidFill>
              <a:latin typeface="Tunga"/>
            </a:endParaRPr>
          </a:p>
        </p:txBody>
      </p:sp>
      <p:sp>
        <p:nvSpPr>
          <p:cNvPr id="19485" name="Text Box 29"/>
          <p:cNvSpPr txBox="1">
            <a:spLocks noChangeArrowheads="1"/>
          </p:cNvSpPr>
          <p:nvPr/>
        </p:nvSpPr>
        <p:spPr bwMode="auto">
          <a:xfrm>
            <a:off x="3492500" y="2708275"/>
            <a:ext cx="3689350" cy="3667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rotWithShape="0">
              <a:srgbClr val="875B0D">
                <a:alpha val="7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1" name="WordArt 30">
            <a:extLst>
              <a:ext uri="{FF2B5EF4-FFF2-40B4-BE49-F238E27FC236}">
                <a16:creationId xmlns:a16="http://schemas.microsoft.com/office/drawing/2014/main" xmlns="" id="{DDC84F42-C5E0-4D2D-B0D0-30297315B8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75656" y="678495"/>
            <a:ext cx="6072229" cy="8651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ar-SA" sz="3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الاقتران الخطي</a:t>
            </a:r>
            <a:endParaRPr lang="ar-SA" sz="3600" b="1" u="sng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id="{BBA88ED0-659B-408A-AAC6-E8AD12E4D14A}"/>
                  </a:ext>
                </a:extLst>
              </p:cNvPr>
              <p:cNvSpPr txBox="1"/>
              <p:nvPr/>
            </p:nvSpPr>
            <p:spPr>
              <a:xfrm>
                <a:off x="863588" y="2309687"/>
                <a:ext cx="7416824" cy="2801729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marL="457200" algn="r" rtl="1">
                  <a:lnSpc>
                    <a:spcPct val="115000"/>
                  </a:lnSpc>
                  <a:tabLst>
                    <a:tab pos="5033010" algn="l"/>
                  </a:tabLst>
                </a:pPr>
                <a:r>
                  <a:rPr lang="ar-SA" sz="4800" b="1" dirty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تعريف :</a:t>
                </a:r>
                <a:endParaRPr lang="en-US" sz="4800" dirty="0">
                  <a:solidFill>
                    <a:schemeClr val="bg1">
                      <a:lumMod val="50000"/>
                    </a:schemeClr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ar-SA" sz="3200" dirty="0">
                    <a:latin typeface="Calibri" panose="020F0502020204030204" pitchFamily="34" charset="0"/>
                    <a:ea typeface="Calibri" panose="020F0502020204030204" pitchFamily="34" charset="0"/>
                  </a:rPr>
                  <a:t>  كل اقتران على الصورة ق(س) = أ س + ب ، حيث   أ ، ب أعداد حقيقية و أ</a:t>
                </a:r>
                <a14:m>
                  <m:oMath xmlns:m="http://schemas.openxmlformats.org/officeDocument/2006/math">
                    <m:r>
                      <a:rPr lang="ar-SA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ar-SA" sz="3200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ea typeface="Times New Roman" panose="02020603050405020304" pitchFamily="18" charset="0"/>
                  </a:rPr>
                  <a:t/>
                </a:r>
                <a:r>
                  <a:rPr lang="ar-SA" sz="3200" dirty="0">
                    <a:solidFill>
                      <a:schemeClr val="tx1"/>
                    </a:solidFill>
                    <a:latin typeface="Arial" panose="020B0604020202020204" pitchFamily="34" charset="0"/>
                    <a:ea typeface="Times New Roman" panose="02020603050405020304" pitchFamily="18" charset="0"/>
                  </a:rPr>
                  <a:t>صفر ، يسمى  </a:t>
                </a:r>
                <a:r>
                  <a:rPr lang="ar-JO" sz="3200" u="sng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ea typeface="Times New Roman" panose="02020603050405020304" pitchFamily="18" charset="0"/>
                  </a:rPr>
                  <a:t>اقترانا </a:t>
                </a:r>
                <a:r>
                  <a:rPr lang="ar-SA" sz="3200" u="sng" dirty="0">
                    <a:solidFill>
                      <a:schemeClr val="accent1">
                        <a:lumMod val="75000"/>
                      </a:schemeClr>
                    </a:solidFill>
                    <a:latin typeface="Arial" panose="020B0604020202020204" pitchFamily="34" charset="0"/>
                    <a:ea typeface="Times New Roman" panose="02020603050405020304" pitchFamily="18" charset="0"/>
                  </a:rPr>
                  <a:t>خطيا</a:t>
                </a:r>
                <a:endParaRPr 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lvl="0" algn="r" rtl="1">
                  <a:lnSpc>
                    <a:spcPct val="115000"/>
                  </a:lnSpc>
                  <a:spcAft>
                    <a:spcPts val="1000"/>
                  </a:spcAft>
                  <a:tabLst>
                    <a:tab pos="5033010" algn="l"/>
                  </a:tabLst>
                </a:pPr>
                <a:r>
                  <a:rPr lang="ar-SA" sz="3200" dirty="0">
                    <a:solidFill>
                      <a:schemeClr val="accent1">
                        <a:lumMod val="50000"/>
                      </a:schemeClr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 مجاله :</a:t>
                </a:r>
                <a:r>
                  <a:rPr lang="ar-SA" sz="3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الأعداد الحقيقية و </a:t>
                </a:r>
                <a:r>
                  <a:rPr lang="ar-SA" sz="3200" dirty="0">
                    <a:solidFill>
                      <a:schemeClr val="accent1">
                        <a:lumMod val="50000"/>
                      </a:schemeClr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مداه : </a:t>
                </a:r>
                <a:r>
                  <a:rPr lang="ar-SA" sz="3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الأعداد الحقيقية .</a:t>
                </a:r>
                <a:endParaRPr lang="en-US" sz="3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BBA88ED0-659B-408A-AAC6-E8AD12E4D1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588" y="2309687"/>
                <a:ext cx="7416824" cy="2801729"/>
              </a:xfrm>
              <a:prstGeom prst="rect">
                <a:avLst/>
              </a:prstGeom>
              <a:blipFill>
                <a:blip r:embed="rId4"/>
                <a:stretch>
                  <a:fillRect l="-2461" t="-3463" r="-1887" b="-303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283216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2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1" name="Picture 15" descr="BD21370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488" y="6726238"/>
            <a:ext cx="9053512" cy="150812"/>
          </a:xfrm>
          <a:prstGeom prst="rect">
            <a:avLst/>
          </a:prstGeom>
          <a:noFill/>
        </p:spPr>
      </p:pic>
      <p:sp>
        <p:nvSpPr>
          <p:cNvPr id="19482" name="WordArt 26"/>
          <p:cNvSpPr>
            <a:spLocks noChangeArrowheads="1" noChangeShapeType="1" noTextEdit="1"/>
          </p:cNvSpPr>
          <p:nvPr/>
        </p:nvSpPr>
        <p:spPr bwMode="auto">
          <a:xfrm>
            <a:off x="2003917" y="4000500"/>
            <a:ext cx="3432179" cy="71438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endParaRPr lang="ar-SA" sz="3200" b="1" kern="10" dirty="0">
              <a:ln/>
              <a:solidFill>
                <a:schemeClr val="accent3"/>
              </a:solidFill>
              <a:latin typeface="Tunga"/>
            </a:endParaRPr>
          </a:p>
        </p:txBody>
      </p:sp>
      <p:sp>
        <p:nvSpPr>
          <p:cNvPr id="19485" name="Text Box 29"/>
          <p:cNvSpPr txBox="1">
            <a:spLocks noChangeArrowheads="1"/>
          </p:cNvSpPr>
          <p:nvPr/>
        </p:nvSpPr>
        <p:spPr bwMode="auto">
          <a:xfrm>
            <a:off x="3492500" y="2708275"/>
            <a:ext cx="3689350" cy="3667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rotWithShape="0">
              <a:srgbClr val="875B0D">
                <a:alpha val="70000"/>
              </a:srgb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1" name="WordArt 30">
            <a:extLst>
              <a:ext uri="{FF2B5EF4-FFF2-40B4-BE49-F238E27FC236}">
                <a16:creationId xmlns:a16="http://schemas.microsoft.com/office/drawing/2014/main" xmlns="" id="{DDC84F42-C5E0-4D2D-B0D0-30297315B8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03648" y="338820"/>
            <a:ext cx="6072229" cy="8651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ar-SA" sz="105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Arial Black"/>
              </a:rPr>
              <a:t>الاقتران الخطي</a:t>
            </a:r>
            <a:endParaRPr lang="ar-SA" sz="1050" b="1" u="sng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Arial Black"/>
            </a:endParaRP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018DD8E6-4BA1-4257-93FE-2E2DB5729BCC}"/>
              </a:ext>
            </a:extLst>
          </p:cNvPr>
          <p:cNvSpPr txBox="1"/>
          <p:nvPr/>
        </p:nvSpPr>
        <p:spPr>
          <a:xfrm>
            <a:off x="683568" y="1691624"/>
            <a:ext cx="7470576" cy="38099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5033010" algn="l"/>
              </a:tabLst>
            </a:pPr>
            <a:endParaRPr lang="ar-SA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5033010" algn="l"/>
              </a:tabLst>
            </a:pPr>
            <a:r>
              <a:rPr lang="ar-JO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 من الأمثلة عليه  :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5033010" algn="l"/>
              </a:tabLst>
            </a:pPr>
            <a:r>
              <a:rPr lang="ar-JO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1 ) </a:t>
            </a:r>
            <a:r>
              <a:rPr lang="ar-JO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ق(س) =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3س + 1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5033010" algn="l"/>
              </a:tabLst>
            </a:pP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2 )  </a:t>
            </a:r>
            <a:r>
              <a:rPr lang="ar-JO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ك(س) =</a:t>
            </a: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س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5033010" algn="l"/>
              </a:tabLst>
            </a:pPr>
            <a:r>
              <a:rPr lang="ar-SA" sz="24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3 ) ل(س) =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5033010" algn="l"/>
              </a:tabLst>
            </a:pPr>
            <a:r>
              <a:rPr lang="ar-SA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4 ) م (س) =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5033010" algn="l"/>
              </a:tabLst>
            </a:pP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CCEA07CA-E4A5-4D7C-B58E-293FF1AF00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064" y="4376797"/>
            <a:ext cx="809738" cy="676173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4627F993-07A7-4DB9-BD25-E66534AA29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0876" y="3803397"/>
            <a:ext cx="1326048" cy="496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8184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2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30">
            <a:extLst>
              <a:ext uri="{FF2B5EF4-FFF2-40B4-BE49-F238E27FC236}">
                <a16:creationId xmlns:a16="http://schemas.microsoft.com/office/drawing/2014/main" xmlns="" id="{A419C3C9-7879-456B-93F5-0B9EF08CE2C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627784" y="188640"/>
            <a:ext cx="3744416" cy="43314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ar-SA" sz="32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الاقتران الخطي</a:t>
            </a:r>
            <a:endParaRPr lang="ar-SA" sz="3200" b="1" u="sng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5C7110F1-741F-4B82-A648-2442BA62F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617" y="836712"/>
            <a:ext cx="8610765" cy="58813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F74C5D4A-96AB-465A-A3D1-85856B502969}"/>
              </a:ext>
            </a:extLst>
          </p:cNvPr>
          <p:cNvSpPr txBox="1"/>
          <p:nvPr/>
        </p:nvSpPr>
        <p:spPr>
          <a:xfrm>
            <a:off x="684557" y="2824004"/>
            <a:ext cx="51125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ليس اقترانا خطيا ، لأنه ليس على الصورة أ س + ب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2B6F128C-8726-4A2A-861B-AD6BD224B10D}"/>
              </a:ext>
            </a:extLst>
          </p:cNvPr>
          <p:cNvSpPr txBox="1"/>
          <p:nvPr/>
        </p:nvSpPr>
        <p:spPr>
          <a:xfrm>
            <a:off x="1259632" y="4077072"/>
            <a:ext cx="51125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ليس اقترانا خطيا ، لأنه ليس على الصورة أ س + ب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D688946E-95FB-42C7-B548-6514E898AE14}"/>
              </a:ext>
            </a:extLst>
          </p:cNvPr>
          <p:cNvSpPr txBox="1"/>
          <p:nvPr/>
        </p:nvSpPr>
        <p:spPr>
          <a:xfrm>
            <a:off x="827584" y="4832401"/>
            <a:ext cx="51125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ليس اقترانا خطيا ، لأنه ليس على الصورة أ س + ب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BC39258E-DC3D-42E8-B4F3-8E6EA00F7B27}"/>
              </a:ext>
            </a:extLst>
          </p:cNvPr>
          <p:cNvSpPr txBox="1"/>
          <p:nvPr/>
        </p:nvSpPr>
        <p:spPr>
          <a:xfrm>
            <a:off x="1115616" y="3463753"/>
            <a:ext cx="51125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اقتران خطي ، لأنه على الصورة و(س) = أ س + ب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xmlns="" id="{0DE7CA5B-DAAA-4B6C-99A0-20C45F190D27}"/>
              </a:ext>
            </a:extLst>
          </p:cNvPr>
          <p:cNvSpPr txBox="1"/>
          <p:nvPr/>
        </p:nvSpPr>
        <p:spPr>
          <a:xfrm>
            <a:off x="899592" y="5635711"/>
            <a:ext cx="51125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اقتران خطي ، لأنه على الصورة ك(س) = أ س + ب</a:t>
            </a:r>
          </a:p>
        </p:txBody>
      </p:sp>
    </p:spTree>
    <p:extLst>
      <p:ext uri="{BB962C8B-B14F-4D97-AF65-F5344CB8AC3E}">
        <p14:creationId xmlns:p14="http://schemas.microsoft.com/office/powerpoint/2010/main" xmlns="" val="2817785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ordArt 30">
            <a:extLst>
              <a:ext uri="{FF2B5EF4-FFF2-40B4-BE49-F238E27FC236}">
                <a16:creationId xmlns:a16="http://schemas.microsoft.com/office/drawing/2014/main" xmlns="" id="{A20C6142-05EF-4FD5-A6D1-DC8237D3962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63976" y="116632"/>
            <a:ext cx="4416045" cy="6964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ar-SA" sz="3600" b="1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/>
              </a:rPr>
              <a:t>تمثيل الاقتران الخطي</a:t>
            </a:r>
            <a:endParaRPr lang="ar-SA" sz="3600" b="1" u="sng" kern="1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xmlns="" id="{497C921B-18AE-489E-9936-05E81DF27991}"/>
              </a:ext>
            </a:extLst>
          </p:cNvPr>
          <p:cNvSpPr txBox="1"/>
          <p:nvPr/>
        </p:nvSpPr>
        <p:spPr>
          <a:xfrm>
            <a:off x="287522" y="980728"/>
            <a:ext cx="8568952" cy="104124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ar-SA" sz="2800" dirty="0">
                <a:latin typeface="Calibri" panose="020F0502020204030204" pitchFamily="34" charset="0"/>
                <a:ea typeface="Calibri" panose="020F0502020204030204" pitchFamily="34" charset="0"/>
              </a:rPr>
              <a:t>لتمثيل الاقتران الخطي في المستوى الديكارتي ، أعين نقطتين على الأقل تنتميان للاقتران في المستوى الديكارتي ، ثم أصل بينهما بخط مستقيم . </a:t>
            </a:r>
            <a:endParaRPr lang="ar-SA" sz="2800" dirty="0"/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B410EF93-F8A0-4586-AA3A-CD87A5CB7914}"/>
              </a:ext>
            </a:extLst>
          </p:cNvPr>
          <p:cNvSpPr txBox="1"/>
          <p:nvPr/>
        </p:nvSpPr>
        <p:spPr>
          <a:xfrm>
            <a:off x="683568" y="2102523"/>
            <a:ext cx="7935662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SA" sz="2800" b="1" dirty="0">
                <a:solidFill>
                  <a:schemeClr val="accent1">
                    <a:lumMod val="50000"/>
                  </a:schemeClr>
                </a:solidFill>
              </a:rPr>
              <a:t>مثال : </a:t>
            </a:r>
          </a:p>
          <a:p>
            <a:r>
              <a:rPr lang="ar-SA" sz="2800" dirty="0"/>
              <a:t>مثل الاقتران ق(س) = 3 س + 1 في المستوى الديكارتي .</a:t>
            </a:r>
          </a:p>
        </p:txBody>
      </p:sp>
      <p:graphicFrame>
        <p:nvGraphicFramePr>
          <p:cNvPr id="3" name="جدول 3">
            <a:extLst>
              <a:ext uri="{FF2B5EF4-FFF2-40B4-BE49-F238E27FC236}">
                <a16:creationId xmlns:a16="http://schemas.microsoft.com/office/drawing/2014/main" xmlns="" id="{D31EA69B-8F2E-4FF1-B62F-8B1EC32FC5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56388412"/>
              </p:ext>
            </p:extLst>
          </p:nvPr>
        </p:nvGraphicFramePr>
        <p:xfrm>
          <a:off x="1603399" y="3212976"/>
          <a:ext cx="6096000" cy="741680"/>
        </p:xfrm>
        <a:graphic>
          <a:graphicData uri="http://schemas.openxmlformats.org/drawingml/2006/table">
            <a:tbl>
              <a:tblPr rtl="1" firstRow="1" bandRow="1">
                <a:tableStyleId>{616DA210-FB5B-4158-B5E0-FEB733F419BA}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xmlns="" val="395804726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9933803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126175095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38199606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dirty="0"/>
                        <a:t>س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54892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dirty="0"/>
                        <a:t>ص = ق(س)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99741369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FEC8F638-BED9-49FA-A4CD-8D7E4F985B36}"/>
                  </a:ext>
                </a:extLst>
              </p:cNvPr>
              <p:cNvSpPr txBox="1"/>
              <p:nvPr/>
            </p:nvSpPr>
            <p:spPr>
              <a:xfrm>
                <a:off x="5508104" y="4210856"/>
                <a:ext cx="3528392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dirty="0"/>
                  <a:t>ق(-1) =  3 </a:t>
                </a:r>
                <a14:m>
                  <m:oMath xmlns:m="http://schemas.openxmlformats.org/officeDocument/2006/math">
                    <m:r>
                      <a:rPr lang="ar-SA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dirty="0"/>
                  <a:t>  -1 + 1 = -3 + 1 = -2</a:t>
                </a:r>
              </a:p>
            </p:txBody>
          </p:sp>
        </mc:Choice>
        <mc:Fallback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FEC8F638-BED9-49FA-A4CD-8D7E4F985B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4210856"/>
                <a:ext cx="3528392" cy="369332"/>
              </a:xfrm>
              <a:prstGeom prst="rect">
                <a:avLst/>
              </a:prstGeom>
              <a:blipFill>
                <a:blip r:embed="rId3"/>
                <a:stretch>
                  <a:fillRect t="-10000" r="-1557" b="-2666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FF669409-35A6-488F-AAA7-C35B7E5AE950}"/>
                  </a:ext>
                </a:extLst>
              </p:cNvPr>
              <p:cNvSpPr txBox="1"/>
              <p:nvPr/>
            </p:nvSpPr>
            <p:spPr>
              <a:xfrm>
                <a:off x="5508104" y="4836389"/>
                <a:ext cx="3528392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dirty="0"/>
                  <a:t>ق( 0 ) =  3 </a:t>
                </a:r>
                <a14:m>
                  <m:oMath xmlns:m="http://schemas.openxmlformats.org/officeDocument/2006/math">
                    <m:r>
                      <a:rPr lang="ar-SA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dirty="0"/>
                  <a:t>  0 + 1 = 0+ 1 = 1</a:t>
                </a:r>
              </a:p>
            </p:txBody>
          </p:sp>
        </mc:Choice>
        <mc:Fallback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FF669409-35A6-488F-AAA7-C35B7E5AE9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4836389"/>
                <a:ext cx="3528392" cy="369332"/>
              </a:xfrm>
              <a:prstGeom prst="rect">
                <a:avLst/>
              </a:prstGeom>
              <a:blipFill>
                <a:blip r:embed="rId4"/>
                <a:stretch>
                  <a:fillRect t="-8197" r="-1557" b="-2459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مربع نص 9">
                <a:extLst>
                  <a:ext uri="{FF2B5EF4-FFF2-40B4-BE49-F238E27FC236}">
                    <a16:creationId xmlns:a16="http://schemas.microsoft.com/office/drawing/2014/main" id="{2DB9AD1C-63A4-46C5-B3F8-5A33393B7953}"/>
                  </a:ext>
                </a:extLst>
              </p:cNvPr>
              <p:cNvSpPr txBox="1"/>
              <p:nvPr/>
            </p:nvSpPr>
            <p:spPr>
              <a:xfrm>
                <a:off x="5517981" y="5507940"/>
                <a:ext cx="3528392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dirty="0"/>
                  <a:t>ق(1) =  3 </a:t>
                </a:r>
                <a14:m>
                  <m:oMath xmlns:m="http://schemas.openxmlformats.org/officeDocument/2006/math">
                    <m:r>
                      <a:rPr lang="ar-SA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dirty="0"/>
                  <a:t>  1 + 1 = 3 + 1 = 4</a:t>
                </a:r>
              </a:p>
            </p:txBody>
          </p:sp>
        </mc:Choice>
        <mc:Fallback>
          <p:sp>
            <p:nvSpPr>
              <p:cNvPr id="10" name="مربع نص 9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2DB9AD1C-63A4-46C5-B3F8-5A33393B79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7981" y="5507940"/>
                <a:ext cx="3528392" cy="369332"/>
              </a:xfrm>
              <a:prstGeom prst="rect">
                <a:avLst/>
              </a:prstGeom>
              <a:blipFill>
                <a:blip r:embed="rId5"/>
                <a:stretch>
                  <a:fillRect t="-10000" r="-1554" b="-2666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060E45E0-157C-4C80-99A2-796CEE0F7E8A}"/>
              </a:ext>
            </a:extLst>
          </p:cNvPr>
          <p:cNvSpPr txBox="1"/>
          <p:nvPr/>
        </p:nvSpPr>
        <p:spPr>
          <a:xfrm>
            <a:off x="5146059" y="3592610"/>
            <a:ext cx="41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dirty="0"/>
              <a:t>-2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5CBBB3FB-9882-43AE-B95E-5FB9B5832400}"/>
              </a:ext>
            </a:extLst>
          </p:cNvPr>
          <p:cNvSpPr txBox="1"/>
          <p:nvPr/>
        </p:nvSpPr>
        <p:spPr>
          <a:xfrm flipH="1">
            <a:off x="3645313" y="3568734"/>
            <a:ext cx="41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229580D8-78B6-44DA-B2F8-F5BCE08397B0}"/>
              </a:ext>
            </a:extLst>
          </p:cNvPr>
          <p:cNvSpPr txBox="1"/>
          <p:nvPr/>
        </p:nvSpPr>
        <p:spPr>
          <a:xfrm>
            <a:off x="2144567" y="3568734"/>
            <a:ext cx="41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dirty="0"/>
              <a:t>4</a:t>
            </a:r>
          </a:p>
        </p:txBody>
      </p:sp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F16E6530-6B9E-40A0-8453-665895C5A7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5616" y="4037797"/>
            <a:ext cx="3111510" cy="2761466"/>
          </a:xfrm>
          <a:prstGeom prst="rect">
            <a:avLst/>
          </a:prstGeom>
        </p:spPr>
      </p:pic>
      <p:sp>
        <p:nvSpPr>
          <p:cNvPr id="18" name="شكل بيضاوي 17">
            <a:extLst>
              <a:ext uri="{FF2B5EF4-FFF2-40B4-BE49-F238E27FC236}">
                <a16:creationId xmlns:a16="http://schemas.microsoft.com/office/drawing/2014/main" xmlns="" id="{7DD6B67E-5A98-48A0-BF51-9409933E7590}"/>
              </a:ext>
            </a:extLst>
          </p:cNvPr>
          <p:cNvSpPr/>
          <p:nvPr/>
        </p:nvSpPr>
        <p:spPr>
          <a:xfrm>
            <a:off x="2381718" y="5825589"/>
            <a:ext cx="93503" cy="1033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9" name="شكل بيضاوي 18">
            <a:extLst>
              <a:ext uri="{FF2B5EF4-FFF2-40B4-BE49-F238E27FC236}">
                <a16:creationId xmlns:a16="http://schemas.microsoft.com/office/drawing/2014/main" xmlns="" id="{53E67FFB-13F4-4E3B-8647-E8861715122A}"/>
              </a:ext>
            </a:extLst>
          </p:cNvPr>
          <p:cNvSpPr/>
          <p:nvPr/>
        </p:nvSpPr>
        <p:spPr>
          <a:xfrm>
            <a:off x="2843808" y="4395522"/>
            <a:ext cx="93503" cy="1033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0" name="شكل بيضاوي 19">
            <a:extLst>
              <a:ext uri="{FF2B5EF4-FFF2-40B4-BE49-F238E27FC236}">
                <a16:creationId xmlns:a16="http://schemas.microsoft.com/office/drawing/2014/main" xmlns="" id="{F300FE1C-5C47-44B2-8BDC-A5DF57D5FFCC}"/>
              </a:ext>
            </a:extLst>
          </p:cNvPr>
          <p:cNvSpPr/>
          <p:nvPr/>
        </p:nvSpPr>
        <p:spPr>
          <a:xfrm>
            <a:off x="2624619" y="5089589"/>
            <a:ext cx="93503" cy="1033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22" name="رابط كسهم مستقيم 21">
            <a:extLst>
              <a:ext uri="{FF2B5EF4-FFF2-40B4-BE49-F238E27FC236}">
                <a16:creationId xmlns:a16="http://schemas.microsoft.com/office/drawing/2014/main" xmlns="" id="{C30512CE-8BD5-4002-8C74-2EB73C13E75D}"/>
              </a:ext>
            </a:extLst>
          </p:cNvPr>
          <p:cNvCxnSpPr>
            <a:cxnSpLocks/>
          </p:cNvCxnSpPr>
          <p:nvPr/>
        </p:nvCxnSpPr>
        <p:spPr>
          <a:xfrm flipH="1">
            <a:off x="2363977" y="4293824"/>
            <a:ext cx="573334" cy="1799472"/>
          </a:xfrm>
          <a:prstGeom prst="straightConnector1">
            <a:avLst/>
          </a:prstGeom>
          <a:ln w="2540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DFC4D339-6D72-4F53-865F-0FA3C883F5B5}"/>
              </a:ext>
            </a:extLst>
          </p:cNvPr>
          <p:cNvSpPr txBox="1"/>
          <p:nvPr/>
        </p:nvSpPr>
        <p:spPr>
          <a:xfrm>
            <a:off x="3033541" y="4169286"/>
            <a:ext cx="71124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ق(س)</a:t>
            </a:r>
          </a:p>
        </p:txBody>
      </p:sp>
      <p:sp>
        <p:nvSpPr>
          <p:cNvPr id="26" name="مربع نص 25">
            <a:extLst>
              <a:ext uri="{FF2B5EF4-FFF2-40B4-BE49-F238E27FC236}">
                <a16:creationId xmlns:a16="http://schemas.microsoft.com/office/drawing/2014/main" xmlns="" id="{5142E869-00B9-4BFA-AD50-D89CC9102A81}"/>
              </a:ext>
            </a:extLst>
          </p:cNvPr>
          <p:cNvSpPr txBox="1"/>
          <p:nvPr/>
        </p:nvSpPr>
        <p:spPr>
          <a:xfrm>
            <a:off x="5134663" y="3187752"/>
            <a:ext cx="4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dirty="0"/>
              <a:t> -1 </a:t>
            </a:r>
          </a:p>
        </p:txBody>
      </p:sp>
      <p:sp>
        <p:nvSpPr>
          <p:cNvPr id="28" name="مربع نص 27">
            <a:extLst>
              <a:ext uri="{FF2B5EF4-FFF2-40B4-BE49-F238E27FC236}">
                <a16:creationId xmlns:a16="http://schemas.microsoft.com/office/drawing/2014/main" xmlns="" id="{4AF59A72-4EC6-4277-BE71-F6A7019BBFBF}"/>
              </a:ext>
            </a:extLst>
          </p:cNvPr>
          <p:cNvSpPr txBox="1"/>
          <p:nvPr/>
        </p:nvSpPr>
        <p:spPr>
          <a:xfrm flipH="1">
            <a:off x="3644333" y="3202844"/>
            <a:ext cx="41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dirty="0"/>
              <a:t>0</a:t>
            </a:r>
          </a:p>
        </p:txBody>
      </p:sp>
      <p:sp>
        <p:nvSpPr>
          <p:cNvPr id="30" name="مربع نص 29">
            <a:extLst>
              <a:ext uri="{FF2B5EF4-FFF2-40B4-BE49-F238E27FC236}">
                <a16:creationId xmlns:a16="http://schemas.microsoft.com/office/drawing/2014/main" xmlns="" id="{A5545C60-F773-4BA4-B358-62D609AD9915}"/>
              </a:ext>
            </a:extLst>
          </p:cNvPr>
          <p:cNvSpPr txBox="1"/>
          <p:nvPr/>
        </p:nvSpPr>
        <p:spPr>
          <a:xfrm>
            <a:off x="2185570" y="3223278"/>
            <a:ext cx="4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xmlns="" val="3698048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8" grpId="0" animBg="1"/>
      <p:bldP spid="4" grpId="0" animBg="1"/>
      <p:bldP spid="9" grpId="0" animBg="1"/>
      <p:bldP spid="10" grpId="0" animBg="1"/>
      <p:bldP spid="11" grpId="0"/>
      <p:bldP spid="13" grpId="0"/>
      <p:bldP spid="15" grpId="0"/>
      <p:bldP spid="18" grpId="0" animBg="1"/>
      <p:bldP spid="19" grpId="0" animBg="1"/>
      <p:bldP spid="20" grpId="0" animBg="1"/>
      <p:bldP spid="24" grpId="0"/>
      <p:bldP spid="26" grpId="0"/>
      <p:bldP spid="28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30">
            <a:extLst>
              <a:ext uri="{FF2B5EF4-FFF2-40B4-BE49-F238E27FC236}">
                <a16:creationId xmlns:a16="http://schemas.microsoft.com/office/drawing/2014/main" xmlns="" id="{8A9B89B4-002A-42AB-954A-4535839B726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3728" y="404664"/>
            <a:ext cx="4608513" cy="5771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600" b="1" i="0" u="none" strike="noStrike" kern="10" cap="none" spc="50" normalizeH="0" baseline="0" noProof="0" dirty="0">
                <a:ln w="11430"/>
                <a:gradFill>
                  <a:gsLst>
                    <a:gs pos="25000">
                      <a:srgbClr val="9FB8CD">
                        <a:satMod val="155000"/>
                      </a:srgbClr>
                    </a:gs>
                    <a:gs pos="100000">
                      <a:srgbClr val="9FB8C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Arial" panose="020B0604020202020204" pitchFamily="34" charset="0"/>
              </a:rPr>
              <a:t>الاقتران الخطي</a:t>
            </a:r>
            <a:endParaRPr kumimoji="0" lang="ar-SA" sz="3600" b="1" i="0" u="sng" strike="noStrike" kern="10" cap="none" spc="50" normalizeH="0" baseline="0" noProof="0" dirty="0">
              <a:ln w="11430"/>
              <a:gradFill>
                <a:gsLst>
                  <a:gs pos="25000">
                    <a:srgbClr val="9FB8CD">
                      <a:satMod val="155000"/>
                    </a:srgbClr>
                  </a:gs>
                  <a:gs pos="100000">
                    <a:srgbClr val="9FB8C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 Black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070B9FB5-FAF1-41B8-B50D-CC005A8395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14" y="1412776"/>
            <a:ext cx="8959771" cy="52565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مربع نص 4">
                <a:extLst>
                  <a:ext uri="{FF2B5EF4-FFF2-40B4-BE49-F238E27FC236}">
                    <a16:creationId xmlns:a16="http://schemas.microsoft.com/office/drawing/2014/main" id="{B8F6F236-5851-4284-8A4B-0257A7B28AC3}"/>
                  </a:ext>
                </a:extLst>
              </p:cNvPr>
              <p:cNvSpPr txBox="1"/>
              <p:nvPr/>
            </p:nvSpPr>
            <p:spPr>
              <a:xfrm>
                <a:off x="5220072" y="3856402"/>
                <a:ext cx="3528392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ق(-1) =  2 </a:t>
                </a:r>
                <a14:m>
                  <m:oMath xmlns:m="http://schemas.openxmlformats.org/officeDocument/2006/math">
                    <m:r>
                      <a:rPr kumimoji="0" lang="ar-SA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  -1 + 1 = -2 + 1 = -1</a:t>
                </a:r>
              </a:p>
            </p:txBody>
          </p:sp>
        </mc:Choice>
        <mc:Fallback>
          <p:sp>
            <p:nvSpPr>
              <p:cNvPr id="5" name="مربع نص 4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B8F6F236-5851-4284-8A4B-0257A7B28A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3856402"/>
                <a:ext cx="3528392" cy="369332"/>
              </a:xfrm>
              <a:prstGeom prst="rect">
                <a:avLst/>
              </a:prstGeom>
              <a:blipFill>
                <a:blip r:embed="rId3"/>
                <a:stretch>
                  <a:fillRect t="-10000" r="-1554" b="-2666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8F129747-61C6-4F7E-BF90-D4424DFF1272}"/>
              </a:ext>
            </a:extLst>
          </p:cNvPr>
          <p:cNvSpPr txBox="1"/>
          <p:nvPr/>
        </p:nvSpPr>
        <p:spPr>
          <a:xfrm>
            <a:off x="4932040" y="2780928"/>
            <a:ext cx="41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-1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E8D03EEB-415E-41C9-9D6E-FA38140B9304}"/>
                  </a:ext>
                </a:extLst>
              </p:cNvPr>
              <p:cNvSpPr txBox="1"/>
              <p:nvPr/>
            </p:nvSpPr>
            <p:spPr>
              <a:xfrm>
                <a:off x="5200356" y="4540478"/>
                <a:ext cx="3528392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ق( 0 ) =  2 </a:t>
                </a:r>
                <a14:m>
                  <m:oMath xmlns:m="http://schemas.openxmlformats.org/officeDocument/2006/math">
                    <m:r>
                      <a:rPr kumimoji="0" lang="ar-SA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  0 + 1 = 0+ 1 = 1</a:t>
                </a:r>
              </a:p>
            </p:txBody>
          </p:sp>
        </mc:Choice>
        <mc:Fallback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E8D03EEB-415E-41C9-9D6E-FA38140B93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0356" y="4540478"/>
                <a:ext cx="3528392" cy="369332"/>
              </a:xfrm>
              <a:prstGeom prst="rect">
                <a:avLst/>
              </a:prstGeom>
              <a:blipFill>
                <a:blip r:embed="rId4"/>
                <a:stretch>
                  <a:fillRect t="-10000" r="-1554" b="-2666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AF9AB5E8-FC1E-45C1-B539-D394943B0653}"/>
              </a:ext>
            </a:extLst>
          </p:cNvPr>
          <p:cNvSpPr txBox="1"/>
          <p:nvPr/>
        </p:nvSpPr>
        <p:spPr>
          <a:xfrm flipH="1">
            <a:off x="3275856" y="2708920"/>
            <a:ext cx="41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1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3B5C75BC-D165-4A2A-B1EF-2CBEE77F654D}"/>
                  </a:ext>
                </a:extLst>
              </p:cNvPr>
              <p:cNvSpPr txBox="1"/>
              <p:nvPr/>
            </p:nvSpPr>
            <p:spPr>
              <a:xfrm>
                <a:off x="5200356" y="5210998"/>
                <a:ext cx="3528392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ق(1) =  2 </a:t>
                </a:r>
                <a14:m>
                  <m:oMath xmlns:m="http://schemas.openxmlformats.org/officeDocument/2006/math">
                    <m:r>
                      <a:rPr kumimoji="0" lang="ar-SA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  1 + 1 = 2 + 1 = 3</a:t>
                </a:r>
              </a:p>
            </p:txBody>
          </p:sp>
        </mc:Choice>
        <mc:Fallback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3B5C75BC-D165-4A2A-B1EF-2CBEE77F65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0356" y="5210998"/>
                <a:ext cx="3528392" cy="369332"/>
              </a:xfrm>
              <a:prstGeom prst="rect">
                <a:avLst/>
              </a:prstGeom>
              <a:blipFill>
                <a:blip r:embed="rId5"/>
                <a:stretch>
                  <a:fillRect t="-10000" r="-1554" b="-2666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مربع نص 9">
            <a:extLst>
              <a:ext uri="{FF2B5EF4-FFF2-40B4-BE49-F238E27FC236}">
                <a16:creationId xmlns:a16="http://schemas.microsoft.com/office/drawing/2014/main" xmlns="" id="{00E737DB-8864-42F3-A5D2-7B6EF9B711CD}"/>
              </a:ext>
            </a:extLst>
          </p:cNvPr>
          <p:cNvSpPr txBox="1"/>
          <p:nvPr/>
        </p:nvSpPr>
        <p:spPr>
          <a:xfrm>
            <a:off x="1590073" y="2708920"/>
            <a:ext cx="41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1" name="شكل بيضاوي 10">
            <a:extLst>
              <a:ext uri="{FF2B5EF4-FFF2-40B4-BE49-F238E27FC236}">
                <a16:creationId xmlns:a16="http://schemas.microsoft.com/office/drawing/2014/main" xmlns="" id="{F494B2FC-DF08-411D-9752-B99C766794E1}"/>
              </a:ext>
            </a:extLst>
          </p:cNvPr>
          <p:cNvSpPr/>
          <p:nvPr/>
        </p:nvSpPr>
        <p:spPr>
          <a:xfrm>
            <a:off x="1590073" y="5343981"/>
            <a:ext cx="93503" cy="1033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شكل بيضاوي 11">
            <a:extLst>
              <a:ext uri="{FF2B5EF4-FFF2-40B4-BE49-F238E27FC236}">
                <a16:creationId xmlns:a16="http://schemas.microsoft.com/office/drawing/2014/main" xmlns="" id="{B31B8BCA-E564-4564-9AEB-9D3AA11EDBC5}"/>
              </a:ext>
            </a:extLst>
          </p:cNvPr>
          <p:cNvSpPr/>
          <p:nvPr/>
        </p:nvSpPr>
        <p:spPr>
          <a:xfrm>
            <a:off x="2076976" y="4437112"/>
            <a:ext cx="93503" cy="1033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شكل بيضاوي 12">
            <a:extLst>
              <a:ext uri="{FF2B5EF4-FFF2-40B4-BE49-F238E27FC236}">
                <a16:creationId xmlns:a16="http://schemas.microsoft.com/office/drawing/2014/main" xmlns="" id="{1A8953B5-A05D-4B11-A64E-4502FA26EB85}"/>
              </a:ext>
            </a:extLst>
          </p:cNvPr>
          <p:cNvSpPr/>
          <p:nvPr/>
        </p:nvSpPr>
        <p:spPr>
          <a:xfrm>
            <a:off x="2562645" y="3476044"/>
            <a:ext cx="93503" cy="1033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4" name="رابط كسهم مستقيم 13">
            <a:extLst>
              <a:ext uri="{FF2B5EF4-FFF2-40B4-BE49-F238E27FC236}">
                <a16:creationId xmlns:a16="http://schemas.microsoft.com/office/drawing/2014/main" xmlns="" id="{92DABD9E-0909-48B9-BFF9-67626E96215F}"/>
              </a:ext>
            </a:extLst>
          </p:cNvPr>
          <p:cNvCxnSpPr>
            <a:cxnSpLocks/>
          </p:cNvCxnSpPr>
          <p:nvPr/>
        </p:nvCxnSpPr>
        <p:spPr>
          <a:xfrm flipH="1">
            <a:off x="1475656" y="3429000"/>
            <a:ext cx="1180492" cy="2304256"/>
          </a:xfrm>
          <a:prstGeom prst="straightConnector1">
            <a:avLst/>
          </a:prstGeom>
          <a:ln w="2540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مربع نص 16">
            <a:extLst>
              <a:ext uri="{FF2B5EF4-FFF2-40B4-BE49-F238E27FC236}">
                <a16:creationId xmlns:a16="http://schemas.microsoft.com/office/drawing/2014/main" xmlns="" id="{E6650848-DE98-4311-8EE0-19B201F74E4C}"/>
              </a:ext>
            </a:extLst>
          </p:cNvPr>
          <p:cNvSpPr txBox="1"/>
          <p:nvPr/>
        </p:nvSpPr>
        <p:spPr>
          <a:xfrm>
            <a:off x="2503667" y="3529455"/>
            <a:ext cx="7721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ق(س)</a:t>
            </a:r>
          </a:p>
        </p:txBody>
      </p:sp>
    </p:spTree>
    <p:extLst>
      <p:ext uri="{BB962C8B-B14F-4D97-AF65-F5344CB8AC3E}">
        <p14:creationId xmlns:p14="http://schemas.microsoft.com/office/powerpoint/2010/main" xmlns="" val="622273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 animBg="1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1" name="Picture 15" descr="BD21370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488" y="6726238"/>
            <a:ext cx="9053512" cy="150812"/>
          </a:xfrm>
          <a:prstGeom prst="rect">
            <a:avLst/>
          </a:prstGeom>
          <a:noFill/>
        </p:spPr>
      </p:pic>
      <p:sp>
        <p:nvSpPr>
          <p:cNvPr id="19482" name="WordArt 26"/>
          <p:cNvSpPr>
            <a:spLocks noChangeArrowheads="1" noChangeShapeType="1" noTextEdit="1"/>
          </p:cNvSpPr>
          <p:nvPr/>
        </p:nvSpPr>
        <p:spPr bwMode="auto">
          <a:xfrm>
            <a:off x="2003917" y="4000500"/>
            <a:ext cx="3432179" cy="71438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3200" b="1" i="0" u="none" strike="noStrike" kern="10" cap="none" spc="0" normalizeH="0" baseline="0" noProof="0" dirty="0">
              <a:ln/>
              <a:solidFill>
                <a:srgbClr val="D2DA7A"/>
              </a:solidFill>
              <a:effectLst/>
              <a:uLnTx/>
              <a:uFillTx/>
              <a:latin typeface="Tunga"/>
              <a:ea typeface="+mn-ea"/>
              <a:cs typeface="Arial" panose="020B0604020202020204" pitchFamily="34" charset="0"/>
            </a:endParaRPr>
          </a:p>
        </p:txBody>
      </p:sp>
      <p:sp>
        <p:nvSpPr>
          <p:cNvPr id="19485" name="Text Box 29"/>
          <p:cNvSpPr txBox="1">
            <a:spLocks noChangeArrowheads="1"/>
          </p:cNvSpPr>
          <p:nvPr/>
        </p:nvSpPr>
        <p:spPr bwMode="auto">
          <a:xfrm>
            <a:off x="3492500" y="2708275"/>
            <a:ext cx="3689350" cy="3667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rotWithShape="0">
              <a:srgbClr val="875B0D">
                <a:alpha val="70000"/>
              </a:srgbClr>
            </a:outerShdw>
          </a:effectLst>
        </p:spPr>
        <p:txBody>
          <a:bodyPr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1" name="WordArt 30">
            <a:extLst>
              <a:ext uri="{FF2B5EF4-FFF2-40B4-BE49-F238E27FC236}">
                <a16:creationId xmlns:a16="http://schemas.microsoft.com/office/drawing/2014/main" xmlns="" id="{DDC84F42-C5E0-4D2D-B0D0-30297315B8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95736" y="145686"/>
            <a:ext cx="4248472" cy="58083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600" b="1" i="0" u="none" strike="noStrike" kern="10" cap="none" spc="50" normalizeH="0" baseline="0" noProof="0" dirty="0">
                <a:ln w="11430"/>
                <a:gradFill>
                  <a:gsLst>
                    <a:gs pos="25000">
                      <a:srgbClr val="9FB8CD">
                        <a:satMod val="155000"/>
                      </a:srgbClr>
                    </a:gs>
                    <a:gs pos="100000">
                      <a:srgbClr val="9FB8C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Arial" panose="020B0604020202020204" pitchFamily="34" charset="0"/>
              </a:rPr>
              <a:t>الاقتران المحايد</a:t>
            </a:r>
            <a:endParaRPr kumimoji="0" lang="ar-SA" sz="3600" b="1" i="0" u="sng" strike="noStrike" kern="10" cap="none" spc="50" normalizeH="0" baseline="0" noProof="0" dirty="0">
              <a:ln w="11430"/>
              <a:gradFill>
                <a:gsLst>
                  <a:gs pos="25000">
                    <a:srgbClr val="9FB8CD">
                      <a:satMod val="155000"/>
                    </a:srgbClr>
                  </a:gs>
                  <a:gs pos="100000">
                    <a:srgbClr val="9FB8C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 Black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E7472FCC-EA45-4078-B3C8-33BF853F17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42" y="993343"/>
            <a:ext cx="8529715" cy="57189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xmlns="" id="{246DD2CC-8D5D-4DEC-83CA-2D410B7A2385}"/>
              </a:ext>
            </a:extLst>
          </p:cNvPr>
          <p:cNvSpPr txBox="1"/>
          <p:nvPr/>
        </p:nvSpPr>
        <p:spPr>
          <a:xfrm>
            <a:off x="7524328" y="3212976"/>
            <a:ext cx="11521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ق(1) = 1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xmlns="" id="{B4F8DE95-491F-4DD6-B601-4542207B4150}"/>
              </a:ext>
            </a:extLst>
          </p:cNvPr>
          <p:cNvSpPr txBox="1"/>
          <p:nvPr/>
        </p:nvSpPr>
        <p:spPr>
          <a:xfrm>
            <a:off x="7524328" y="3815834"/>
            <a:ext cx="11521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ق(3) = 3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F50C8E13-FF0B-4C45-AA9B-A6D1A1158231}"/>
              </a:ext>
            </a:extLst>
          </p:cNvPr>
          <p:cNvSpPr txBox="1"/>
          <p:nvPr/>
        </p:nvSpPr>
        <p:spPr>
          <a:xfrm>
            <a:off x="7515463" y="4476550"/>
            <a:ext cx="11521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ق(0) = 0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xmlns="" id="{700F2388-B70E-4538-8600-4038063B3C83}"/>
              </a:ext>
            </a:extLst>
          </p:cNvPr>
          <p:cNvSpPr txBox="1"/>
          <p:nvPr/>
        </p:nvSpPr>
        <p:spPr>
          <a:xfrm>
            <a:off x="4193217" y="2390198"/>
            <a:ext cx="43204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1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B1099520-45C5-4E50-8EA7-633E64EF872B}"/>
              </a:ext>
            </a:extLst>
          </p:cNvPr>
          <p:cNvSpPr txBox="1"/>
          <p:nvPr/>
        </p:nvSpPr>
        <p:spPr>
          <a:xfrm>
            <a:off x="2925127" y="2390198"/>
            <a:ext cx="43204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3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xmlns="" id="{FFF16036-3536-4D4E-AACA-EFC30A3014F3}"/>
              </a:ext>
            </a:extLst>
          </p:cNvPr>
          <p:cNvSpPr txBox="1"/>
          <p:nvPr/>
        </p:nvSpPr>
        <p:spPr>
          <a:xfrm>
            <a:off x="1621469" y="2415406"/>
            <a:ext cx="43204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0</a:t>
            </a:r>
          </a:p>
        </p:txBody>
      </p:sp>
      <p:sp>
        <p:nvSpPr>
          <p:cNvPr id="9" name="شكل بيضاوي 8">
            <a:extLst>
              <a:ext uri="{FF2B5EF4-FFF2-40B4-BE49-F238E27FC236}">
                <a16:creationId xmlns:a16="http://schemas.microsoft.com/office/drawing/2014/main" xmlns="" id="{D56137A2-6239-44B9-B64B-7F42FE1FCDBF}"/>
              </a:ext>
            </a:extLst>
          </p:cNvPr>
          <p:cNvSpPr/>
          <p:nvPr/>
        </p:nvSpPr>
        <p:spPr>
          <a:xfrm>
            <a:off x="6300192" y="3406140"/>
            <a:ext cx="72008" cy="4571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0" name="شكل بيضاوي 19">
            <a:extLst>
              <a:ext uri="{FF2B5EF4-FFF2-40B4-BE49-F238E27FC236}">
                <a16:creationId xmlns:a16="http://schemas.microsoft.com/office/drawing/2014/main" xmlns="" id="{6CD9C8D1-4361-4DF9-9621-D2F5A805E5FD}"/>
              </a:ext>
            </a:extLst>
          </p:cNvPr>
          <p:cNvSpPr/>
          <p:nvPr/>
        </p:nvSpPr>
        <p:spPr>
          <a:xfrm>
            <a:off x="5301171" y="4430831"/>
            <a:ext cx="72008" cy="4571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1" name="شكل بيضاوي 20">
            <a:extLst>
              <a:ext uri="{FF2B5EF4-FFF2-40B4-BE49-F238E27FC236}">
                <a16:creationId xmlns:a16="http://schemas.microsoft.com/office/drawing/2014/main" xmlns="" id="{F523C335-FBC5-42DF-A82F-8CBFF5D851B8}"/>
              </a:ext>
            </a:extLst>
          </p:cNvPr>
          <p:cNvSpPr/>
          <p:nvPr/>
        </p:nvSpPr>
        <p:spPr>
          <a:xfrm>
            <a:off x="3779912" y="5919263"/>
            <a:ext cx="72008" cy="4571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2" name="شكل بيضاوي 21">
            <a:extLst>
              <a:ext uri="{FF2B5EF4-FFF2-40B4-BE49-F238E27FC236}">
                <a16:creationId xmlns:a16="http://schemas.microsoft.com/office/drawing/2014/main" xmlns="" id="{C507522D-096A-49D2-A36B-5829BE75D7D6}"/>
              </a:ext>
            </a:extLst>
          </p:cNvPr>
          <p:cNvSpPr/>
          <p:nvPr/>
        </p:nvSpPr>
        <p:spPr>
          <a:xfrm>
            <a:off x="4788024" y="4930425"/>
            <a:ext cx="72008" cy="4571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18" name="رابط كسهم مستقيم 17">
            <a:extLst>
              <a:ext uri="{FF2B5EF4-FFF2-40B4-BE49-F238E27FC236}">
                <a16:creationId xmlns:a16="http://schemas.microsoft.com/office/drawing/2014/main" xmlns="" id="{26C49836-ADAE-4A61-BA66-136392278144}"/>
              </a:ext>
            </a:extLst>
          </p:cNvPr>
          <p:cNvCxnSpPr>
            <a:cxnSpLocks/>
          </p:cNvCxnSpPr>
          <p:nvPr/>
        </p:nvCxnSpPr>
        <p:spPr>
          <a:xfrm flipH="1">
            <a:off x="3388744" y="3297710"/>
            <a:ext cx="3095724" cy="3096344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مربع نص 25">
            <a:extLst>
              <a:ext uri="{FF2B5EF4-FFF2-40B4-BE49-F238E27FC236}">
                <a16:creationId xmlns:a16="http://schemas.microsoft.com/office/drawing/2014/main" xmlns="" id="{8A72417F-BDCA-42EE-B2A5-AA0E25CEF700}"/>
              </a:ext>
            </a:extLst>
          </p:cNvPr>
          <p:cNvSpPr txBox="1"/>
          <p:nvPr/>
        </p:nvSpPr>
        <p:spPr>
          <a:xfrm>
            <a:off x="6058113" y="3482261"/>
            <a:ext cx="7721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ق(س)</a:t>
            </a:r>
          </a:p>
        </p:txBody>
      </p:sp>
    </p:spTree>
    <p:extLst>
      <p:ext uri="{BB962C8B-B14F-4D97-AF65-F5344CB8AC3E}">
        <p14:creationId xmlns:p14="http://schemas.microsoft.com/office/powerpoint/2010/main" xmlns="" val="1307496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2" grpId="0" animBg="1"/>
      <p:bldP spid="11" grpId="0" animBg="1"/>
      <p:bldP spid="4" grpId="0"/>
      <p:bldP spid="10" grpId="0"/>
      <p:bldP spid="12" grpId="0"/>
      <p:bldP spid="14" grpId="0"/>
      <p:bldP spid="15" grpId="0"/>
      <p:bldP spid="16" grpId="0"/>
      <p:bldP spid="9" grpId="0" animBg="1"/>
      <p:bldP spid="20" grpId="0" animBg="1"/>
      <p:bldP spid="21" grpId="0" animBg="1"/>
      <p:bldP spid="22" grpId="0" animBg="1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1" name="Picture 15" descr="BD21370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488" y="6726238"/>
            <a:ext cx="9053512" cy="150812"/>
          </a:xfrm>
          <a:prstGeom prst="rect">
            <a:avLst/>
          </a:prstGeom>
          <a:noFill/>
        </p:spPr>
      </p:pic>
      <p:sp>
        <p:nvSpPr>
          <p:cNvPr id="19482" name="WordArt 26"/>
          <p:cNvSpPr>
            <a:spLocks noChangeArrowheads="1" noChangeShapeType="1" noTextEdit="1"/>
          </p:cNvSpPr>
          <p:nvPr/>
        </p:nvSpPr>
        <p:spPr bwMode="auto">
          <a:xfrm>
            <a:off x="2003917" y="4000500"/>
            <a:ext cx="3432179" cy="71438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3200" b="1" i="0" u="none" strike="noStrike" kern="10" cap="none" spc="0" normalizeH="0" baseline="0" noProof="0" dirty="0">
              <a:ln/>
              <a:solidFill>
                <a:srgbClr val="D2DA7A"/>
              </a:solidFill>
              <a:effectLst/>
              <a:uLnTx/>
              <a:uFillTx/>
              <a:latin typeface="Tunga"/>
              <a:ea typeface="+mn-ea"/>
              <a:cs typeface="Arial" panose="020B0604020202020204" pitchFamily="34" charset="0"/>
            </a:endParaRPr>
          </a:p>
        </p:txBody>
      </p:sp>
      <p:sp>
        <p:nvSpPr>
          <p:cNvPr id="19485" name="Text Box 29"/>
          <p:cNvSpPr txBox="1">
            <a:spLocks noChangeArrowheads="1"/>
          </p:cNvSpPr>
          <p:nvPr/>
        </p:nvSpPr>
        <p:spPr bwMode="auto">
          <a:xfrm>
            <a:off x="3492500" y="2708275"/>
            <a:ext cx="3689350" cy="3667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rotWithShape="0">
              <a:srgbClr val="875B0D">
                <a:alpha val="70000"/>
              </a:srgbClr>
            </a:outerShdw>
          </a:effectLst>
        </p:spPr>
        <p:txBody>
          <a:bodyPr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1" name="WordArt 30">
            <a:extLst>
              <a:ext uri="{FF2B5EF4-FFF2-40B4-BE49-F238E27FC236}">
                <a16:creationId xmlns:a16="http://schemas.microsoft.com/office/drawing/2014/main" xmlns="" id="{DDC84F42-C5E0-4D2D-B0D0-30297315B8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31640" y="323303"/>
            <a:ext cx="6072229" cy="8651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600" b="1" i="0" u="none" strike="noStrike" kern="10" cap="none" spc="50" normalizeH="0" baseline="0" noProof="0" dirty="0">
                <a:ln w="11430"/>
                <a:gradFill>
                  <a:gsLst>
                    <a:gs pos="25000">
                      <a:srgbClr val="9FB8CD">
                        <a:satMod val="155000"/>
                      </a:srgbClr>
                    </a:gs>
                    <a:gs pos="100000">
                      <a:srgbClr val="9FB8C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Arial" panose="020B0604020202020204" pitchFamily="34" charset="0"/>
              </a:rPr>
              <a:t>الاقتران المحايد</a:t>
            </a:r>
            <a:endParaRPr kumimoji="0" lang="ar-SA" sz="3600" b="1" i="0" u="sng" strike="noStrike" kern="10" cap="none" spc="50" normalizeH="0" baseline="0" noProof="0" dirty="0">
              <a:ln w="11430"/>
              <a:gradFill>
                <a:gsLst>
                  <a:gs pos="25000">
                    <a:srgbClr val="9FB8CD">
                      <a:satMod val="155000"/>
                    </a:srgbClr>
                  </a:gs>
                  <a:gs pos="100000">
                    <a:srgbClr val="9FB8C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 Black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BBA88ED0-659B-408A-AAC6-E8AD12E4D14A}"/>
              </a:ext>
            </a:extLst>
          </p:cNvPr>
          <p:cNvSpPr txBox="1"/>
          <p:nvPr/>
        </p:nvSpPr>
        <p:spPr>
          <a:xfrm>
            <a:off x="692808" y="1567191"/>
            <a:ext cx="7848872" cy="286398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marR="0" lvl="0" indent="0" algn="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033010" algn="l"/>
              </a:tabLst>
              <a:defRPr/>
            </a:pPr>
            <a:r>
              <a:rPr kumimoji="0" lang="ar-SA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تعريف :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كل اقتران على صورة ق(س) = س ، يسمى  </a:t>
            </a:r>
            <a:r>
              <a:rPr kumimoji="0" lang="ar-JO" sz="3200" b="0" i="0" u="sng" strike="noStrike" kern="1200" cap="none" spc="0" normalizeH="0" baseline="0" noProof="0" dirty="0">
                <a:ln>
                  <a:noFill/>
                </a:ln>
                <a:solidFill>
                  <a:srgbClr val="727CA3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اقترانا </a:t>
            </a:r>
            <a:r>
              <a:rPr kumimoji="0" lang="ar-SA" sz="3200" b="0" i="0" u="sng" strike="noStrike" kern="1200" cap="none" spc="0" normalizeH="0" baseline="0" noProof="0" dirty="0">
                <a:ln>
                  <a:noFill/>
                </a:ln>
                <a:solidFill>
                  <a:srgbClr val="727CA3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محايدا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727CA3">
                  <a:lumMod val="75000"/>
                </a:srgb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>
                <a:tab pos="5033010" algn="l"/>
              </a:tabLst>
              <a:defRPr/>
            </a:pP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srgbClr val="727CA3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و هو حالة خاصة من الاقتران الخطي</a:t>
            </a:r>
          </a:p>
          <a:p>
            <a:pPr marL="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>
                <a:tab pos="5033010" algn="l"/>
              </a:tabLst>
              <a:defRPr/>
            </a:pPr>
            <a:r>
              <a:rPr lang="ar-SA" sz="3200" dirty="0">
                <a:solidFill>
                  <a:srgbClr val="727CA3">
                    <a:lumMod val="50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صورة كل عنصر في المجال هي نفسها في المدى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637B9485-29E8-40A8-90CC-7FFB5F424D9B}"/>
                  </a:ext>
                </a:extLst>
              </p:cNvPr>
              <p:cNvSpPr txBox="1"/>
              <p:nvPr/>
            </p:nvSpPr>
            <p:spPr>
              <a:xfrm>
                <a:off x="287524" y="4810954"/>
                <a:ext cx="8568952" cy="104124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1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ar-SA" sz="2800" dirty="0">
                    <a:latin typeface="Calibri" panose="020F0502020204030204" pitchFamily="34" charset="0"/>
                    <a:ea typeface="Calibri" panose="020F0502020204030204" pitchFamily="34" charset="0"/>
                  </a:rPr>
                  <a:t>لتمثيل الاقتران المحايد في المستوى الديكارتي ، أرسم خط مستقيم يمر بنقطة الأصل و يصنع زاوية قياسها </a:t>
                </a:r>
                <a14:m>
                  <m:oMath xmlns:m="http://schemas.openxmlformats.org/officeDocument/2006/math">
                    <m:r>
                      <a:rPr lang="ar-SA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ar-SA" sz="2800" dirty="0">
                    <a:latin typeface="Calibri" panose="020F0502020204030204" pitchFamily="34" charset="0"/>
                    <a:ea typeface="Calibri" panose="020F0502020204030204" pitchFamily="34" charset="0"/>
                  </a:rPr>
                  <a:t>45 مع محور السينات الموجب. </a:t>
                </a:r>
                <a:endParaRPr lang="ar-SA" sz="2800" dirty="0"/>
              </a:p>
            </p:txBody>
          </p:sp>
        </mc:Choice>
        <mc:Fallback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637B9485-29E8-40A8-90CC-7FFB5F424D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524" y="4810954"/>
                <a:ext cx="8568952" cy="1041247"/>
              </a:xfrm>
              <a:prstGeom prst="rect">
                <a:avLst/>
              </a:prstGeom>
              <a:blipFill>
                <a:blip r:embed="rId4"/>
                <a:stretch>
                  <a:fillRect t="-3448" b="-1379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515222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2" grpId="0" animBg="1"/>
      <p:bldP spid="11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1" name="Picture 15" descr="BD21370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488" y="6726238"/>
            <a:ext cx="9053512" cy="150812"/>
          </a:xfrm>
          <a:prstGeom prst="rect">
            <a:avLst/>
          </a:prstGeom>
          <a:noFill/>
        </p:spPr>
      </p:pic>
      <p:sp>
        <p:nvSpPr>
          <p:cNvPr id="19482" name="WordArt 26"/>
          <p:cNvSpPr>
            <a:spLocks noChangeArrowheads="1" noChangeShapeType="1" noTextEdit="1"/>
          </p:cNvSpPr>
          <p:nvPr/>
        </p:nvSpPr>
        <p:spPr bwMode="auto">
          <a:xfrm>
            <a:off x="2003917" y="4000500"/>
            <a:ext cx="3432179" cy="71438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3200" b="1" i="0" u="none" strike="noStrike" kern="10" cap="none" spc="0" normalizeH="0" baseline="0" noProof="0" dirty="0">
              <a:ln/>
              <a:solidFill>
                <a:srgbClr val="D2DA7A"/>
              </a:solidFill>
              <a:effectLst/>
              <a:uLnTx/>
              <a:uFillTx/>
              <a:latin typeface="Tunga"/>
              <a:ea typeface="+mn-ea"/>
              <a:cs typeface="Arial" panose="020B0604020202020204" pitchFamily="34" charset="0"/>
            </a:endParaRPr>
          </a:p>
        </p:txBody>
      </p:sp>
      <p:sp>
        <p:nvSpPr>
          <p:cNvPr id="19485" name="Text Box 29"/>
          <p:cNvSpPr txBox="1">
            <a:spLocks noChangeArrowheads="1"/>
          </p:cNvSpPr>
          <p:nvPr/>
        </p:nvSpPr>
        <p:spPr bwMode="auto">
          <a:xfrm>
            <a:off x="3492500" y="2708275"/>
            <a:ext cx="3689350" cy="3667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rotWithShape="0">
              <a:srgbClr val="875B0D">
                <a:alpha val="70000"/>
              </a:srgbClr>
            </a:outerShdw>
          </a:effectLst>
        </p:spPr>
        <p:txBody>
          <a:bodyPr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1" name="WordArt 30">
            <a:extLst>
              <a:ext uri="{FF2B5EF4-FFF2-40B4-BE49-F238E27FC236}">
                <a16:creationId xmlns:a16="http://schemas.microsoft.com/office/drawing/2014/main" xmlns="" id="{DDC84F42-C5E0-4D2D-B0D0-30297315B8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03648" y="264327"/>
            <a:ext cx="6072229" cy="8651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600" b="1" i="0" u="none" strike="noStrike" kern="10" cap="none" spc="50" normalizeH="0" baseline="0" noProof="0" dirty="0">
                <a:ln w="11430"/>
                <a:gradFill>
                  <a:gsLst>
                    <a:gs pos="25000">
                      <a:srgbClr val="9FB8CD">
                        <a:satMod val="155000"/>
                      </a:srgbClr>
                    </a:gs>
                    <a:gs pos="100000">
                      <a:srgbClr val="9FB8C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Arial" panose="020B0604020202020204" pitchFamily="34" charset="0"/>
              </a:rPr>
              <a:t>الاقتران الثابت</a:t>
            </a:r>
            <a:endParaRPr kumimoji="0" lang="ar-SA" sz="3600" b="1" i="0" u="sng" strike="noStrike" kern="10" cap="none" spc="50" normalizeH="0" baseline="0" noProof="0" dirty="0">
              <a:ln w="11430"/>
              <a:gradFill>
                <a:gsLst>
                  <a:gs pos="25000">
                    <a:srgbClr val="9FB8CD">
                      <a:satMod val="155000"/>
                    </a:srgbClr>
                  </a:gs>
                  <a:gs pos="100000">
                    <a:srgbClr val="9FB8C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 Black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35FE8B50-A7E1-48FE-A9DD-13DAD34A2A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29" y="1628800"/>
            <a:ext cx="8850705" cy="34287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xmlns="" id="{70D5EC7C-AF69-4723-81F8-76F12E1D32F0}"/>
              </a:ext>
            </a:extLst>
          </p:cNvPr>
          <p:cNvSpPr txBox="1"/>
          <p:nvPr/>
        </p:nvSpPr>
        <p:spPr>
          <a:xfrm>
            <a:off x="6012160" y="3359249"/>
            <a:ext cx="432048" cy="36671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xmlns="" id="{908BCAB8-086E-4800-96EB-44B4FE76E9E3}"/>
              </a:ext>
            </a:extLst>
          </p:cNvPr>
          <p:cNvSpPr txBox="1"/>
          <p:nvPr/>
        </p:nvSpPr>
        <p:spPr>
          <a:xfrm>
            <a:off x="5426238" y="3359249"/>
            <a:ext cx="432048" cy="36671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4</a:t>
            </a:r>
          </a:p>
        </p:txBody>
      </p:sp>
      <p:sp>
        <p:nvSpPr>
          <p:cNvPr id="7" name="شكل بيضاوي 6">
            <a:extLst>
              <a:ext uri="{FF2B5EF4-FFF2-40B4-BE49-F238E27FC236}">
                <a16:creationId xmlns:a16="http://schemas.microsoft.com/office/drawing/2014/main" xmlns="" id="{51D8638B-2FBE-4311-B5C2-DACB7345ED07}"/>
              </a:ext>
            </a:extLst>
          </p:cNvPr>
          <p:cNvSpPr/>
          <p:nvPr/>
        </p:nvSpPr>
        <p:spPr>
          <a:xfrm>
            <a:off x="683568" y="2399933"/>
            <a:ext cx="72008" cy="1053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5" name="شكل بيضاوي 14">
            <a:extLst>
              <a:ext uri="{FF2B5EF4-FFF2-40B4-BE49-F238E27FC236}">
                <a16:creationId xmlns:a16="http://schemas.microsoft.com/office/drawing/2014/main" xmlns="" id="{3A7B2C92-23E8-4923-AD71-2B986C4CAED7}"/>
              </a:ext>
            </a:extLst>
          </p:cNvPr>
          <p:cNvSpPr/>
          <p:nvPr/>
        </p:nvSpPr>
        <p:spPr>
          <a:xfrm>
            <a:off x="2699792" y="2399934"/>
            <a:ext cx="72008" cy="1053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6" name="شكل بيضاوي 15">
            <a:extLst>
              <a:ext uri="{FF2B5EF4-FFF2-40B4-BE49-F238E27FC236}">
                <a16:creationId xmlns:a16="http://schemas.microsoft.com/office/drawing/2014/main" xmlns="" id="{EDF27509-2F0B-4364-81FB-FEFFCBDA368C}"/>
              </a:ext>
            </a:extLst>
          </p:cNvPr>
          <p:cNvSpPr/>
          <p:nvPr/>
        </p:nvSpPr>
        <p:spPr>
          <a:xfrm>
            <a:off x="3456496" y="2399934"/>
            <a:ext cx="72008" cy="1053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9" name="رابط كسهم مستقيم 8">
            <a:extLst>
              <a:ext uri="{FF2B5EF4-FFF2-40B4-BE49-F238E27FC236}">
                <a16:creationId xmlns:a16="http://schemas.microsoft.com/office/drawing/2014/main" xmlns="" id="{0F6BE25E-F66E-406C-8292-4896B54B23A4}"/>
              </a:ext>
            </a:extLst>
          </p:cNvPr>
          <p:cNvCxnSpPr>
            <a:cxnSpLocks/>
          </p:cNvCxnSpPr>
          <p:nvPr/>
        </p:nvCxnSpPr>
        <p:spPr>
          <a:xfrm flipH="1">
            <a:off x="203717" y="2459340"/>
            <a:ext cx="3600400" cy="0"/>
          </a:xfrm>
          <a:prstGeom prst="straightConnector1">
            <a:avLst/>
          </a:prstGeom>
          <a:ln w="317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مربع نص 19">
            <a:extLst>
              <a:ext uri="{FF2B5EF4-FFF2-40B4-BE49-F238E27FC236}">
                <a16:creationId xmlns:a16="http://schemas.microsoft.com/office/drawing/2014/main" xmlns="" id="{B0A63B5B-2EC4-435E-88EF-3F64F89D47F5}"/>
              </a:ext>
            </a:extLst>
          </p:cNvPr>
          <p:cNvSpPr txBox="1"/>
          <p:nvPr/>
        </p:nvSpPr>
        <p:spPr>
          <a:xfrm>
            <a:off x="3106405" y="2549213"/>
            <a:ext cx="77218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ق(س)</a:t>
            </a:r>
          </a:p>
        </p:txBody>
      </p:sp>
    </p:spTree>
    <p:extLst>
      <p:ext uri="{BB962C8B-B14F-4D97-AF65-F5344CB8AC3E}">
        <p14:creationId xmlns:p14="http://schemas.microsoft.com/office/powerpoint/2010/main" xmlns="" val="896816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2" grpId="0" animBg="1"/>
      <p:bldP spid="11" grpId="0" animBg="1"/>
      <p:bldP spid="4" grpId="0"/>
      <p:bldP spid="12" grpId="0"/>
      <p:bldP spid="7" grpId="0" animBg="1"/>
      <p:bldP spid="15" grpId="0" animBg="1"/>
      <p:bldP spid="16" grpId="0" animBg="1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71" name="Picture 15" descr="BD21370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488" y="6726238"/>
            <a:ext cx="9053512" cy="150812"/>
          </a:xfrm>
          <a:prstGeom prst="rect">
            <a:avLst/>
          </a:prstGeom>
          <a:noFill/>
        </p:spPr>
      </p:pic>
      <p:sp>
        <p:nvSpPr>
          <p:cNvPr id="19482" name="WordArt 26"/>
          <p:cNvSpPr>
            <a:spLocks noChangeArrowheads="1" noChangeShapeType="1" noTextEdit="1"/>
          </p:cNvSpPr>
          <p:nvPr/>
        </p:nvSpPr>
        <p:spPr bwMode="auto">
          <a:xfrm>
            <a:off x="2003917" y="4000500"/>
            <a:ext cx="3432179" cy="71438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3200" b="1" i="0" u="none" strike="noStrike" kern="10" cap="none" spc="0" normalizeH="0" baseline="0" noProof="0" dirty="0">
              <a:ln/>
              <a:solidFill>
                <a:srgbClr val="D2DA7A"/>
              </a:solidFill>
              <a:effectLst/>
              <a:uLnTx/>
              <a:uFillTx/>
              <a:latin typeface="Tunga"/>
              <a:ea typeface="+mn-ea"/>
              <a:cs typeface="Arial" panose="020B0604020202020204" pitchFamily="34" charset="0"/>
            </a:endParaRPr>
          </a:p>
        </p:txBody>
      </p:sp>
      <p:sp>
        <p:nvSpPr>
          <p:cNvPr id="19485" name="Text Box 29"/>
          <p:cNvSpPr txBox="1">
            <a:spLocks noChangeArrowheads="1"/>
          </p:cNvSpPr>
          <p:nvPr/>
        </p:nvSpPr>
        <p:spPr bwMode="auto">
          <a:xfrm>
            <a:off x="3492500" y="2708275"/>
            <a:ext cx="3689350" cy="3667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outerShdw dist="35921" dir="2700000" sy="50000" rotWithShape="0">
              <a:srgbClr val="875B0D">
                <a:alpha val="70000"/>
              </a:srgbClr>
            </a:outerShdw>
          </a:effectLst>
        </p:spPr>
        <p:txBody>
          <a:bodyPr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1" name="WordArt 30">
            <a:extLst>
              <a:ext uri="{FF2B5EF4-FFF2-40B4-BE49-F238E27FC236}">
                <a16:creationId xmlns:a16="http://schemas.microsoft.com/office/drawing/2014/main" xmlns="" id="{DDC84F42-C5E0-4D2D-B0D0-30297315B8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75656" y="166499"/>
            <a:ext cx="6072229" cy="8651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600" b="1" i="0" u="none" strike="noStrike" kern="10" cap="none" spc="50" normalizeH="0" baseline="0" noProof="0" dirty="0">
                <a:ln w="11430"/>
                <a:gradFill>
                  <a:gsLst>
                    <a:gs pos="25000">
                      <a:srgbClr val="9FB8CD">
                        <a:satMod val="155000"/>
                      </a:srgbClr>
                    </a:gs>
                    <a:gs pos="100000">
                      <a:srgbClr val="9FB8C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Arial" panose="020B0604020202020204" pitchFamily="34" charset="0"/>
              </a:rPr>
              <a:t>الاقتران الثابت</a:t>
            </a:r>
            <a:endParaRPr kumimoji="0" lang="ar-SA" sz="3600" b="1" i="0" u="sng" strike="noStrike" kern="10" cap="none" spc="50" normalizeH="0" baseline="0" noProof="0" dirty="0">
              <a:ln w="11430"/>
              <a:gradFill>
                <a:gsLst>
                  <a:gs pos="25000">
                    <a:srgbClr val="9FB8CD">
                      <a:satMod val="155000"/>
                    </a:srgbClr>
                  </a:gs>
                  <a:gs pos="100000">
                    <a:srgbClr val="9FB8C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 Black"/>
              <a:ea typeface="+mn-ea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id="{BBA88ED0-659B-408A-AAC6-E8AD12E4D14A}"/>
                  </a:ext>
                </a:extLst>
              </p:cNvPr>
              <p:cNvSpPr txBox="1"/>
              <p:nvPr/>
            </p:nvSpPr>
            <p:spPr>
              <a:xfrm>
                <a:off x="803358" y="1299118"/>
                <a:ext cx="7416824" cy="2238626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marL="457200" marR="0" lvl="0" indent="0" algn="r" defTabSz="914400" rtl="1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5033010" algn="l"/>
                  </a:tabLst>
                  <a:defRPr/>
                </a:pPr>
                <a:r>
                  <a:rPr kumimoji="0" lang="ar-SA" sz="4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50000"/>
                      </a:prst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تعريف :</a:t>
                </a:r>
                <a:endParaRPr kumimoji="0" lang="en-US" sz="4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lvl="0" indent="0" algn="r" defTabSz="914400" rtl="1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 الاقتران ق(س) = ب ، ب </a:t>
                </a:r>
                <a14:m>
                  <m:oMath xmlns:m="http://schemas.openxmlformats.org/officeDocument/2006/math">
                    <m:r>
                      <a:rPr kumimoji="0" lang="ar-SA" sz="32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</m:t>
                    </m:r>
                    <m:r>
                      <a:rPr kumimoji="0" lang="ar-SA" sz="32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يسمى</m:t>
                    </m:r>
                    <m:r>
                      <a:rPr kumimoji="0" lang="ar-SA" sz="32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kumimoji="0" lang="ar-SA" sz="32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ح</m:t>
                    </m:r>
                    <m:r>
                      <a:rPr kumimoji="0" lang="ar-SA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∋</m:t>
                    </m:r>
                  </m:oMath>
                </a14:m>
                <a:r>
                  <a:rPr kumimoji="0" lang="ar-JO" sz="3200" b="0" i="0" u="sng" strike="noStrike" kern="1200" cap="none" spc="0" normalizeH="0" baseline="0" noProof="0" dirty="0">
                    <a:ln>
                      <a:noFill/>
                    </a:ln>
                    <a:solidFill>
                      <a:srgbClr val="727CA3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اقترانا </a:t>
                </a:r>
                <a:r>
                  <a:rPr kumimoji="0" lang="ar-SA" sz="3200" b="0" i="0" u="sng" strike="noStrike" kern="1200" cap="none" spc="0" normalizeH="0" baseline="0" noProof="0" dirty="0">
                    <a:ln>
                      <a:noFill/>
                    </a:ln>
                    <a:solidFill>
                      <a:srgbClr val="727CA3">
                        <a:lumMod val="75000"/>
                      </a:srgbClr>
                    </a:solidFill>
                    <a:effectLst/>
                    <a:uLnTx/>
                    <a:uFillTx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ثابتا</a:t>
                </a: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727CA3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 lvl="0" indent="0" algn="r" defTabSz="914400" rtl="1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>
                    <a:tab pos="5033010" algn="l"/>
                  </a:tabLst>
                  <a:defRPr/>
                </a:pPr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727CA3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 مجاله :</a:t>
                </a:r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الأعداد الحقيقية و </a:t>
                </a:r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727CA3">
                        <a:lumMod val="50000"/>
                      </a:srgbClr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مداه : </a:t>
                </a:r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{ ب }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BBA88ED0-659B-408A-AAC6-E8AD12E4D1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358" y="1299118"/>
                <a:ext cx="7416824" cy="2238626"/>
              </a:xfrm>
              <a:prstGeom prst="rect">
                <a:avLst/>
              </a:prstGeom>
              <a:blipFill>
                <a:blip r:embed="rId4"/>
                <a:stretch>
                  <a:fillRect t="-4324" r="-1887" b="-675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877B1DDE-D3B0-4817-85BC-9F8C4969F2D8}"/>
              </a:ext>
            </a:extLst>
          </p:cNvPr>
          <p:cNvSpPr txBox="1"/>
          <p:nvPr/>
        </p:nvSpPr>
        <p:spPr>
          <a:xfrm>
            <a:off x="738759" y="3735523"/>
            <a:ext cx="7470576" cy="27016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>
                <a:tab pos="5033010" algn="l"/>
              </a:tabLst>
              <a:defRPr/>
            </a:pPr>
            <a:r>
              <a:rPr kumimoji="0" lang="ar-JO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 من الأمثلة عليه  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>
                <a:tab pos="5033010" algn="l"/>
              </a:tabLst>
              <a:defRPr/>
            </a:pPr>
            <a:r>
              <a:rPr kumimoji="0" lang="ar-J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1 ) </a:t>
            </a:r>
            <a:r>
              <a:rPr kumimoji="0" lang="ar-J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ق(س) =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-7</a:t>
            </a:r>
          </a:p>
          <a:p>
            <a:pPr marL="0" marR="0" lvl="0" indent="0" algn="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>
                <a:tab pos="5033010" algn="l"/>
              </a:tabLst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2 )  </a:t>
            </a:r>
            <a:r>
              <a:rPr kumimoji="0" lang="ar-JO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ك(س) =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</a:t>
            </a:r>
          </a:p>
          <a:p>
            <a:pPr marL="0" marR="0" lvl="0" indent="0" algn="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>
                <a:tab pos="5033010" algn="l"/>
              </a:tabLst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3 ) ل(س) = 0.6</a:t>
            </a:r>
          </a:p>
          <a:p>
            <a:pPr marL="0" marR="0" lvl="0" indent="0" algn="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>
                <a:tab pos="5033010" algn="l"/>
              </a:tabLst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4 ) م (س) =   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8DA6360E-51A8-4B22-993C-DC45E58DCB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0072" y="5824357"/>
            <a:ext cx="695422" cy="504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6666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2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ordArt 30">
            <a:extLst>
              <a:ext uri="{FF2B5EF4-FFF2-40B4-BE49-F238E27FC236}">
                <a16:creationId xmlns:a16="http://schemas.microsoft.com/office/drawing/2014/main" xmlns="" id="{A20C6142-05EF-4FD5-A6D1-DC8237D3962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63977" y="215762"/>
            <a:ext cx="4416045" cy="6964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600" b="1" i="0" u="none" strike="noStrike" kern="10" cap="none" spc="50" normalizeH="0" baseline="0" noProof="0" dirty="0">
                <a:ln w="11430"/>
                <a:gradFill>
                  <a:gsLst>
                    <a:gs pos="25000">
                      <a:srgbClr val="9FB8CD">
                        <a:satMod val="155000"/>
                      </a:srgbClr>
                    </a:gs>
                    <a:gs pos="100000">
                      <a:srgbClr val="9FB8C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Arial" panose="020B0604020202020204" pitchFamily="34" charset="0"/>
              </a:rPr>
              <a:t>تمثيل الاقتران الثابت</a:t>
            </a:r>
            <a:endParaRPr kumimoji="0" lang="ar-SA" sz="3600" b="1" i="0" u="sng" strike="noStrike" kern="10" cap="none" spc="50" normalizeH="0" baseline="0" noProof="0" dirty="0">
              <a:ln w="11430"/>
              <a:gradFill>
                <a:gsLst>
                  <a:gs pos="25000">
                    <a:srgbClr val="9FB8CD">
                      <a:satMod val="155000"/>
                    </a:srgbClr>
                  </a:gs>
                  <a:gs pos="100000">
                    <a:srgbClr val="9FB8C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 Black"/>
              <a:ea typeface="+mn-ea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مربع نص 1">
                <a:extLst>
                  <a:ext uri="{FF2B5EF4-FFF2-40B4-BE49-F238E27FC236}">
                    <a16:creationId xmlns:a16="http://schemas.microsoft.com/office/drawing/2014/main" id="{497C921B-18AE-489E-9936-05E81DF27991}"/>
                  </a:ext>
                </a:extLst>
              </p:cNvPr>
              <p:cNvSpPr txBox="1"/>
              <p:nvPr/>
            </p:nvSpPr>
            <p:spPr>
              <a:xfrm>
                <a:off x="287523" y="1116570"/>
                <a:ext cx="8568952" cy="1101712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1">
                <a:spAutoFit/>
              </a:bodyPr>
              <a:lstStyle/>
              <a:p>
                <a:pPr marL="0" marR="0" lvl="0" indent="0" algn="ctr" defTabSz="914400" rtl="1" eaLnBrk="1" fontAlgn="auto" latinLnBrk="0" hangingPunct="1">
                  <a:lnSpc>
                    <a:spcPct val="115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لتمثيل الاقتران الثابت ق(س) = ب ، ب </a:t>
                </a:r>
                <a14:m>
                  <m:oMath xmlns:m="http://schemas.openxmlformats.org/officeDocument/2006/math">
                    <m:r>
                      <a:rPr kumimoji="0" lang="ar-SA" sz="2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ح</m:t>
                    </m:r>
                    <m:r>
                      <a:rPr kumimoji="0" lang="ar-SA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∋</m:t>
                    </m:r>
                  </m:oMath>
                </a14:m>
                <a:r>
                  <a:rPr kumimoji="0" lang="ar-SA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  ارسم خط مستقيم أفقي يوازي محور السينات و يقطع محور الصادات في النقطة ( 0 ، ب ) .</a:t>
                </a:r>
                <a:endParaRPr kumimoji="0" lang="ar-SA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/>
                  <a:ea typeface="+mn-ea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2" name="مربع نص 1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497C921B-18AE-489E-9936-05E81DF279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523" y="1116570"/>
                <a:ext cx="8568952" cy="1101712"/>
              </a:xfrm>
              <a:prstGeom prst="rect">
                <a:avLst/>
              </a:prstGeom>
              <a:blipFill>
                <a:blip r:embed="rId3"/>
                <a:stretch>
                  <a:fillRect b="-1304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B410EF93-F8A0-4586-AA3A-CD87A5CB7914}"/>
              </a:ext>
            </a:extLst>
          </p:cNvPr>
          <p:cNvSpPr txBox="1"/>
          <p:nvPr/>
        </p:nvSpPr>
        <p:spPr>
          <a:xfrm>
            <a:off x="604168" y="2345665"/>
            <a:ext cx="7935662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727CA3">
                    <a:lumMod val="50000"/>
                  </a:srgbClr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مثال :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مثل منحنى الاقتران ق(س) = 3 في المستوى الديكارتي .</a:t>
            </a:r>
          </a:p>
        </p:txBody>
      </p:sp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7049C50D-A44F-4296-B6CA-ABE3CEE30F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4340" y="3427155"/>
            <a:ext cx="4035318" cy="3252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9241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E2B41248-F883-4914-8D8E-D1BB5F6AAD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90" y="980728"/>
            <a:ext cx="8956420" cy="1152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6" name="Picture 2" descr="التفكير شخص يفكر كرتون">
            <a:extLst>
              <a:ext uri="{FF2B5EF4-FFF2-40B4-BE49-F238E27FC236}">
                <a16:creationId xmlns:a16="http://schemas.microsoft.com/office/drawing/2014/main" xmlns="" id="{C3148BDB-4F74-4709-9915-58577BD48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80928"/>
            <a:ext cx="1777380" cy="177738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xmlns="" id="{B36D9121-DF7A-4D2F-92EE-986D6F33236B}"/>
              </a:ext>
            </a:extLst>
          </p:cNvPr>
          <p:cNvSpPr txBox="1"/>
          <p:nvPr/>
        </p:nvSpPr>
        <p:spPr>
          <a:xfrm>
            <a:off x="3131840" y="3068960"/>
            <a:ext cx="532859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7200" b="1" dirty="0">
                <a:solidFill>
                  <a:srgbClr val="C00000"/>
                </a:solidFill>
                <a:latin typeface="+mj-lt"/>
              </a:rPr>
              <a:t>محور السينات</a:t>
            </a:r>
          </a:p>
        </p:txBody>
      </p:sp>
    </p:spTree>
    <p:extLst>
      <p:ext uri="{BB962C8B-B14F-4D97-AF65-F5344CB8AC3E}">
        <p14:creationId xmlns:p14="http://schemas.microsoft.com/office/powerpoint/2010/main" xmlns="" val="1606298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34EF1E06-44FF-41B2-8307-BE1627F214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86" y="1620013"/>
            <a:ext cx="9012828" cy="32486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23B691AE-F081-48D9-8FC0-F76F6E193E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0186" y="188640"/>
            <a:ext cx="3416707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630FAC9F-248B-4A04-8A16-9D48F52EF99E}"/>
              </a:ext>
            </a:extLst>
          </p:cNvPr>
          <p:cNvSpPr txBox="1"/>
          <p:nvPr/>
        </p:nvSpPr>
        <p:spPr>
          <a:xfrm>
            <a:off x="899592" y="2221756"/>
            <a:ext cx="51125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ليس اقترانا خطيا ، لأنه ليس على الصورة أ س + ب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6820E5F0-5E92-4D6C-AD7A-B8460688C7B3}"/>
              </a:ext>
            </a:extLst>
          </p:cNvPr>
          <p:cNvSpPr txBox="1"/>
          <p:nvPr/>
        </p:nvSpPr>
        <p:spPr>
          <a:xfrm>
            <a:off x="899592" y="2708920"/>
            <a:ext cx="51125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ليس اقترانا خطيا ، لأنه ليس على الصورة أ س + ب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7791D547-6447-4B90-B3A0-0CD490F8578B}"/>
              </a:ext>
            </a:extLst>
          </p:cNvPr>
          <p:cNvSpPr txBox="1"/>
          <p:nvPr/>
        </p:nvSpPr>
        <p:spPr>
          <a:xfrm>
            <a:off x="899592" y="3244334"/>
            <a:ext cx="51125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اقتران خطي ، لأنه على الصورة ق(سٍ)= أ س + ب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xmlns="" id="{A5BF16A1-3540-418E-BC06-C531BCDC3155}"/>
              </a:ext>
            </a:extLst>
          </p:cNvPr>
          <p:cNvSpPr txBox="1"/>
          <p:nvPr/>
        </p:nvSpPr>
        <p:spPr>
          <a:xfrm>
            <a:off x="899592" y="3779748"/>
            <a:ext cx="51125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اقتران خطي ، لأنه على الصورة ق(س)= أ س + ب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xmlns="" id="{1A7E800B-11D7-4E1C-A1E2-EFED8416FA60}"/>
              </a:ext>
            </a:extLst>
          </p:cNvPr>
          <p:cNvSpPr txBox="1"/>
          <p:nvPr/>
        </p:nvSpPr>
        <p:spPr>
          <a:xfrm>
            <a:off x="899592" y="4315162"/>
            <a:ext cx="51125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rgbClr val="C00000"/>
                </a:solidFill>
              </a:rPr>
              <a:t>ليس اقترانا خطيا ، لأنه ليس على الصورة أ س + ب</a:t>
            </a:r>
          </a:p>
        </p:txBody>
      </p:sp>
      <p:sp>
        <p:nvSpPr>
          <p:cNvPr id="11" name="مربع نص 10"/>
          <p:cNvSpPr txBox="1"/>
          <p:nvPr/>
        </p:nvSpPr>
        <p:spPr>
          <a:xfrm>
            <a:off x="6429388" y="1000108"/>
            <a:ext cx="1503938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" dirty="0" smtClean="0">
                <a:hlinkClick r:id="rId4"/>
              </a:rPr>
              <a:t>صف تاسع عروض </a:t>
            </a:r>
            <a:r>
              <a:rPr lang="ar-SA" sz="800" dirty="0" err="1" smtClean="0">
                <a:hlinkClick r:id="rId4"/>
              </a:rPr>
              <a:t>بوربوينت</a:t>
            </a:r>
            <a:r>
              <a:rPr lang="ar-SA" sz="800" dirty="0" smtClean="0">
                <a:hlinkClick r:id="rId4"/>
              </a:rPr>
              <a:t> رياضيات</a:t>
            </a:r>
            <a:endParaRPr lang="ar-SA" sz="800" dirty="0"/>
          </a:p>
        </p:txBody>
      </p:sp>
    </p:spTree>
    <p:extLst>
      <p:ext uri="{BB962C8B-B14F-4D97-AF65-F5344CB8AC3E}">
        <p14:creationId xmlns:p14="http://schemas.microsoft.com/office/powerpoint/2010/main" xmlns="" val="1620552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xmlns="" id="{BF13C06A-87D9-4BF0-8F04-34CBA1492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0186" y="188640"/>
            <a:ext cx="3416707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0FA67C1C-2092-4D61-BB43-B08FE9CAA9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52" y="1412776"/>
            <a:ext cx="9036496" cy="477225"/>
          </a:xfrm>
          <a:prstGeom prst="rect">
            <a:avLst/>
          </a:prstGeom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xmlns="" id="{72FC964A-1045-4080-9354-9A22A85BC4FA}"/>
              </a:ext>
            </a:extLst>
          </p:cNvPr>
          <p:cNvSpPr txBox="1"/>
          <p:nvPr/>
        </p:nvSpPr>
        <p:spPr>
          <a:xfrm>
            <a:off x="7020272" y="1943663"/>
            <a:ext cx="190862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b="1" dirty="0">
                <a:solidFill>
                  <a:schemeClr val="bg1"/>
                </a:solidFill>
              </a:rPr>
              <a:t>الحل: 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780CEACC-7611-479C-A185-3AC848417E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8908" y="2699606"/>
            <a:ext cx="6392167" cy="647790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4FFCDD98-47AB-49CC-84E2-12B75F9180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2245" y="3696042"/>
            <a:ext cx="6392171" cy="646331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0C863687-C955-4CCC-8C1C-4E2EF5F2DC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9522" y="4691019"/>
            <a:ext cx="6473906" cy="646331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3D974539-F269-4DD9-B1E1-AE04560946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9894" y="5685996"/>
            <a:ext cx="6490194" cy="603962"/>
          </a:xfrm>
          <a:prstGeom prst="rect">
            <a:avLst/>
          </a:prstGeom>
        </p:spPr>
      </p:pic>
      <p:sp>
        <p:nvSpPr>
          <p:cNvPr id="10" name="مربع نص 9"/>
          <p:cNvSpPr txBox="1"/>
          <p:nvPr/>
        </p:nvSpPr>
        <p:spPr>
          <a:xfrm>
            <a:off x="6429388" y="1000108"/>
            <a:ext cx="1503938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" dirty="0" smtClean="0">
                <a:hlinkClick r:id="rId8"/>
              </a:rPr>
              <a:t>صف تاسع عروض </a:t>
            </a:r>
            <a:r>
              <a:rPr lang="ar-SA" sz="800" dirty="0" err="1" smtClean="0">
                <a:hlinkClick r:id="rId8"/>
              </a:rPr>
              <a:t>بوربوينت</a:t>
            </a:r>
            <a:r>
              <a:rPr lang="ar-SA" sz="800" dirty="0" smtClean="0">
                <a:hlinkClick r:id="rId8"/>
              </a:rPr>
              <a:t> رياضيات</a:t>
            </a:r>
            <a:endParaRPr lang="ar-SA" sz="800" dirty="0"/>
          </a:p>
        </p:txBody>
      </p:sp>
    </p:spTree>
    <p:extLst>
      <p:ext uri="{BB962C8B-B14F-4D97-AF65-F5344CB8AC3E}">
        <p14:creationId xmlns:p14="http://schemas.microsoft.com/office/powerpoint/2010/main" xmlns="" val="3504678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جدول 3">
            <a:extLst>
              <a:ext uri="{FF2B5EF4-FFF2-40B4-BE49-F238E27FC236}">
                <a16:creationId xmlns:a16="http://schemas.microsoft.com/office/drawing/2014/main" xmlns="" id="{D31EA69B-8F2E-4FF1-B62F-8B1EC32FC5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38490762"/>
              </p:ext>
            </p:extLst>
          </p:nvPr>
        </p:nvGraphicFramePr>
        <p:xfrm>
          <a:off x="1691680" y="2778091"/>
          <a:ext cx="6096000" cy="741680"/>
        </p:xfrm>
        <a:graphic>
          <a:graphicData uri="http://schemas.openxmlformats.org/drawingml/2006/table">
            <a:tbl>
              <a:tblPr rtl="1" firstRow="1" bandRow="1">
                <a:tableStyleId>{616DA210-FB5B-4158-B5E0-FEB733F419BA}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xmlns="" val="395804726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9933803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126175095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38199606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dirty="0"/>
                        <a:t>س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54892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dirty="0"/>
                        <a:t>ص = ق(س)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99741369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FEC8F638-BED9-49FA-A4CD-8D7E4F985B36}"/>
                  </a:ext>
                </a:extLst>
              </p:cNvPr>
              <p:cNvSpPr txBox="1"/>
              <p:nvPr/>
            </p:nvSpPr>
            <p:spPr>
              <a:xfrm>
                <a:off x="5444143" y="4014685"/>
                <a:ext cx="3528392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ق(-1) =  1 - 2 </a:t>
                </a:r>
                <a14:m>
                  <m:oMath xmlns:m="http://schemas.openxmlformats.org/officeDocument/2006/math">
                    <m:r>
                      <a:rPr kumimoji="0" lang="ar-SA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  -1 = 1 + 2 = 3</a:t>
                </a:r>
              </a:p>
            </p:txBody>
          </p:sp>
        </mc:Choice>
        <mc:Fallback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FEC8F638-BED9-49FA-A4CD-8D7E4F985B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4143" y="4014685"/>
                <a:ext cx="3528392" cy="369332"/>
              </a:xfrm>
              <a:prstGeom prst="rect">
                <a:avLst/>
              </a:prstGeom>
              <a:blipFill>
                <a:blip r:embed="rId3"/>
                <a:stretch>
                  <a:fillRect t="-10000" r="-1554" b="-2666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FF669409-35A6-488F-AAA7-C35B7E5AE950}"/>
                  </a:ext>
                </a:extLst>
              </p:cNvPr>
              <p:cNvSpPr txBox="1"/>
              <p:nvPr/>
            </p:nvSpPr>
            <p:spPr>
              <a:xfrm>
                <a:off x="5449851" y="4626367"/>
                <a:ext cx="3528392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ق( 0 ) = 1 -  2 </a:t>
                </a:r>
                <a14:m>
                  <m:oMath xmlns:m="http://schemas.openxmlformats.org/officeDocument/2006/math">
                    <m:r>
                      <a:rPr kumimoji="0" lang="ar-SA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  0 = 1 - 0 = 1</a:t>
                </a:r>
              </a:p>
            </p:txBody>
          </p:sp>
        </mc:Choice>
        <mc:Fallback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FF669409-35A6-488F-AAA7-C35B7E5AE9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9851" y="4626367"/>
                <a:ext cx="3528392" cy="369332"/>
              </a:xfrm>
              <a:prstGeom prst="rect">
                <a:avLst/>
              </a:prstGeom>
              <a:blipFill>
                <a:blip r:embed="rId4"/>
                <a:stretch>
                  <a:fillRect t="-9836" r="-1554" b="-2459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مربع نص 9">
                <a:extLst>
                  <a:ext uri="{FF2B5EF4-FFF2-40B4-BE49-F238E27FC236}">
                    <a16:creationId xmlns:a16="http://schemas.microsoft.com/office/drawing/2014/main" id="{2DB9AD1C-63A4-46C5-B3F8-5A33393B7953}"/>
                  </a:ext>
                </a:extLst>
              </p:cNvPr>
              <p:cNvSpPr txBox="1"/>
              <p:nvPr/>
            </p:nvSpPr>
            <p:spPr>
              <a:xfrm>
                <a:off x="5425372" y="5242998"/>
                <a:ext cx="3528392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ق(1) = 1 -  2 </a:t>
                </a:r>
                <a14:m>
                  <m:oMath xmlns:m="http://schemas.openxmlformats.org/officeDocument/2006/math">
                    <m:r>
                      <a:rPr kumimoji="0" lang="ar-SA" sz="1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  1 = 1 –</a:t>
                </a:r>
                <a:r>
                  <a:rPr kumimoji="0" lang="ar-SA" sz="1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 2 </a:t>
                </a:r>
                <a:r>
                  <a:rPr kumimoji="0" lang="ar-SA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/>
                    <a:ea typeface="+mn-ea"/>
                    <a:cs typeface="Arial" panose="020B0604020202020204" pitchFamily="34" charset="0"/>
                  </a:rPr>
                  <a:t>= -1</a:t>
                </a:r>
              </a:p>
            </p:txBody>
          </p:sp>
        </mc:Choice>
        <mc:Fallback>
          <p:sp>
            <p:nvSpPr>
              <p:cNvPr id="10" name="مربع نص 9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2DB9AD1C-63A4-46C5-B3F8-5A33393B79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5372" y="5242998"/>
                <a:ext cx="3528392" cy="369332"/>
              </a:xfrm>
              <a:prstGeom prst="rect">
                <a:avLst/>
              </a:prstGeom>
              <a:blipFill>
                <a:blip r:embed="rId5"/>
                <a:stretch>
                  <a:fillRect t="-8197" r="-1382" b="-2459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060E45E0-157C-4C80-99A2-796CEE0F7E8A}"/>
              </a:ext>
            </a:extLst>
          </p:cNvPr>
          <p:cNvSpPr txBox="1"/>
          <p:nvPr/>
        </p:nvSpPr>
        <p:spPr>
          <a:xfrm>
            <a:off x="5233290" y="3192982"/>
            <a:ext cx="41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xmlns="" id="{5CBBB3FB-9882-43AE-B95E-5FB9B5832400}"/>
              </a:ext>
            </a:extLst>
          </p:cNvPr>
          <p:cNvSpPr txBox="1"/>
          <p:nvPr/>
        </p:nvSpPr>
        <p:spPr>
          <a:xfrm flipH="1">
            <a:off x="3687175" y="3155697"/>
            <a:ext cx="41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xmlns="" id="{229580D8-78B6-44DA-B2F8-F5BCE08397B0}"/>
              </a:ext>
            </a:extLst>
          </p:cNvPr>
          <p:cNvSpPr txBox="1"/>
          <p:nvPr/>
        </p:nvSpPr>
        <p:spPr>
          <a:xfrm>
            <a:off x="2166044" y="3170852"/>
            <a:ext cx="41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dirty="0">
                <a:solidFill>
                  <a:prstClr val="black"/>
                </a:solidFill>
                <a:latin typeface="Gill Sans MT"/>
                <a:cs typeface="Arial" panose="020B0604020202020204" pitchFamily="34" charset="0"/>
              </a:rPr>
              <a:t>-1</a:t>
            </a:r>
            <a:endParaRPr kumimoji="0" lang="ar-S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Arial" panose="020B0604020202020204" pitchFamily="34" charset="0"/>
            </a:endParaRPr>
          </a:p>
        </p:txBody>
      </p:sp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F16E6530-6B9E-40A0-8453-665895C5A7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2367" y="3909516"/>
            <a:ext cx="3111510" cy="2761466"/>
          </a:xfrm>
          <a:prstGeom prst="rect">
            <a:avLst/>
          </a:prstGeom>
        </p:spPr>
      </p:pic>
      <p:sp>
        <p:nvSpPr>
          <p:cNvPr id="18" name="شكل بيضاوي 17">
            <a:extLst>
              <a:ext uri="{FF2B5EF4-FFF2-40B4-BE49-F238E27FC236}">
                <a16:creationId xmlns:a16="http://schemas.microsoft.com/office/drawing/2014/main" xmlns="" id="{7DD6B67E-5A98-48A0-BF51-9409933E7590}"/>
              </a:ext>
            </a:extLst>
          </p:cNvPr>
          <p:cNvSpPr/>
          <p:nvPr/>
        </p:nvSpPr>
        <p:spPr>
          <a:xfrm>
            <a:off x="2434099" y="4506437"/>
            <a:ext cx="93503" cy="1033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شكل بيضاوي 18">
            <a:extLst>
              <a:ext uri="{FF2B5EF4-FFF2-40B4-BE49-F238E27FC236}">
                <a16:creationId xmlns:a16="http://schemas.microsoft.com/office/drawing/2014/main" xmlns="" id="{53E67FFB-13F4-4E3B-8647-E8861715122A}"/>
              </a:ext>
            </a:extLst>
          </p:cNvPr>
          <p:cNvSpPr/>
          <p:nvPr/>
        </p:nvSpPr>
        <p:spPr>
          <a:xfrm>
            <a:off x="2908408" y="5432253"/>
            <a:ext cx="93503" cy="1033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شكل بيضاوي 19">
            <a:extLst>
              <a:ext uri="{FF2B5EF4-FFF2-40B4-BE49-F238E27FC236}">
                <a16:creationId xmlns:a16="http://schemas.microsoft.com/office/drawing/2014/main" xmlns="" id="{F300FE1C-5C47-44B2-8BDC-A5DF57D5FFCC}"/>
              </a:ext>
            </a:extLst>
          </p:cNvPr>
          <p:cNvSpPr/>
          <p:nvPr/>
        </p:nvSpPr>
        <p:spPr>
          <a:xfrm>
            <a:off x="2671370" y="4944016"/>
            <a:ext cx="93503" cy="1033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22" name="رابط كسهم مستقيم 21">
            <a:extLst>
              <a:ext uri="{FF2B5EF4-FFF2-40B4-BE49-F238E27FC236}">
                <a16:creationId xmlns:a16="http://schemas.microsoft.com/office/drawing/2014/main" xmlns="" id="{C30512CE-8BD5-4002-8C74-2EB73C13E75D}"/>
              </a:ext>
            </a:extLst>
          </p:cNvPr>
          <p:cNvCxnSpPr>
            <a:cxnSpLocks/>
          </p:cNvCxnSpPr>
          <p:nvPr/>
        </p:nvCxnSpPr>
        <p:spPr>
          <a:xfrm>
            <a:off x="2296877" y="4199351"/>
            <a:ext cx="1050987" cy="2037961"/>
          </a:xfrm>
          <a:prstGeom prst="straightConnector1">
            <a:avLst/>
          </a:prstGeom>
          <a:ln w="2540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مربع نص 23">
            <a:extLst>
              <a:ext uri="{FF2B5EF4-FFF2-40B4-BE49-F238E27FC236}">
                <a16:creationId xmlns:a16="http://schemas.microsoft.com/office/drawing/2014/main" xmlns="" id="{DFC4D339-6D72-4F53-865F-0FA3C883F5B5}"/>
              </a:ext>
            </a:extLst>
          </p:cNvPr>
          <p:cNvSpPr txBox="1"/>
          <p:nvPr/>
        </p:nvSpPr>
        <p:spPr>
          <a:xfrm>
            <a:off x="1585636" y="4137105"/>
            <a:ext cx="71124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ق(س)</a:t>
            </a:r>
          </a:p>
        </p:txBody>
      </p:sp>
      <p:sp>
        <p:nvSpPr>
          <p:cNvPr id="26" name="مربع نص 25">
            <a:extLst>
              <a:ext uri="{FF2B5EF4-FFF2-40B4-BE49-F238E27FC236}">
                <a16:creationId xmlns:a16="http://schemas.microsoft.com/office/drawing/2014/main" xmlns="" id="{5142E869-00B9-4BFA-AD50-D89CC9102A81}"/>
              </a:ext>
            </a:extLst>
          </p:cNvPr>
          <p:cNvSpPr txBox="1"/>
          <p:nvPr/>
        </p:nvSpPr>
        <p:spPr>
          <a:xfrm>
            <a:off x="5265204" y="2824276"/>
            <a:ext cx="4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 -1 </a:t>
            </a:r>
          </a:p>
        </p:txBody>
      </p:sp>
      <p:sp>
        <p:nvSpPr>
          <p:cNvPr id="28" name="مربع نص 27">
            <a:extLst>
              <a:ext uri="{FF2B5EF4-FFF2-40B4-BE49-F238E27FC236}">
                <a16:creationId xmlns:a16="http://schemas.microsoft.com/office/drawing/2014/main" xmlns="" id="{4AF59A72-4EC6-4277-BE71-F6A7019BBFBF}"/>
              </a:ext>
            </a:extLst>
          </p:cNvPr>
          <p:cNvSpPr txBox="1"/>
          <p:nvPr/>
        </p:nvSpPr>
        <p:spPr>
          <a:xfrm flipH="1">
            <a:off x="3687175" y="2755723"/>
            <a:ext cx="413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0</a:t>
            </a:r>
          </a:p>
        </p:txBody>
      </p:sp>
      <p:sp>
        <p:nvSpPr>
          <p:cNvPr id="30" name="مربع نص 29">
            <a:extLst>
              <a:ext uri="{FF2B5EF4-FFF2-40B4-BE49-F238E27FC236}">
                <a16:creationId xmlns:a16="http://schemas.microsoft.com/office/drawing/2014/main" xmlns="" id="{A5545C60-F773-4BA4-B358-62D609AD9915}"/>
              </a:ext>
            </a:extLst>
          </p:cNvPr>
          <p:cNvSpPr txBox="1"/>
          <p:nvPr/>
        </p:nvSpPr>
        <p:spPr>
          <a:xfrm>
            <a:off x="2180682" y="2801520"/>
            <a:ext cx="4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Arial" panose="020B0604020202020204" pitchFamily="34" charset="0"/>
              </a:rPr>
              <a:t>1</a:t>
            </a:r>
          </a:p>
        </p:txBody>
      </p:sp>
      <p:pic>
        <p:nvPicPr>
          <p:cNvPr id="21" name="صورة 20">
            <a:extLst>
              <a:ext uri="{FF2B5EF4-FFF2-40B4-BE49-F238E27FC236}">
                <a16:creationId xmlns:a16="http://schemas.microsoft.com/office/drawing/2014/main" xmlns="" id="{D0510B6F-3C1F-40A9-9EF1-5DDFF52596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40186" y="188640"/>
            <a:ext cx="3416707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صورة 22">
            <a:extLst>
              <a:ext uri="{FF2B5EF4-FFF2-40B4-BE49-F238E27FC236}">
                <a16:creationId xmlns:a16="http://schemas.microsoft.com/office/drawing/2014/main" xmlns="" id="{C5376582-26E4-4824-BB3C-FB849CC2983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35466" y="1321557"/>
            <a:ext cx="5315328" cy="1224136"/>
          </a:xfrm>
          <a:prstGeom prst="rect">
            <a:avLst/>
          </a:prstGeom>
        </p:spPr>
      </p:pic>
      <p:sp>
        <p:nvSpPr>
          <p:cNvPr id="25" name="مربع نص 24"/>
          <p:cNvSpPr txBox="1"/>
          <p:nvPr/>
        </p:nvSpPr>
        <p:spPr>
          <a:xfrm>
            <a:off x="6429388" y="1000108"/>
            <a:ext cx="1503938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" dirty="0" smtClean="0">
                <a:hlinkClick r:id="rId9"/>
              </a:rPr>
              <a:t>صف تاسع عروض </a:t>
            </a:r>
            <a:r>
              <a:rPr lang="ar-SA" sz="800" dirty="0" err="1" smtClean="0">
                <a:hlinkClick r:id="rId9"/>
              </a:rPr>
              <a:t>بوربوينت</a:t>
            </a:r>
            <a:r>
              <a:rPr lang="ar-SA" sz="800" dirty="0" smtClean="0">
                <a:hlinkClick r:id="rId9"/>
              </a:rPr>
              <a:t> رياضيات</a:t>
            </a:r>
            <a:endParaRPr lang="ar-SA" sz="800" dirty="0"/>
          </a:p>
        </p:txBody>
      </p:sp>
    </p:spTree>
    <p:extLst>
      <p:ext uri="{BB962C8B-B14F-4D97-AF65-F5344CB8AC3E}">
        <p14:creationId xmlns:p14="http://schemas.microsoft.com/office/powerpoint/2010/main" xmlns="" val="695336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/>
      <p:bldP spid="13" grpId="0"/>
      <p:bldP spid="15" grpId="0"/>
      <p:bldP spid="18" grpId="0" animBg="1"/>
      <p:bldP spid="19" grpId="0" animBg="1"/>
      <p:bldP spid="20" grpId="0" animBg="1"/>
      <p:bldP spid="24" grpId="0"/>
      <p:bldP spid="26" grpId="0"/>
      <p:bldP spid="28" grpId="0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xmlns="" id="{63893B16-99FB-42CE-B4E4-F8311CCD5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0186" y="188640"/>
            <a:ext cx="3416707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CB837987-BBB4-4C13-801D-C99313F2A7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372" y="1484784"/>
            <a:ext cx="8723255" cy="34563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DDAF32A4-74C6-41F2-8C30-EFE0573044C9}"/>
              </a:ext>
            </a:extLst>
          </p:cNvPr>
          <p:cNvSpPr txBox="1"/>
          <p:nvPr/>
        </p:nvSpPr>
        <p:spPr>
          <a:xfrm>
            <a:off x="4597652" y="5146596"/>
            <a:ext cx="216024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600" b="1" dirty="0">
                <a:solidFill>
                  <a:srgbClr val="C00000"/>
                </a:solidFill>
              </a:rPr>
              <a:t>اقتران محايد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xmlns="" id="{EE84855E-A89F-4AF8-BADE-871147DB6221}"/>
              </a:ext>
            </a:extLst>
          </p:cNvPr>
          <p:cNvSpPr txBox="1"/>
          <p:nvPr/>
        </p:nvSpPr>
        <p:spPr>
          <a:xfrm>
            <a:off x="1259632" y="5157192"/>
            <a:ext cx="216024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600" b="1" dirty="0">
                <a:solidFill>
                  <a:srgbClr val="C00000"/>
                </a:solidFill>
              </a:rPr>
              <a:t>اقتران ثابت</a:t>
            </a:r>
          </a:p>
        </p:txBody>
      </p:sp>
      <p:sp>
        <p:nvSpPr>
          <p:cNvPr id="9" name="مربع نص 8"/>
          <p:cNvSpPr txBox="1"/>
          <p:nvPr/>
        </p:nvSpPr>
        <p:spPr>
          <a:xfrm>
            <a:off x="6429388" y="1000108"/>
            <a:ext cx="1503938" cy="21544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800" dirty="0" smtClean="0">
                <a:hlinkClick r:id="rId4"/>
              </a:rPr>
              <a:t>صف تاسع عروض </a:t>
            </a:r>
            <a:r>
              <a:rPr lang="ar-SA" sz="800" dirty="0" err="1" smtClean="0">
                <a:hlinkClick r:id="rId4"/>
              </a:rPr>
              <a:t>بوربوينت</a:t>
            </a:r>
            <a:r>
              <a:rPr lang="ar-SA" sz="800" dirty="0" smtClean="0">
                <a:hlinkClick r:id="rId4"/>
              </a:rPr>
              <a:t> رياضيات</a:t>
            </a:r>
            <a:endParaRPr lang="ar-SA" sz="800" dirty="0"/>
          </a:p>
        </p:txBody>
      </p:sp>
    </p:spTree>
    <p:extLst>
      <p:ext uri="{BB962C8B-B14F-4D97-AF65-F5344CB8AC3E}">
        <p14:creationId xmlns:p14="http://schemas.microsoft.com/office/powerpoint/2010/main" xmlns="" val="251506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فقاعة التفكير: على شكل سحابة 3">
            <a:extLst>
              <a:ext uri="{FF2B5EF4-FFF2-40B4-BE49-F238E27FC236}">
                <a16:creationId xmlns:a16="http://schemas.microsoft.com/office/drawing/2014/main" xmlns="" id="{0D1BF5A0-069F-4EA3-A327-9050689F2516}"/>
              </a:ext>
            </a:extLst>
          </p:cNvPr>
          <p:cNvSpPr/>
          <p:nvPr/>
        </p:nvSpPr>
        <p:spPr>
          <a:xfrm>
            <a:off x="1527464" y="1804902"/>
            <a:ext cx="6303126" cy="206986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685800"/>
            <a:r>
              <a:rPr lang="ar-SA" sz="320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الواجب</a:t>
            </a:r>
          </a:p>
          <a:p>
            <a:pPr algn="ctr" defTabSz="685800"/>
            <a:r>
              <a:rPr lang="ar-SA" sz="320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ورقة عمل تفاعلية + مهمة تعليمية</a:t>
            </a:r>
          </a:p>
        </p:txBody>
      </p:sp>
    </p:spTree>
    <p:extLst>
      <p:ext uri="{BB962C8B-B14F-4D97-AF65-F5344CB8AC3E}">
        <p14:creationId xmlns:p14="http://schemas.microsoft.com/office/powerpoint/2010/main" xmlns="" val="3984587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444</Words>
  <Application>Microsoft Office PowerPoint</Application>
  <PresentationFormat>عرض على الشاشة (3:4)‏</PresentationFormat>
  <Paragraphs>117</Paragraphs>
  <Slides>19</Slides>
  <Notes>10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19</vt:i4>
      </vt:variant>
    </vt:vector>
  </HeadingPairs>
  <TitlesOfParts>
    <vt:vector size="20" baseType="lpstr">
      <vt:lpstr>سمة Office</vt:lpstr>
      <vt:lpstr>الشريحة 1</vt:lpstr>
      <vt:lpstr>الأهداف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- درس الاقتران الخطي - الصف التاسع الاساسي</dc:title>
  <dc:subject>عرض بوربوينت الصف التاسع الفصل الدراسي الأل -</dc:subject>
  <dc:creator>داود ابو مويس</dc:creator>
  <cp:keywords>عرض بوربوينت; رياضيات; تاسع</cp:keywords>
  <dc:description>عرض بوربوينت الفل الاول رياضيات للصف التاسع - عرض بوربوينت - درس الاقتران الخطي - الصف التاسع الاساسي</dc:description>
  <cp:lastModifiedBy>الملتقى التربوي</cp:lastModifiedBy>
  <dcterms:created xsi:type="dcterms:W3CDTF">2020-12-23T01:57:55Z</dcterms:created>
  <dcterms:modified xsi:type="dcterms:W3CDTF">2020-12-23T02:42:57Z</dcterms:modified>
  <cp:category>امتحان، تعليم، اختبار، ورقة عمل; الفصل الدراسي الأول</cp:category>
</cp:coreProperties>
</file>