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77" r:id="rId2"/>
    <p:sldId id="278" r:id="rId3"/>
    <p:sldId id="282" r:id="rId4"/>
    <p:sldId id="281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2" r:id="rId20"/>
    <p:sldId id="273" r:id="rId21"/>
    <p:sldId id="274" r:id="rId22"/>
    <p:sldId id="276" r:id="rId23"/>
    <p:sldId id="280" r:id="rId24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E1E6B-DE9A-4FF5-8841-160B974514C7}" type="datetimeFigureOut">
              <a:rPr lang="ar-SA" smtClean="0"/>
              <a:pPr/>
              <a:t>10/05/1442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F33EA-5C2D-4FBB-ADB1-5A7CDF8CD106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6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7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8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9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0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6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7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142976" y="571480"/>
            <a:ext cx="6357982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لُغَتُنا الْجَميلَةُ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1071539" y="1785926"/>
            <a:ext cx="550072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الصف الرابع الأساسي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357422" y="3000372"/>
            <a:ext cx="3950120" cy="830997"/>
          </a:xfrm>
          <a:prstGeom prst="rect">
            <a:avLst/>
          </a:prstGeom>
          <a:solidFill>
            <a:srgbClr val="FFC000"/>
          </a:solidFill>
        </p:spPr>
        <p:txBody>
          <a:bodyPr wrap="none" rtlCol="1">
            <a:spAutoFit/>
          </a:bodyPr>
          <a:lstStyle/>
          <a:p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درس </a:t>
            </a:r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: النّفع طَبْعي</a:t>
            </a:r>
            <a:endParaRPr lang="ar-SA" sz="48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3786182" y="4143380"/>
            <a:ext cx="1489511" cy="830997"/>
          </a:xfrm>
          <a:prstGeom prst="rect">
            <a:avLst/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1">
            <a:spAutoFit/>
          </a:bodyPr>
          <a:lstStyle/>
          <a:p>
            <a:r>
              <a:rPr lang="ar-SA" sz="4800" b="1" dirty="0" smtClean="0">
                <a:latin typeface="Calibri" pitchFamily="34" charset="0"/>
                <a:cs typeface="Calibri" pitchFamily="34" charset="0"/>
              </a:rPr>
              <a:t>القراءة</a:t>
            </a:r>
            <a:endParaRPr lang="ar-SA" sz="4800" b="1" u="sng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928662" y="500042"/>
            <a:ext cx="6929486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درس : ( النَّفْعُ طَبْعي )</a:t>
            </a:r>
            <a:endParaRPr lang="ar-SA" sz="6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20EB9"/>
              </a:solidFill>
              <a:effectLst>
                <a:outerShdw blurRad="50800" algn="tl" rotWithShape="0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343273" y="1714488"/>
            <a:ext cx="7372131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أهداف الدرس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720038" y="2571744"/>
            <a:ext cx="737213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- أن تقرأ النص </a:t>
            </a:r>
            <a:r>
              <a:rPr lang="ar-SA" sz="2400" b="1" dirty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قراءة </a:t>
            </a:r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جهريَة </a:t>
            </a:r>
            <a:r>
              <a:rPr lang="ar-SA" sz="2400" b="1" dirty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سليمة خالية من </a:t>
            </a:r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الأخطاء. </a:t>
            </a:r>
            <a:endParaRPr lang="en-US" sz="2400" b="1" dirty="0">
              <a:ln w="10541" cmpd="sng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  <a:latin typeface="+mj-lt"/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-32" y="3110211"/>
            <a:ext cx="805791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- أن تتعرف إلى المعاني المرادفة و/أو المضادة </a:t>
            </a:r>
            <a:r>
              <a:rPr lang="ar-SA" sz="2400" b="1" dirty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لبعض المفردات</a:t>
            </a:r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</a:rPr>
              <a:t>.</a:t>
            </a:r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 </a:t>
            </a:r>
            <a:endParaRPr lang="en-US" sz="2400" b="1" dirty="0">
              <a:ln w="10541" cmpd="sng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  <a:latin typeface="+mj-lt"/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700331" y="3643314"/>
            <a:ext cx="737213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- </a:t>
            </a:r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</a:rPr>
              <a:t>أن تستخدم بعض </a:t>
            </a:r>
            <a:r>
              <a:rPr lang="ar-SA" sz="2400" b="1" dirty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</a:rPr>
              <a:t>المفردات في جمل مفيدة</a:t>
            </a:r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</a:rPr>
              <a:t>.</a:t>
            </a:r>
            <a:endParaRPr lang="en-US" sz="2400" b="1" dirty="0">
              <a:ln w="10541" cmpd="sng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a:endParaRPr>
          </a:p>
        </p:txBody>
      </p:sp>
      <p:sp>
        <p:nvSpPr>
          <p:cNvPr id="11" name="مربع نص 10"/>
          <p:cNvSpPr txBox="1"/>
          <p:nvPr/>
        </p:nvSpPr>
        <p:spPr>
          <a:xfrm>
            <a:off x="720038" y="4181781"/>
            <a:ext cx="737213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  <a:latin typeface="+mj-lt"/>
              </a:rPr>
              <a:t>- </a:t>
            </a:r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</a:rPr>
              <a:t>أن تستنج أفكاراً </a:t>
            </a:r>
            <a:r>
              <a:rPr lang="ar-SA" sz="2400" b="1" dirty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</a:rPr>
              <a:t>من الدرس</a:t>
            </a:r>
            <a:r>
              <a:rPr lang="ar-SA" sz="2400" b="1" dirty="0" smtClean="0">
                <a:ln w="10541" cmpd="sng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</a:ln>
              </a:rPr>
              <a:t>.</a:t>
            </a:r>
            <a:endParaRPr lang="en-US" sz="2400" b="1" dirty="0">
              <a:ln w="10541" cmpd="sng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928662" y="500042"/>
            <a:ext cx="6929486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درس : ( النَّفْعُ طَبْعي )</a:t>
            </a:r>
            <a:endParaRPr lang="ar-SA" sz="6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20EB9"/>
              </a:solidFill>
              <a:effectLst>
                <a:outerShdw blurRad="50800" algn="tl" rotWithShape="0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1643050"/>
            <a:ext cx="8572560" cy="33547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ar-SA" sz="2400" dirty="0" smtClean="0">
                <a:latin typeface="Calibri" pitchFamily="34" charset="0"/>
                <a:cs typeface="Calibri" pitchFamily="34" charset="0"/>
              </a:rPr>
              <a:t>كانَ في قَرْيَتِنا رَجُلٌ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طَيِّبٌ يُحِبُّ الناّسَ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، وَيَجِدُ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راحَتَهُ في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مُساعَدَتهِمْ، وَكانَ كُلمَّا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أقْبَل َالظَّلامُ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، عَلقَّ عَلى الطَّريقِ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قُرْبَ مَنْزِلهِ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مِصْباحا،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يُنيرُ الطَّريقَ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للِناّسِ، فَيَأتْي وَلدٌ شَقِيٌّ، فَيَكْسِرُهُ، ثمَّ يُعَلقُّ الرَّجُلُ الطَّيِّبُ مِصْباحاً آخَرَ، فَيَأتْي الشَّقِيُّ فَيَكْسِرُهُ، وَهكَذا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اسْتَمَرَّ عَلى 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هذِهِ الْحالِ</a:t>
            </a:r>
            <a:r>
              <a:rPr lang="ar-SA" sz="24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ar-SA" sz="2400" dirty="0" smtClean="0">
                <a:latin typeface="Calibri" pitchFamily="34" charset="0"/>
                <a:cs typeface="Calibri" pitchFamily="34" charset="0"/>
              </a:rPr>
              <a:t>قالَ الناّسُ للِرَّجُلِ: كفَّ عَنْ تَعْليقِ الْمَصابيحِ، فَنَحْنُ نَعْذُرُكَ، فَقالَ: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ar-SA" sz="2400" dirty="0" smtClean="0">
                <a:latin typeface="Calibri" pitchFamily="34" charset="0"/>
                <a:cs typeface="Calibri" pitchFamily="34" charset="0"/>
              </a:rPr>
              <a:t>أنا مِثْلُ الْحَمامَةِ التَّي رَأتْ حَريقا هائلِا في الْغابَةِ، فَأخَذَتْ تَذْهَبُ إلِى النَّبْعِ، فَتَمْلَأ مِنْقارَها، وَتَذْهَبُ إلِىً الحَريًقِ، فَتُفَرِّغُ ما فيهِ مِنْ ماءٍ، فَقيلَ لهَا: وَماذا عَساكِ سَتَفْعَلينَ بمِلْءِ مِنْقارِكِ مَعَ حَريقٍ هائلٍ؟! فَقالَتْ: أناْ أحاوِلُ المُساعَدَةَ، وَالنَّفْعُ طَبْعي.</a:t>
            </a:r>
            <a:endParaRPr lang="ar-S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928662" y="500042"/>
            <a:ext cx="6929486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درس : ( النَّفْعُ طَبْعي )</a:t>
            </a:r>
            <a:endParaRPr lang="ar-SA" sz="60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20EB9"/>
              </a:solidFill>
              <a:effectLst>
                <a:outerShdw blurRad="50800" algn="tl" rotWithShape="0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500034" y="2143116"/>
            <a:ext cx="7929618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>
                <a:latin typeface="Calibri" pitchFamily="34" charset="0"/>
                <a:cs typeface="Calibri" pitchFamily="34" charset="0"/>
              </a:rPr>
              <a:t>وَأمّا شَأنُ هذا الذَّي يَكْسِرُ الْمِصْباحَ، فَيَحْرِمُ الناّسَ مِنْ نورِهِ، فَيَتَعَثرّونَ في الطَّريقِ، فَهُوَ مِثْلُ الْعَقْرَبِ، عِنْدَما سُئِلَتْ: ما بالكِ تَلْسَعينَ المُحْسِنَ قَبْلَ المُسيءِ؟!  فَقالَتْ: الْأذى طَبْعي.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  <a:p>
            <a:endParaRPr lang="ar-S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كائن 4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4099" name="مستند" r:id="rId3" imgW="7250735" imgH="4838540" progId="Word.Document.12">
              <p:embed/>
            </p:oleObj>
          </a:graphicData>
        </a:graphic>
      </p:graphicFrame>
      <p:sp>
        <p:nvSpPr>
          <p:cNvPr id="4" name="مربع نص 3"/>
          <p:cNvSpPr txBox="1"/>
          <p:nvPr/>
        </p:nvSpPr>
        <p:spPr>
          <a:xfrm>
            <a:off x="2214546" y="1142984"/>
            <a:ext cx="2438489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ضدّ يُحِبُّ 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يَكْرَهُ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5122" name="مستند" r:id="rId3" imgW="7250735" imgH="4838540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2442180" y="1142984"/>
            <a:ext cx="2210862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ر</a:t>
            </a:r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احَتَهُ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سَعادَتَهُ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9218" name="مستند" r:id="rId3" imgW="7250735" imgH="4838540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2488674" y="1142984"/>
            <a:ext cx="2164375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أقْبَلَ</a:t>
            </a:r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أتى ، جاءَ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546128" y="1772655"/>
            <a:ext cx="3097323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ضدّ أقْبَلَ: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أدْبَر ، رحل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8194" name="مستند" r:id="rId3" imgW="7250735" imgH="4838540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1542909" y="1142984"/>
            <a:ext cx="3110147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قرْب</a:t>
            </a:r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بجانب ، بجوار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683996" y="1772655"/>
            <a:ext cx="2959464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ضدّ قرْب 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بعيداً عنْ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7170" name="مستند" r:id="rId3" imgW="7250735" imgH="4838540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2964776" y="1142984"/>
            <a:ext cx="1688283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ينير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يضيء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6146" name="مستند" r:id="rId3" imgW="7250735" imgH="4838540" progId="Word.Document.12">
              <p:embed/>
            </p:oleObj>
          </a:graphicData>
        </a:graphic>
      </p:graphicFrame>
      <p:sp>
        <p:nvSpPr>
          <p:cNvPr id="4" name="مربع نص 3"/>
          <p:cNvSpPr txBox="1"/>
          <p:nvPr/>
        </p:nvSpPr>
        <p:spPr>
          <a:xfrm>
            <a:off x="2132808" y="1142984"/>
            <a:ext cx="2520242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شقيّ</a:t>
            </a:r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سيء الطّبع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0242" name="مستند" r:id="rId3" imgW="7250735" imgH="4838540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2955151" y="1142984"/>
            <a:ext cx="1697902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استمرَّ: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دامَ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1266" name="مستند" r:id="rId3" imgW="7430693" imgH="5325624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1507647" y="1142984"/>
            <a:ext cx="3145413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كُفَّ عَنْ: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تَوَقَّفْ ، انْتَهِ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2290" name="مستند" r:id="rId3" imgW="7430693" imgH="5325624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1036378" y="1142984"/>
            <a:ext cx="3616696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نَعْذُرُكَ: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نلتمس لك العذْر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3314" name="مستند" r:id="rId3" imgW="7430693" imgH="5325624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1858712" y="1142984"/>
            <a:ext cx="2794355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هائِلاً: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كَبيراً، ضَخْمَاً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4338" name="مستند" r:id="rId3" imgW="7430693" imgH="5325624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2371673" y="1142984"/>
            <a:ext cx="2281395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النّبْع: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عَيْن الْماءِ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5362" name="مستند" r:id="rId3" imgW="7430693" imgH="5325624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2463054" y="1142984"/>
            <a:ext cx="2190023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 تملأ: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تُفْرِغُ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6386" name="مستند" r:id="rId3" imgW="7430693" imgH="5325624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2474278" y="1142984"/>
            <a:ext cx="2178803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ضد تُفرِغُ: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تمْلأُ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7410" name="مستند" r:id="rId3" imgW="7430693" imgH="5325624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970677" y="1000108"/>
            <a:ext cx="3682418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النّفْع</a:t>
            </a:r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الفائدة، عمل الخيْر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001094" y="1643050"/>
            <a:ext cx="3642344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ضدّ النفع ، الأذى والضرر</a:t>
            </a:r>
            <a:endParaRPr lang="ar-SA" sz="3200" b="1" dirty="0">
              <a:solidFill>
                <a:srgbClr val="00B0F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19458" name="مستند" r:id="rId3" imgW="7430693" imgH="3804068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521997" y="1571612"/>
            <a:ext cx="4025461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يتعثَّرون</a:t>
            </a:r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يقعون على الأرض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379121" y="2214554"/>
            <a:ext cx="4217821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ونقول تعثر بالكلام ، أي تلعثم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20482" name="مستند" r:id="rId3" imgW="7430693" imgH="3804068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2158671" y="1571612"/>
            <a:ext cx="2388795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تَلْسَعين: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تَلْدَغين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/>
          <p:cNvGraphicFramePr>
            <a:graphicFrameLocks/>
          </p:cNvGraphicFramePr>
          <p:nvPr/>
        </p:nvGraphicFramePr>
        <p:xfrm>
          <a:off x="0" y="0"/>
          <a:ext cx="8997950" cy="5038725"/>
        </p:xfrm>
        <a:graphic>
          <a:graphicData uri="http://schemas.openxmlformats.org/presentationml/2006/ole">
            <p:oleObj spid="_x0000_s21506" name="مستند" r:id="rId3" imgW="7430693" imgH="3804068" progId="Word.Document.12">
              <p:embed/>
            </p:oleObj>
          </a:graphicData>
        </a:graphic>
      </p:graphicFrame>
      <p:sp>
        <p:nvSpPr>
          <p:cNvPr id="3" name="مربع نص 2"/>
          <p:cNvSpPr txBox="1"/>
          <p:nvPr/>
        </p:nvSpPr>
        <p:spPr>
          <a:xfrm>
            <a:off x="1299470" y="1571612"/>
            <a:ext cx="3248005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الأذى</a:t>
            </a:r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ar-SA" sz="3200" b="1" dirty="0" smtClean="0">
                <a:latin typeface="Calibri" pitchFamily="34" charset="0"/>
                <a:cs typeface="Calibri" pitchFamily="34" charset="0"/>
              </a:rPr>
              <a:t>الضرر، الإساءة </a:t>
            </a:r>
            <a:endParaRPr lang="ar-SA" sz="32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768093" y="2214554"/>
            <a:ext cx="3765774" cy="584775"/>
          </a:xfrm>
          <a:prstGeom prst="rect">
            <a:avLst/>
          </a:prstGeom>
          <a:solidFill>
            <a:srgbClr val="FFC000">
              <a:alpha val="99000"/>
            </a:srgbClr>
          </a:solidFill>
        </p:spPr>
        <p:txBody>
          <a:bodyPr wrap="none" rtlCol="1">
            <a:spAutoFit/>
          </a:bodyPr>
          <a:lstStyle/>
          <a:p>
            <a:r>
              <a:rPr lang="ar-SA" sz="3200" b="1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ضدّها ، النّفع، عمل الخير </a:t>
            </a:r>
            <a:endParaRPr lang="ar-SA" sz="3200" b="1" dirty="0">
              <a:solidFill>
                <a:srgbClr val="00B0F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571736" y="2110079"/>
            <a:ext cx="595597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- الرجل </a:t>
            </a:r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الطيب يجد راحته في مساعدة </a:t>
            </a:r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الناس.</a:t>
            </a:r>
            <a:endParaRPr lang="ar-SA" sz="24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2071670" y="2681583"/>
            <a:ext cx="649737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- الشقي </a:t>
            </a:r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من يكسر المصباح ويحرم الناس من </a:t>
            </a:r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نوره.</a:t>
            </a:r>
            <a:endParaRPr lang="ar-SA" sz="24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647520" y="3240945"/>
            <a:ext cx="7902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- الرجل الطيِّب </a:t>
            </a:r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مثل الحمامة التي تفعل ما تستطيع لإخماد </a:t>
            </a:r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الحريق</a:t>
            </a:r>
            <a:endParaRPr lang="en-US" sz="24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354321" y="3824591"/>
            <a:ext cx="82182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- الشخص السيئ </a:t>
            </a:r>
            <a:r>
              <a:rPr lang="ar-SA" sz="2400" b="1" dirty="0" smtClean="0">
                <a:latin typeface="Calibri" pitchFamily="34" charset="0"/>
                <a:cs typeface="Calibri" pitchFamily="34" charset="0"/>
              </a:rPr>
              <a:t>طبعه مثل طبع العقرب، يسبب الأذى للآخرين.</a:t>
            </a:r>
            <a:endParaRPr lang="en-US" sz="24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357290" y="1214422"/>
            <a:ext cx="7372131" cy="584775"/>
          </a:xfrm>
          <a:prstGeom prst="rect">
            <a:avLst/>
          </a:prstGeom>
          <a:noFill/>
        </p:spPr>
        <p:txBody>
          <a:bodyPr wrap="square"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3200" b="1" spc="50" dirty="0" smtClean="0">
                <a:ln w="11430">
                  <a:solidFill>
                    <a:schemeClr val="tx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أهَمّ الأفكار التي وردت في النص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357290" y="571480"/>
            <a:ext cx="5857916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6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شكراً لكُنَّ </a:t>
            </a:r>
            <a:r>
              <a:rPr lang="ar-SA" sz="6600" b="1" dirty="0" err="1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عَزيزاتي</a:t>
            </a:r>
            <a:endParaRPr lang="ar-SA" sz="6600" b="1" dirty="0" smtClean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857224" y="1928802"/>
            <a:ext cx="6858048" cy="8572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cs typeface="Calibri" pitchFamily="34" charset="0"/>
              </a:rPr>
              <a:t>طالباتِ الصَّفِّ الرَّابِع الأَساسيّ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1571604" y="3071810"/>
            <a:ext cx="521497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20EB9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مَع تَحِيَّاتُ الْمُعَلِّمَةِ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285984" y="4286256"/>
            <a:ext cx="4058305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   ندى أبو </a:t>
            </a:r>
            <a:r>
              <a:rPr lang="ar-SA" sz="4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مويس</a:t>
            </a:r>
            <a:r>
              <a:rPr lang="ar-S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 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5" grpId="0" animBg="1"/>
    </p:bld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382</Words>
  <Application>Microsoft Office PowerPoint</Application>
  <PresentationFormat>عرض على الشاشة (3:4)‏</PresentationFormat>
  <Paragraphs>47</Paragraphs>
  <Slides>23</Slides>
  <Notes>0</Notes>
  <HiddenSlides>0</HiddenSlides>
  <MMClips>0</MMClips>
  <ScaleCrop>false</ScaleCrop>
  <HeadingPairs>
    <vt:vector size="6" baseType="variant">
      <vt:variant>
        <vt:lpstr>سمة</vt:lpstr>
      </vt:variant>
      <vt:variant>
        <vt:i4>1</vt:i4>
      </vt:variant>
      <vt:variant>
        <vt:lpstr>خوادم OLE مضمنة</vt:lpstr>
      </vt:variant>
      <vt:variant>
        <vt:i4>2</vt:i4>
      </vt:variant>
      <vt:variant>
        <vt:lpstr>عناوين الشرائح</vt:lpstr>
      </vt:variant>
      <vt:variant>
        <vt:i4>23</vt:i4>
      </vt:variant>
    </vt:vector>
  </HeadingPairs>
  <TitlesOfParts>
    <vt:vector size="26" baseType="lpstr">
      <vt:lpstr>سمة Office</vt:lpstr>
      <vt:lpstr>مستند</vt:lpstr>
      <vt:lpstr>Microsoft Office Word Document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بوربوينت مادة لغتنا الجميلة للصف الرابع الاساسي القراءة  - درس النفع طبعي</dc:title>
  <dc:subject>عرض تقديمي بوربوينت مادة لغتنا الجميلة للصف الرابع الاساسي القراءة  - درس النفع طبعي</dc:subject>
  <dc:creator>الملتقى التربوي</dc:creator>
  <cp:keywords>اللغة العربية; الملتقى التربوي; الفصل الأول; عرض بوربوينت</cp:keywords>
  <dc:description>عرض تقديمي بوربوينت مادة لغتنا الجميلة للصف الرابع الاساسي القراءة  - درس النفع طبعي</dc:description>
  <cp:lastModifiedBy>الملتقى التربوي</cp:lastModifiedBy>
  <cp:revision>1</cp:revision>
  <dcterms:created xsi:type="dcterms:W3CDTF">2020-12-23T22:27:36Z</dcterms:created>
  <dcterms:modified xsi:type="dcterms:W3CDTF">2020-12-24T04:44:51Z</dcterms:modified>
  <cp:category>االصف الرابع الاساسي; الفصل الدراسي الأول; اللغة العربية</cp:category>
</cp:coreProperties>
</file>