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81" r:id="rId2"/>
    <p:sldId id="282" r:id="rId3"/>
    <p:sldId id="303" r:id="rId4"/>
    <p:sldId id="306" r:id="rId5"/>
    <p:sldId id="304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2" r:id="rId14"/>
    <p:sldId id="291" r:id="rId15"/>
    <p:sldId id="293" r:id="rId16"/>
    <p:sldId id="294" r:id="rId17"/>
    <p:sldId id="295" r:id="rId18"/>
    <p:sldId id="296" r:id="rId19"/>
    <p:sldId id="298" r:id="rId20"/>
    <p:sldId id="273" r:id="rId21"/>
    <p:sldId id="274" r:id="rId22"/>
    <p:sldId id="275" r:id="rId23"/>
    <p:sldId id="276" r:id="rId24"/>
    <p:sldId id="299" r:id="rId25"/>
    <p:sldId id="302" r:id="rId26"/>
  </p:sldIdLst>
  <p:sldSz cx="9180513" cy="7021513"/>
  <p:notesSz cx="6858000" cy="9144000"/>
  <p:defaultTextStyle>
    <a:defPPr>
      <a:defRPr lang="ar-SA"/>
    </a:defPPr>
    <a:lvl1pPr marL="0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48239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896478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44717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792956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41194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689433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37672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585911" algn="r" defTabSz="896478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107" d="100"/>
          <a:sy n="107" d="100"/>
        </p:scale>
        <p:origin x="-1134" y="-78"/>
      </p:cViewPr>
      <p:guideLst>
        <p:guide orient="horz" pos="2212"/>
        <p:guide pos="289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8543" y="2181225"/>
            <a:ext cx="7803437" cy="150507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7078" y="3978858"/>
            <a:ext cx="6426359" cy="17943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8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6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4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92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41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89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37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8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5201" y="4511973"/>
            <a:ext cx="7803437" cy="1394550"/>
          </a:xfrm>
        </p:spPr>
        <p:txBody>
          <a:bodyPr anchor="t"/>
          <a:lstStyle>
            <a:lvl1pPr algn="r">
              <a:defRPr sz="39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5201" y="2976020"/>
            <a:ext cx="7803437" cy="153595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4823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96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4471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929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411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8943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376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8591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344271" y="2184475"/>
            <a:ext cx="3021919" cy="6177957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3519199" y="2184475"/>
            <a:ext cx="3021919" cy="6177957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9029" y="281186"/>
            <a:ext cx="8262463" cy="1170252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9027" y="1571715"/>
            <a:ext cx="4056321" cy="6550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8239" indent="0">
              <a:buNone/>
              <a:defRPr sz="2000" b="1"/>
            </a:lvl2pPr>
            <a:lvl3pPr marL="896478" indent="0">
              <a:buNone/>
              <a:defRPr sz="1800" b="1"/>
            </a:lvl3pPr>
            <a:lvl4pPr marL="1344717" indent="0">
              <a:buNone/>
              <a:defRPr sz="1600" b="1"/>
            </a:lvl4pPr>
            <a:lvl5pPr marL="1792956" indent="0">
              <a:buNone/>
              <a:defRPr sz="1600" b="1"/>
            </a:lvl5pPr>
            <a:lvl6pPr marL="2241194" indent="0">
              <a:buNone/>
              <a:defRPr sz="1600" b="1"/>
            </a:lvl6pPr>
            <a:lvl7pPr marL="2689433" indent="0">
              <a:buNone/>
              <a:defRPr sz="1600" b="1"/>
            </a:lvl7pPr>
            <a:lvl8pPr marL="3137672" indent="0">
              <a:buNone/>
              <a:defRPr sz="1600" b="1"/>
            </a:lvl8pPr>
            <a:lvl9pPr marL="3585911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9027" y="2226731"/>
            <a:ext cx="4056321" cy="404549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63574" y="1571715"/>
            <a:ext cx="4057914" cy="6550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8239" indent="0">
              <a:buNone/>
              <a:defRPr sz="2000" b="1"/>
            </a:lvl2pPr>
            <a:lvl3pPr marL="896478" indent="0">
              <a:buNone/>
              <a:defRPr sz="1800" b="1"/>
            </a:lvl3pPr>
            <a:lvl4pPr marL="1344717" indent="0">
              <a:buNone/>
              <a:defRPr sz="1600" b="1"/>
            </a:lvl4pPr>
            <a:lvl5pPr marL="1792956" indent="0">
              <a:buNone/>
              <a:defRPr sz="1600" b="1"/>
            </a:lvl5pPr>
            <a:lvl6pPr marL="2241194" indent="0">
              <a:buNone/>
              <a:defRPr sz="1600" b="1"/>
            </a:lvl6pPr>
            <a:lvl7pPr marL="2689433" indent="0">
              <a:buNone/>
              <a:defRPr sz="1600" b="1"/>
            </a:lvl7pPr>
            <a:lvl8pPr marL="3137672" indent="0">
              <a:buNone/>
              <a:defRPr sz="1600" b="1"/>
            </a:lvl8pPr>
            <a:lvl9pPr marL="3585911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63574" y="2226731"/>
            <a:ext cx="4057914" cy="404549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9029" y="279562"/>
            <a:ext cx="3020326" cy="1189757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89326" y="279564"/>
            <a:ext cx="5132163" cy="5992667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9029" y="1469321"/>
            <a:ext cx="3020326" cy="4802911"/>
          </a:xfrm>
        </p:spPr>
        <p:txBody>
          <a:bodyPr/>
          <a:lstStyle>
            <a:lvl1pPr marL="0" indent="0">
              <a:buNone/>
              <a:defRPr sz="1400"/>
            </a:lvl1pPr>
            <a:lvl2pPr marL="448239" indent="0">
              <a:buNone/>
              <a:defRPr sz="1200"/>
            </a:lvl2pPr>
            <a:lvl3pPr marL="896478" indent="0">
              <a:buNone/>
              <a:defRPr sz="1000"/>
            </a:lvl3pPr>
            <a:lvl4pPr marL="1344717" indent="0">
              <a:buNone/>
              <a:defRPr sz="900"/>
            </a:lvl4pPr>
            <a:lvl5pPr marL="1792956" indent="0">
              <a:buNone/>
              <a:defRPr sz="900"/>
            </a:lvl5pPr>
            <a:lvl6pPr marL="2241194" indent="0">
              <a:buNone/>
              <a:defRPr sz="900"/>
            </a:lvl6pPr>
            <a:lvl7pPr marL="2689433" indent="0">
              <a:buNone/>
              <a:defRPr sz="900"/>
            </a:lvl7pPr>
            <a:lvl8pPr marL="3137672" indent="0">
              <a:buNone/>
              <a:defRPr sz="900"/>
            </a:lvl8pPr>
            <a:lvl9pPr marL="3585911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9446" y="4915063"/>
            <a:ext cx="5508308" cy="58025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9446" y="627385"/>
            <a:ext cx="5508308" cy="4212908"/>
          </a:xfrm>
        </p:spPr>
        <p:txBody>
          <a:bodyPr/>
          <a:lstStyle>
            <a:lvl1pPr marL="0" indent="0">
              <a:buNone/>
              <a:defRPr sz="3100"/>
            </a:lvl1pPr>
            <a:lvl2pPr marL="448239" indent="0">
              <a:buNone/>
              <a:defRPr sz="2700"/>
            </a:lvl2pPr>
            <a:lvl3pPr marL="896478" indent="0">
              <a:buNone/>
              <a:defRPr sz="2400"/>
            </a:lvl3pPr>
            <a:lvl4pPr marL="1344717" indent="0">
              <a:buNone/>
              <a:defRPr sz="2000"/>
            </a:lvl4pPr>
            <a:lvl5pPr marL="1792956" indent="0">
              <a:buNone/>
              <a:defRPr sz="2000"/>
            </a:lvl5pPr>
            <a:lvl6pPr marL="2241194" indent="0">
              <a:buNone/>
              <a:defRPr sz="2000"/>
            </a:lvl6pPr>
            <a:lvl7pPr marL="2689433" indent="0">
              <a:buNone/>
              <a:defRPr sz="2000"/>
            </a:lvl7pPr>
            <a:lvl8pPr marL="3137672" indent="0">
              <a:buNone/>
              <a:defRPr sz="2000"/>
            </a:lvl8pPr>
            <a:lvl9pPr marL="3585911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9446" y="5495313"/>
            <a:ext cx="5508308" cy="824052"/>
          </a:xfrm>
        </p:spPr>
        <p:txBody>
          <a:bodyPr/>
          <a:lstStyle>
            <a:lvl1pPr marL="0" indent="0">
              <a:buNone/>
              <a:defRPr sz="1400"/>
            </a:lvl1pPr>
            <a:lvl2pPr marL="448239" indent="0">
              <a:buNone/>
              <a:defRPr sz="1200"/>
            </a:lvl2pPr>
            <a:lvl3pPr marL="896478" indent="0">
              <a:buNone/>
              <a:defRPr sz="1000"/>
            </a:lvl3pPr>
            <a:lvl4pPr marL="1344717" indent="0">
              <a:buNone/>
              <a:defRPr sz="900"/>
            </a:lvl4pPr>
            <a:lvl5pPr marL="1792956" indent="0">
              <a:buNone/>
              <a:defRPr sz="900"/>
            </a:lvl5pPr>
            <a:lvl6pPr marL="2241194" indent="0">
              <a:buNone/>
              <a:defRPr sz="900"/>
            </a:lvl6pPr>
            <a:lvl7pPr marL="2689433" indent="0">
              <a:buNone/>
              <a:defRPr sz="900"/>
            </a:lvl7pPr>
            <a:lvl8pPr marL="3137672" indent="0">
              <a:buNone/>
              <a:defRPr sz="900"/>
            </a:lvl8pPr>
            <a:lvl9pPr marL="3585911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4991906" y="375457"/>
            <a:ext cx="1549212" cy="798697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344274" y="375457"/>
            <a:ext cx="4494627" cy="798697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9029" y="281186"/>
            <a:ext cx="8262463" cy="1170252"/>
          </a:xfrm>
          <a:prstGeom prst="rect">
            <a:avLst/>
          </a:prstGeom>
        </p:spPr>
        <p:txBody>
          <a:bodyPr vert="horz" lIns="89648" tIns="44824" rIns="89648" bIns="44824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9029" y="1638356"/>
            <a:ext cx="8262463" cy="4633874"/>
          </a:xfrm>
          <a:prstGeom prst="rect">
            <a:avLst/>
          </a:prstGeom>
        </p:spPr>
        <p:txBody>
          <a:bodyPr vert="horz" lIns="89648" tIns="44824" rIns="89648" bIns="44824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79369" y="6507907"/>
            <a:ext cx="2142120" cy="373830"/>
          </a:xfrm>
          <a:prstGeom prst="rect">
            <a:avLst/>
          </a:prstGeom>
        </p:spPr>
        <p:txBody>
          <a:bodyPr vert="horz" lIns="89648" tIns="44824" rIns="89648" bIns="44824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F2020-E0E5-46F6-89FE-EDF41D4CED76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36675" y="6507907"/>
            <a:ext cx="2907164" cy="373830"/>
          </a:xfrm>
          <a:prstGeom prst="rect">
            <a:avLst/>
          </a:prstGeom>
        </p:spPr>
        <p:txBody>
          <a:bodyPr vert="horz" lIns="89648" tIns="44824" rIns="89648" bIns="44824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9026" y="6507907"/>
            <a:ext cx="2142120" cy="373830"/>
          </a:xfrm>
          <a:prstGeom prst="rect">
            <a:avLst/>
          </a:prstGeom>
        </p:spPr>
        <p:txBody>
          <a:bodyPr vert="horz" lIns="89648" tIns="44824" rIns="89648" bIns="44824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754C4-E9D3-4359-85BB-F2336D40782D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96478" rtl="1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6179" indent="-336179" algn="r" defTabSz="896478" rtl="1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28388" indent="-280149" algn="r" defTabSz="896478" rtl="1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20597" indent="-224119" algn="r" defTabSz="896478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68836" indent="-224119" algn="r" defTabSz="896478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7075" indent="-224119" algn="r" defTabSz="896478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65314" indent="-224119" algn="r" defTabSz="896478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13553" indent="-224119" algn="r" defTabSz="896478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61792" indent="-224119" algn="r" defTabSz="896478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10030" indent="-224119" algn="r" defTabSz="896478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8239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6478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44717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92956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41194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89433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37672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85911" algn="r" defTabSz="896478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pal.net/library/?app=content.show.14141&amp;level=3&amp;semester=1&amp;subject=1&amp;type=5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pal.net/library/?app=content.show.14141&amp;level=3&amp;semester=1&amp;subject=1&amp;type=5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wepal.net/library/?app=content.list&amp;level=3&amp;semester=1&amp;subject=1&amp;type=5&amp;submit=submit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661166" y="679495"/>
            <a:ext cx="7847435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درس : المُهرُ الصَّغِير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446852" y="1965379"/>
            <a:ext cx="783263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الْصَّفُّ الثَّالِثُ الأَساسِيّ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1720468" y="3153566"/>
            <a:ext cx="5298680" cy="769441"/>
          </a:xfrm>
          <a:prstGeom prst="rect">
            <a:avLst/>
          </a:prstGeom>
          <a:solidFill>
            <a:srgbClr val="F02CE7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لُغَتُنـا الْجَمِيلَـةُ</a:t>
            </a:r>
            <a:endParaRPr lang="ar-SA" sz="4400" u="sng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2500036" y="4517382"/>
            <a:ext cx="3729609" cy="707886"/>
          </a:xfrm>
          <a:prstGeom prst="rect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pPr algn="ctr"/>
            <a:r>
              <a:rPr lang="ar-S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الْقِـراءة</a:t>
            </a:r>
            <a:endParaRPr lang="ar-SA" sz="40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مربع نص 8">
            <a:hlinkClick r:id="rId2"/>
          </p:cNvPr>
          <p:cNvSpPr txBox="1"/>
          <p:nvPr/>
        </p:nvSpPr>
        <p:spPr>
          <a:xfrm>
            <a:off x="7751580" y="6802113"/>
            <a:ext cx="1377300" cy="18466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" dirty="0" smtClean="0">
                <a:solidFill>
                  <a:schemeClr val="accent1">
                    <a:lumMod val="75000"/>
                  </a:schemeClr>
                </a:solidFill>
                <a:hlinkClick r:id="rId2" tooltip="بوربوينت شرح وحل تدريبات الدرس"/>
              </a:rPr>
              <a:t>عرض تقديمي شرح وحل تدريبات الدرس من هنا</a:t>
            </a:r>
            <a:endParaRPr lang="ar-SA" sz="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732868" y="1367616"/>
            <a:ext cx="340347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أهداف الدرس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03976" y="2558908"/>
            <a:ext cx="82868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- أن تقرأ النص </a:t>
            </a:r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قراءة جهريَة سليمة </a:t>
            </a:r>
            <a:r>
              <a:rPr lang="ar-S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خالية من </a:t>
            </a:r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الأَخطاء</a:t>
            </a:r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. </a:t>
            </a: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303975" y="3344726"/>
            <a:ext cx="82868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- أن تتعرف إلى المعاني المرادفة و/أو المضادة </a:t>
            </a:r>
            <a:r>
              <a:rPr lang="ar-S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لبعض المفردات</a:t>
            </a:r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. </a:t>
            </a: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303976" y="4153698"/>
            <a:ext cx="82868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- أن تستخدم بعض </a:t>
            </a:r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مفردات الدّرس في </a:t>
            </a:r>
            <a:r>
              <a:rPr lang="ar-S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جمل مفيدة</a:t>
            </a:r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مربع نص 10"/>
          <p:cNvSpPr txBox="1"/>
          <p:nvPr/>
        </p:nvSpPr>
        <p:spPr>
          <a:xfrm>
            <a:off x="303976" y="4916362"/>
            <a:ext cx="82868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- أن تستنج أفكاراً </a:t>
            </a:r>
            <a:r>
              <a:rPr lang="ar-S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من الدرس</a:t>
            </a:r>
            <a:r>
              <a:rPr lang="ar-S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أقْبَلَ الَّليْلُ، وَلمْ يَجِدا مَكاناً يأوهيهما، فَباتا في العَراءِ جائعِيْنِ قَلِقَيْنِ.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انْقِضاءِ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الصَّعْبَةِ، نَدِمَ الْمُهْرُ عَلى فِعْلَتِهِ، وَقَرَّرَ العَوْدَةَ مَعَ أمِّهِ إلِى المَزْرَعَةِ، فَقالَتِ الْأمُّ: مَنْ يَرْحَلْ عَنْ وَطَنِهِ يَخْسَرْ 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ربع نص 6"/>
          <p:cNvSpPr txBox="1"/>
          <p:nvPr/>
        </p:nvSpPr>
        <p:spPr>
          <a:xfrm>
            <a:off x="375414" y="1081864"/>
            <a:ext cx="4600014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المُهْرُ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 : صَغيرُ الحصان 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0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317521" y="1724806"/>
            <a:ext cx="4629925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أنثى الحصان : الفرس</a:t>
            </a:r>
            <a:endParaRPr lang="ar-SA" sz="2800" b="1" dirty="0">
              <a:solidFill>
                <a:srgbClr val="00B0F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مُهْرٌ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صَغيرٌ يَعيشُ مَعَ أمِّهِ في مَزْرَعَةٍ جَميلَةٍ ذاتِ أشْجارٍ خَضْراءَ مُتَنَوِّعَةٍ،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/>
          <p:cNvSpPr txBox="1"/>
          <p:nvPr/>
        </p:nvSpPr>
        <p:spPr>
          <a:xfrm>
            <a:off x="2732868" y="1153302"/>
            <a:ext cx="2122697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 صغير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: كَبيرُ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</a:t>
            </a:r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صَغيرٌ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يَعيشُ مَعَ أمِّهِ في مَزْرَعَةٍ جَميلَةٍ ذاتِ أشْجارٍ خَضْراءَ مُتَنَوِّعَةٍ،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062887" y="1081864"/>
            <a:ext cx="2805576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متنوعة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متعددة 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مُتَنَوِّعَةٍ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1764747" y="1078475"/>
            <a:ext cx="2896947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 شَعَرَ  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أَحَسَّ     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شَعَرَ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349844" y="1058710"/>
            <a:ext cx="2311850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الْمَلَلْ</a:t>
            </a:r>
            <a:r>
              <a:rPr lang="ar-SA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:  الضَّجَر   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411321" y="1630214"/>
            <a:ext cx="4250373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ضدُّ الملل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: الراحة ، التسلية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شَعَرَ الْمُهْرُ </a:t>
            </a:r>
            <a:r>
              <a:rPr lang="ar-SA" sz="32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باِلْمَلَلِ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875480" y="1078475"/>
            <a:ext cx="3795369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الرَّحيل 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المغادرة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شَعَرَ الْمُهْرُ باِلْمَلَلِ؛ فَقَرَّرَ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الرَّحيلَ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481059" y="1010426"/>
            <a:ext cx="2180404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رفضَتْ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: عارَضت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2089926" y="1567693"/>
            <a:ext cx="2571538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ضدّ رَفَضَت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: وافَقَتْ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رَفَضَتِ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1375546" y="1078475"/>
            <a:ext cx="3340004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صَمَّمَ 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أَصَـرَّ  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صَمَّمَ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عَلى الرَّحيلِ، لَمْ تَتْرُكْهُ أمُّهُ يَرْحَلُ وَحْدَهُ، وَأخَذا يَسيرانِ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617971" y="1072947"/>
            <a:ext cx="2092239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يسيران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: يمشيان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804174" y="1630214"/>
            <a:ext cx="2929713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يسير (فعل)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: يمشي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يَسيرانِ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303976" y="1630214"/>
            <a:ext cx="4423380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صفة </a:t>
            </a:r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الشيء، </a:t>
            </a:r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عمل </a:t>
            </a:r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يسير(سهل</a:t>
            </a:r>
            <a:r>
              <a:rPr lang="ar-SA" sz="28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ar-SA" sz="2800" b="1" dirty="0">
              <a:solidFill>
                <a:srgbClr val="00B0F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932336" y="1072947"/>
            <a:ext cx="3779777" cy="523220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يَسير (اسم)</a:t>
            </a:r>
            <a:r>
              <a:rPr lang="ar-SA" sz="2800" b="1" dirty="0" smtClean="0">
                <a:latin typeface="Calibri" pitchFamily="34" charset="0"/>
                <a:cs typeface="Calibri" pitchFamily="34" charset="0"/>
              </a:rPr>
              <a:t>: سهْل ، بسيط</a:t>
            </a:r>
            <a:endParaRPr lang="ar-SA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يَسيرانِ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في الْأرْضِ، وَكُلمَّا مَرّا بِأرْضٍ مَنَعَهُما أصْحابُها مِنَ الإِقامَةِ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089926" y="1078475"/>
            <a:ext cx="2592376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36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الإِقامَة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الْبَقاء  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8" y="2296310"/>
            <a:ext cx="8358245" cy="38164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كانَ مُهْرٌ صَغيرٌ يَعيشُ مَعَ أمِّهِ في مَزْرَعَةٍ جَميلَةٍ ذاتِ أشْجارٍ خَضْراءَ مُتَنَوِّعَةٍ، وَذاتَ يَوْمٍ شَعَرَ الْمُهْرُ باِلْمَلَلِ؛ فَقَرَّرَ الرَّحيلَ عَنِ المَزْرَعَةِ.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رَفَضَتِ الأمُّ الْفِكْرَةَ، لكِنَّ المُهْرَ صَمَّمَ عَلى الرَّحيلِ، لَمْ تَتْرُكْهُ أمُّهُ يَرْحَلُ وَحْدَهُ، وَأخَذا يَسيرانِ في الْأرْضِ، وَكُلمَّا مَرّا بِأرْضٍ مَنَعَهُما أصْحابُها مِنَ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الإِقامَةِ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فيها.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1089794" y="1078475"/>
            <a:ext cx="3583032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أقْبَل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جاءَ ، حَلَّ ، أَطلَّ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أقْبَلَ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الَّليْلُ، وَلمْ يَجِدا مَكاناً يأوهيهما، فَباتا في العَراءِ جائعِيْنِ قَلِقَيْنِ.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انْقِضاءِ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الصَّعْبَةِ، نَدِمَ الْمُهْرُ عَلى فِعْلَتِهِ، وَقَرَّرَ العَوْدَةَ مَعَ أمِّهِ إلِى المَزْرَعَةِ، فَقالَتِ الْأمُّ: مَنْ يَرْحَلْ عَنْ وَطَنِهِ يَخْسَرْ 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1375546" y="1081864"/>
            <a:ext cx="3291286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يأوهيهما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يبيتان فيه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أقْبَلَ الَّليْلُ، وَلمْ يَجِدا مَكاناً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يأوهيهما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، فَباتا في العَراءِ جائعِيْنِ قَلِقَيْنِ.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انْقِضاءِ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الصَّعْبَةِ، نَدِمَ الْمُهْرُ عَلى فِعْلَتِهِ، وَقَرَّرَ العَوْدَةَ مَعَ أمِّهِ إلِى المَزْرَعَةِ، فَقالَتِ الْأمُّ: مَنْ يَرْحَلْ عَنْ وَطَنِهِ يَخْسَرْ 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089926" y="1081864"/>
            <a:ext cx="2611612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 العَراء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الخَلاء  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أقْبَلَ الَّليْلُ، وَلمْ يَجِدا مَكاناً يأوهيهما، فَباتا في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العَراءِ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جائعِيْنِ قَلِقَيْنِ.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انْقِضاءِ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الصَّعْبَةِ، نَدِمَ الْمُهْرُ عَلى فِعْلَتِهِ، وَقَرَّرَ العَوْدَةَ مَعَ أمِّهِ إلِى المَزْرَعَةِ، فَقالَتِ الْأمُّ: مَنْ يَرْحَلْ عَنْ وَطَنِهِ يَخْسَرْ 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197103" y="1010426"/>
            <a:ext cx="2497799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non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ar-SA" sz="36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قَلِقَيْن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: خائفين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661166" y="1721417"/>
            <a:ext cx="3986983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ar-SA" sz="36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ضِدُّها الأمان والطمأنينة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أقْبَلَ الَّليْلُ، وَلمْ يَجِدا مَكاناً يأوهيهما، فَباتا في العَراءِ جائعِيْنِ </a:t>
            </a:r>
            <a:r>
              <a:rPr lang="ar-SA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قَلِقَيْنِ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انْقِضاءِ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الصَّعْبَةِ، نَدِمَ الْمُهْرُ عَلى فِعْلَتِهِ، وَقَرَّرَ العَوْدَةَ مَعَ أمِّهِ إلِى المَزْرَعَةِ، فَقالَتِ الْأمُّ: مَنْ يَرْحَلْ عَنْ وَطَنِهِ يَخْسَرْ 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1161232" y="1081864"/>
            <a:ext cx="3515610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  انقضاء: 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انتهاء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أقْبَلَ الَّليْلُ، وَلمْ يَجِدا مَكاناً يأوهيهما، فَباتا في العَراءِ جائعِيْنِ قَلِقَيْنِ.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انْقِضاءِ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الصَّعْبَةِ، نَدِمَ الْمُهْرُ عَلى فِعْلَتِهِ، وَقَرَّرَ العَوْدَةَ مَعَ أمِّهِ إلِى المَزْرَعَةِ، فَقالَتِ الْأمُّ: مَنْ يَرْحَلْ عَنْ وَطَنِهِ يَخْسَرْ 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661166" y="1081864"/>
            <a:ext cx="4062190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  ضدُّ الصَّعبة: 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السّهلة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أقْبَلَ الَّليْلُ، وَلمْ يَجِدا مَكاناً يأوهيهما، فَباتا في العَراءِ جائعِيْنِ قَلِقَيْنِ.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انْقِضاءِ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الصَّعْبَةِ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، نَدِمَ الْمُهْرُ عَلى فِعْلَتِهِ، وَقَرَّرَ العَوْدَةَ مَعَ أمِّهِ إلِى المَزْرَعَةِ، فَقالَتِ الْأمُّ: مَنْ يَرْحَلْ عَنْ وَطَنِهِ يَخْسَرْ 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946918" y="1081864"/>
            <a:ext cx="3758589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  نَدِمَ: 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شَعَرَ بالحَسْرة 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أقْبَلَ الَّليْلُ، وَلمْ يَجِدا مَكاناً يأوهيهما، فَباتا في العَراءِ جائعِيْنِ قَلِقَيْنِ.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انْقِضاءِ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الصَّعْبَةِ،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نَدِمَ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الْمُهْرُ عَلى فِعْلَتِهِ، وَقَرَّرَ العَوْدَةَ مَعَ أمِّهِ إلِى المَزْرَعَةِ، فَقالَتِ الْأمُّ: مَنْ يَرْحَلْ عَنْ وَطَنِهِ يَخْسَرْ 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446852" y="1081864"/>
            <a:ext cx="4210222" cy="646331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  <a:prstDash val="dash"/>
            <a:bevel/>
          </a:ln>
        </p:spPr>
        <p:txBody>
          <a:bodyPr wrap="square" rtlCol="1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ضدّ يَخْسَر: </a:t>
            </a:r>
            <a:r>
              <a:rPr lang="ar-SA" sz="3600" b="1" dirty="0" smtClean="0">
                <a:latin typeface="Calibri" pitchFamily="34" charset="0"/>
                <a:cs typeface="Calibri" pitchFamily="34" charset="0"/>
              </a:rPr>
              <a:t>يَرْبَحُ، يكْسَب</a:t>
            </a:r>
            <a:endParaRPr lang="ar-SA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32539" y="2615661"/>
            <a:ext cx="8143932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أقْبَلَ الَّليْلُ، وَلمْ يَجِدا مَكاناً يأوهيهما، فَباتا في العَراءِ جائعِيْنِ قَلِقَيْنِ. </a:t>
            </a:r>
            <a:endParaRPr lang="ar-SA" sz="3200" dirty="0" smtClean="0">
              <a:latin typeface="Calibri" pitchFamily="34" charset="0"/>
              <a:cs typeface="Calibri" pitchFamily="34" charset="0"/>
            </a:endParaRPr>
          </a:p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ar-SA" sz="3200" dirty="0" smtClean="0">
                <a:latin typeface="Calibri" pitchFamily="34" charset="0"/>
                <a:cs typeface="Calibri" pitchFamily="34" charset="0"/>
              </a:rPr>
              <a:t>وَبَعْدَ انْقِضاءِ هذِهِ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الَّليْلَةِ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الصَّعْبَةِ، نَدِمَ الْمُهْرُ عَلى فِعْلَتِهِ، وَقَرَّرَ العَوْدَةَ مَعَ أمِّهِ إلِى المَزْرَعَةِ، فَقالَتِ الْأمُّ: مَنْ يَرْحَلْ عَنْ وَطَنِهِ 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يَخْسَر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يا بُنَيّ</a:t>
            </a:r>
            <a:r>
              <a:rPr lang="ar-SA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-1196222" y="1782973"/>
            <a:ext cx="7832635" cy="584775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3200" b="1" spc="50" dirty="0" smtClean="0">
                <a:ln w="11430">
                  <a:solidFill>
                    <a:schemeClr val="tx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أهَمّ الأفكار التي وردت في النص </a:t>
            </a:r>
          </a:p>
        </p:txBody>
      </p:sp>
      <p:sp>
        <p:nvSpPr>
          <p:cNvPr id="9" name="مربع نص 8">
            <a:hlinkClick r:id="rId2"/>
          </p:cNvPr>
          <p:cNvSpPr txBox="1"/>
          <p:nvPr/>
        </p:nvSpPr>
        <p:spPr>
          <a:xfrm>
            <a:off x="7751580" y="6802113"/>
            <a:ext cx="1377300" cy="18466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" dirty="0" smtClean="0">
                <a:solidFill>
                  <a:schemeClr val="accent1">
                    <a:lumMod val="75000"/>
                  </a:schemeClr>
                </a:solidFill>
                <a:hlinkClick r:id="rId2" tooltip="بوربوينت شرح وحل تدريبات الدرس"/>
              </a:rPr>
              <a:t>عرض تقديمي شرح وحل تدريبات الدرس من هنا</a:t>
            </a:r>
            <a:endParaRPr lang="ar-SA" sz="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525358" y="5120793"/>
            <a:ext cx="7922550" cy="461665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إدراك </a:t>
            </a:r>
            <a:r>
              <a:rPr lang="ar-SA" sz="2400" b="1" cap="all" dirty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المهر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أن </a:t>
            </a:r>
            <a:r>
              <a:rPr lang="ar-SA" sz="2400" b="1" cap="all" dirty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من يترك وطنه يخسر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.</a:t>
            </a:r>
            <a:endParaRPr lang="en-US" sz="2400" b="1" cap="all" dirty="0">
              <a:ln w="0">
                <a:solidFill>
                  <a:schemeClr val="tx1"/>
                </a:solidFill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406411" y="2658864"/>
            <a:ext cx="8051189" cy="461665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lvl="0"/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رفض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المهر </a:t>
            </a:r>
            <a:r>
              <a:rPr lang="ar-SA" sz="2400" b="1" cap="all" dirty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نصيحة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أمه وإصراره </a:t>
            </a:r>
            <a:r>
              <a:rPr lang="ar-SA" sz="2400" b="1" cap="all" dirty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على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الرحيل.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endParaRPr lang="en-US" sz="2400" b="1" cap="all" dirty="0">
              <a:ln w="0">
                <a:solidFill>
                  <a:schemeClr val="tx1"/>
                </a:solidFill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15" name="مربع نص 14"/>
          <p:cNvSpPr txBox="1"/>
          <p:nvPr/>
        </p:nvSpPr>
        <p:spPr>
          <a:xfrm>
            <a:off x="347442" y="3263405"/>
            <a:ext cx="8100466" cy="461665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lvl="0"/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الأم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لم </a:t>
            </a:r>
            <a:r>
              <a:rPr lang="ar-SA" sz="2400" b="1" cap="all" dirty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تترك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مهرها </a:t>
            </a:r>
            <a:r>
              <a:rPr lang="ar-SA" sz="2400" b="1" cap="all" dirty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يرحل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لوحده.</a:t>
            </a:r>
            <a:endParaRPr lang="en-US" sz="2400" b="1" cap="all" dirty="0">
              <a:ln w="0">
                <a:solidFill>
                  <a:schemeClr val="tx1"/>
                </a:solidFill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6" name="مربع نص 15"/>
          <p:cNvSpPr txBox="1"/>
          <p:nvPr/>
        </p:nvSpPr>
        <p:spPr>
          <a:xfrm>
            <a:off x="704633" y="3801872"/>
            <a:ext cx="7743275" cy="461665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بعد رحيل المهر وأمه لم يجدا مكاناً يأويهما وباتا في العراء.</a:t>
            </a:r>
            <a:endParaRPr lang="en-US" sz="2400" b="1" cap="all" dirty="0">
              <a:ln w="0">
                <a:solidFill>
                  <a:schemeClr val="tx1"/>
                </a:solidFill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7" name="مربع نص 16"/>
          <p:cNvSpPr txBox="1"/>
          <p:nvPr/>
        </p:nvSpPr>
        <p:spPr>
          <a:xfrm>
            <a:off x="490319" y="4477851"/>
            <a:ext cx="7957589" cy="461665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</a:t>
            </a:r>
            <a:r>
              <a:rPr lang="ar-SA" sz="2400" b="1" cap="all" dirty="0" smtClean="0">
                <a:ln w="0">
                  <a:solidFill>
                    <a:schemeClr val="tx1"/>
                  </a:solidFill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شعور المهر بالندم على رحيله فقرر العودة للمزرعة.</a:t>
            </a:r>
            <a:endParaRPr lang="en-US" sz="2400" b="1" cap="all" dirty="0">
              <a:ln w="0">
                <a:solidFill>
                  <a:schemeClr val="tx1"/>
                </a:solidFill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278149" y="637705"/>
            <a:ext cx="6526817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20EB9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شُكراً لَكنَّ </a:t>
            </a:r>
            <a:r>
              <a:rPr lang="ar-SA" sz="6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20EB9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عَزيزاتي</a:t>
            </a:r>
            <a:endParaRPr lang="ar-SA" sz="6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20EB9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مربع نص 2">
            <a:hlinkClick r:id="rId2" tooltip="مواد اثرائية ومراجعات وحل وشرح دروس الصف الثالث"/>
          </p:cNvPr>
          <p:cNvSpPr txBox="1"/>
          <p:nvPr/>
        </p:nvSpPr>
        <p:spPr>
          <a:xfrm>
            <a:off x="518290" y="2036817"/>
            <a:ext cx="821537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طالبات الصف الثالث الأساسيّ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1018356" y="3179825"/>
            <a:ext cx="674198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مع تحيات المعلمة 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675788" y="4608585"/>
            <a:ext cx="5775430" cy="83099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1">
            <a:spAutoFit/>
          </a:bodyPr>
          <a:lstStyle/>
          <a:p>
            <a:pPr algn="ctr"/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   ندى أبو مويس 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5" grpId="0" animBg="1"/>
    </p:bld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1296</Words>
  <Application>Microsoft Office PowerPoint</Application>
  <PresentationFormat>مخصص</PresentationFormat>
  <Paragraphs>109</Paragraphs>
  <Slides>25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26" baseType="lpstr">
      <vt:lpstr>سمة Office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  <vt:lpstr>الشريحة 24</vt:lpstr>
      <vt:lpstr>الشريحة 25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بوربوينت درس المهر الصغير - شرح وقراءة الدرس - لغة عربية لصف الثالث الاساسي الفصل الأول</dc:title>
  <dc:subject>عرض تقديمي بوربوينت درس المهر الصغير - شرح وقراءة الدرس - لغة عربية لصف الثالث الاساسي الفصل الأول</dc:subject>
  <dc:creator>الملتقى التربوي</dc:creator>
  <cp:keywords>الصف الثالث; الصف الثالث الاساسي; اللغة العربية; الملتقى التربوي</cp:keywords>
  <dc:description>عرض تقديمي بوربوينت درس المهر الصغير - شرح وقراءة الدرس - لغة عربية لصف الثالث الاساسي الفصل الأول</dc:description>
  <cp:lastModifiedBy>الملتقى التربوي</cp:lastModifiedBy>
  <cp:revision>1</cp:revision>
  <dcterms:created xsi:type="dcterms:W3CDTF">2020-12-23T23:20:09Z</dcterms:created>
  <dcterms:modified xsi:type="dcterms:W3CDTF">2020-12-24T05:57:43Z</dcterms:modified>
  <cp:category>الصف الثالث الابتدائي; الصف الثالث الاساسي; اللغة العربية; عرض بوربوينت</cp:category>
</cp:coreProperties>
</file>