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3" r:id="rId1"/>
  </p:sldMasterIdLst>
  <p:sldIdLst>
    <p:sldId id="256" r:id="rId2"/>
    <p:sldId id="257" r:id="rId3"/>
    <p:sldId id="275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1" r:id="rId12"/>
    <p:sldId id="266" r:id="rId13"/>
    <p:sldId id="267" r:id="rId14"/>
    <p:sldId id="268" r:id="rId15"/>
    <p:sldId id="270" r:id="rId16"/>
    <p:sldId id="269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9185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78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F01A5D-0544-4943-83A2-4EA26B8441A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0D06C5BF-2497-4668-B857-D16C56CAE9EB}">
      <dgm:prSet phldrT="[نص]"/>
      <dgm:spPr/>
      <dgm:t>
        <a:bodyPr/>
        <a:lstStyle/>
        <a:p>
          <a:pPr algn="r" rtl="1"/>
          <a:r>
            <a:rPr lang="ar-SA" dirty="0"/>
            <a:t>1</a:t>
          </a:r>
          <a:r>
            <a:rPr lang="ar-SA" dirty="0">
              <a:latin typeface="Arial" panose="020B0604020202020204" pitchFamily="34" charset="0"/>
              <a:cs typeface="Arial" panose="020B0604020202020204" pitchFamily="34" charset="0"/>
            </a:rPr>
            <a:t>) التعرف على توقع المتغير العشوائي المنفصل و رمزه.</a:t>
          </a:r>
        </a:p>
      </dgm:t>
    </dgm:pt>
    <dgm:pt modelId="{EDA4E6DF-3673-4409-9C26-F03E2EF284EE}" type="parTrans" cxnId="{307D6CB0-0174-4683-8B25-5092DAF74A93}">
      <dgm:prSet/>
      <dgm:spPr/>
      <dgm:t>
        <a:bodyPr/>
        <a:lstStyle/>
        <a:p>
          <a:pPr rtl="1"/>
          <a:endParaRPr lang="ar-SA"/>
        </a:p>
      </dgm:t>
    </dgm:pt>
    <dgm:pt modelId="{FF90746F-C9E1-4BE7-9E3A-D5BFD20342AF}" type="sibTrans" cxnId="{307D6CB0-0174-4683-8B25-5092DAF74A93}">
      <dgm:prSet/>
      <dgm:spPr/>
      <dgm:t>
        <a:bodyPr/>
        <a:lstStyle/>
        <a:p>
          <a:pPr rtl="1"/>
          <a:endParaRPr lang="ar-SA"/>
        </a:p>
      </dgm:t>
    </dgm:pt>
    <dgm:pt modelId="{8CEA0D49-7375-4A1E-ACB2-D68747D2D820}">
      <dgm:prSet phldrT="[نص]"/>
      <dgm:spPr/>
      <dgm:t>
        <a:bodyPr/>
        <a:lstStyle/>
        <a:p>
          <a:pPr algn="r" rtl="1"/>
          <a:r>
            <a:rPr lang="ar-SA" dirty="0">
              <a:latin typeface="Arial" panose="020B0604020202020204" pitchFamily="34" charset="0"/>
              <a:cs typeface="Arial" panose="020B0604020202020204" pitchFamily="34" charset="0"/>
            </a:rPr>
            <a:t>2 ) التعرف على خصائص توقع المتغير العشوائي </a:t>
          </a:r>
          <a:r>
            <a:rPr lang="ar-SA" dirty="0"/>
            <a:t>.</a:t>
          </a:r>
        </a:p>
      </dgm:t>
    </dgm:pt>
    <dgm:pt modelId="{1CBFFF52-B363-46F0-B975-8B5C49DDDE2C}" type="parTrans" cxnId="{29BBF089-95D1-4A55-A174-D197AFD0EA99}">
      <dgm:prSet/>
      <dgm:spPr/>
      <dgm:t>
        <a:bodyPr/>
        <a:lstStyle/>
        <a:p>
          <a:pPr rtl="1"/>
          <a:endParaRPr lang="ar-SA"/>
        </a:p>
      </dgm:t>
    </dgm:pt>
    <dgm:pt modelId="{9227F676-2A45-4EC1-86EE-C574760CE241}" type="sibTrans" cxnId="{29BBF089-95D1-4A55-A174-D197AFD0EA99}">
      <dgm:prSet/>
      <dgm:spPr/>
      <dgm:t>
        <a:bodyPr/>
        <a:lstStyle/>
        <a:p>
          <a:pPr rtl="1"/>
          <a:endParaRPr lang="ar-SA"/>
        </a:p>
      </dgm:t>
    </dgm:pt>
    <dgm:pt modelId="{3DA7FF87-24DE-462F-92CD-BC656D27CC30}" type="pres">
      <dgm:prSet presAssocID="{67F01A5D-0544-4943-83A2-4EA26B8441A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E6C0EA2A-DA7A-440E-9E21-80884C779833}" type="pres">
      <dgm:prSet presAssocID="{0D06C5BF-2497-4668-B857-D16C56CAE9EB}" presName="parentLin" presStyleCnt="0"/>
      <dgm:spPr/>
    </dgm:pt>
    <dgm:pt modelId="{C1ED1BD4-FBFF-4863-B60A-49538D9C6B51}" type="pres">
      <dgm:prSet presAssocID="{0D06C5BF-2497-4668-B857-D16C56CAE9EB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964FE83E-32C9-443F-9969-B59FC8E0BB3D}" type="pres">
      <dgm:prSet presAssocID="{0D06C5BF-2497-4668-B857-D16C56CAE9E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65E50A3-B338-4409-A10B-A082B50E21D5}" type="pres">
      <dgm:prSet presAssocID="{0D06C5BF-2497-4668-B857-D16C56CAE9EB}" presName="negativeSpace" presStyleCnt="0"/>
      <dgm:spPr/>
    </dgm:pt>
    <dgm:pt modelId="{9E5F3A00-153B-4048-890B-37C9CF580558}" type="pres">
      <dgm:prSet presAssocID="{0D06C5BF-2497-4668-B857-D16C56CAE9EB}" presName="childText" presStyleLbl="conFgAcc1" presStyleIdx="0" presStyleCnt="2">
        <dgm:presLayoutVars>
          <dgm:bulletEnabled val="1"/>
        </dgm:presLayoutVars>
      </dgm:prSet>
      <dgm:spPr/>
    </dgm:pt>
    <dgm:pt modelId="{F347E0E1-0DC2-4B76-ADBF-20381300D9F9}" type="pres">
      <dgm:prSet presAssocID="{FF90746F-C9E1-4BE7-9E3A-D5BFD20342AF}" presName="spaceBetweenRectangles" presStyleCnt="0"/>
      <dgm:spPr/>
    </dgm:pt>
    <dgm:pt modelId="{C7032F91-3765-4212-8E54-FFE67C2648F9}" type="pres">
      <dgm:prSet presAssocID="{8CEA0D49-7375-4A1E-ACB2-D68747D2D820}" presName="parentLin" presStyleCnt="0"/>
      <dgm:spPr/>
    </dgm:pt>
    <dgm:pt modelId="{C63F49E1-9DA7-4464-AE5F-C7296D38297C}" type="pres">
      <dgm:prSet presAssocID="{8CEA0D49-7375-4A1E-ACB2-D68747D2D820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5B06E75D-2973-42B7-B42A-8D0B530A5E59}" type="pres">
      <dgm:prSet presAssocID="{8CEA0D49-7375-4A1E-ACB2-D68747D2D82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FFB157FE-60BD-428F-81C3-659E38B127CE}" type="pres">
      <dgm:prSet presAssocID="{8CEA0D49-7375-4A1E-ACB2-D68747D2D820}" presName="negativeSpace" presStyleCnt="0"/>
      <dgm:spPr/>
    </dgm:pt>
    <dgm:pt modelId="{66F98FAE-1E54-461B-BA74-C285A8908B3D}" type="pres">
      <dgm:prSet presAssocID="{8CEA0D49-7375-4A1E-ACB2-D68747D2D82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307D6CB0-0174-4683-8B25-5092DAF74A93}" srcId="{67F01A5D-0544-4943-83A2-4EA26B8441A6}" destId="{0D06C5BF-2497-4668-B857-D16C56CAE9EB}" srcOrd="0" destOrd="0" parTransId="{EDA4E6DF-3673-4409-9C26-F03E2EF284EE}" sibTransId="{FF90746F-C9E1-4BE7-9E3A-D5BFD20342AF}"/>
    <dgm:cxn modelId="{814EEC28-D4C7-4C94-9A72-4149E3224DB0}" type="presOf" srcId="{0D06C5BF-2497-4668-B857-D16C56CAE9EB}" destId="{C1ED1BD4-FBFF-4863-B60A-49538D9C6B51}" srcOrd="0" destOrd="0" presId="urn:microsoft.com/office/officeart/2005/8/layout/list1"/>
    <dgm:cxn modelId="{12BD8449-3D0B-4C9B-AE83-DE47987B4567}" type="presOf" srcId="{67F01A5D-0544-4943-83A2-4EA26B8441A6}" destId="{3DA7FF87-24DE-462F-92CD-BC656D27CC30}" srcOrd="0" destOrd="0" presId="urn:microsoft.com/office/officeart/2005/8/layout/list1"/>
    <dgm:cxn modelId="{184B759B-96BC-44AF-8C77-5E08A44D1EE4}" type="presOf" srcId="{0D06C5BF-2497-4668-B857-D16C56CAE9EB}" destId="{964FE83E-32C9-443F-9969-B59FC8E0BB3D}" srcOrd="1" destOrd="0" presId="urn:microsoft.com/office/officeart/2005/8/layout/list1"/>
    <dgm:cxn modelId="{29BBF089-95D1-4A55-A174-D197AFD0EA99}" srcId="{67F01A5D-0544-4943-83A2-4EA26B8441A6}" destId="{8CEA0D49-7375-4A1E-ACB2-D68747D2D820}" srcOrd="1" destOrd="0" parTransId="{1CBFFF52-B363-46F0-B975-8B5C49DDDE2C}" sibTransId="{9227F676-2A45-4EC1-86EE-C574760CE241}"/>
    <dgm:cxn modelId="{C59434CA-FB59-4E77-AD3D-E40FBC54F815}" type="presOf" srcId="{8CEA0D49-7375-4A1E-ACB2-D68747D2D820}" destId="{5B06E75D-2973-42B7-B42A-8D0B530A5E59}" srcOrd="1" destOrd="0" presId="urn:microsoft.com/office/officeart/2005/8/layout/list1"/>
    <dgm:cxn modelId="{7F476835-1C71-4C3E-AA6E-2CC0F93CA5EE}" type="presOf" srcId="{8CEA0D49-7375-4A1E-ACB2-D68747D2D820}" destId="{C63F49E1-9DA7-4464-AE5F-C7296D38297C}" srcOrd="0" destOrd="0" presId="urn:microsoft.com/office/officeart/2005/8/layout/list1"/>
    <dgm:cxn modelId="{D79C0D12-4D65-4571-ACE1-53A1BAC770F8}" type="presParOf" srcId="{3DA7FF87-24DE-462F-92CD-BC656D27CC30}" destId="{E6C0EA2A-DA7A-440E-9E21-80884C779833}" srcOrd="0" destOrd="0" presId="urn:microsoft.com/office/officeart/2005/8/layout/list1"/>
    <dgm:cxn modelId="{F38328DD-2134-4EA6-B63D-7EC7C5FEEA85}" type="presParOf" srcId="{E6C0EA2A-DA7A-440E-9E21-80884C779833}" destId="{C1ED1BD4-FBFF-4863-B60A-49538D9C6B51}" srcOrd="0" destOrd="0" presId="urn:microsoft.com/office/officeart/2005/8/layout/list1"/>
    <dgm:cxn modelId="{33F8C57A-50F8-4FE5-96B6-58546C1EA1D3}" type="presParOf" srcId="{E6C0EA2A-DA7A-440E-9E21-80884C779833}" destId="{964FE83E-32C9-443F-9969-B59FC8E0BB3D}" srcOrd="1" destOrd="0" presId="urn:microsoft.com/office/officeart/2005/8/layout/list1"/>
    <dgm:cxn modelId="{8A334B43-684E-42A0-BF20-94D3B72A6226}" type="presParOf" srcId="{3DA7FF87-24DE-462F-92CD-BC656D27CC30}" destId="{065E50A3-B338-4409-A10B-A082B50E21D5}" srcOrd="1" destOrd="0" presId="urn:microsoft.com/office/officeart/2005/8/layout/list1"/>
    <dgm:cxn modelId="{85F24C75-0895-4B6D-8FA2-D42542DED015}" type="presParOf" srcId="{3DA7FF87-24DE-462F-92CD-BC656D27CC30}" destId="{9E5F3A00-153B-4048-890B-37C9CF580558}" srcOrd="2" destOrd="0" presId="urn:microsoft.com/office/officeart/2005/8/layout/list1"/>
    <dgm:cxn modelId="{B19CD7AA-E2AC-4B83-80FD-59569B60C300}" type="presParOf" srcId="{3DA7FF87-24DE-462F-92CD-BC656D27CC30}" destId="{F347E0E1-0DC2-4B76-ADBF-20381300D9F9}" srcOrd="3" destOrd="0" presId="urn:microsoft.com/office/officeart/2005/8/layout/list1"/>
    <dgm:cxn modelId="{DE1A294F-C999-426C-BCEC-66BB32BA0674}" type="presParOf" srcId="{3DA7FF87-24DE-462F-92CD-BC656D27CC30}" destId="{C7032F91-3765-4212-8E54-FFE67C2648F9}" srcOrd="4" destOrd="0" presId="urn:microsoft.com/office/officeart/2005/8/layout/list1"/>
    <dgm:cxn modelId="{8379D16A-E1A4-4304-9427-F173F672BAEC}" type="presParOf" srcId="{C7032F91-3765-4212-8E54-FFE67C2648F9}" destId="{C63F49E1-9DA7-4464-AE5F-C7296D38297C}" srcOrd="0" destOrd="0" presId="urn:microsoft.com/office/officeart/2005/8/layout/list1"/>
    <dgm:cxn modelId="{CED18CDC-9753-4DBF-870A-3D67F75D44F4}" type="presParOf" srcId="{C7032F91-3765-4212-8E54-FFE67C2648F9}" destId="{5B06E75D-2973-42B7-B42A-8D0B530A5E59}" srcOrd="1" destOrd="0" presId="urn:microsoft.com/office/officeart/2005/8/layout/list1"/>
    <dgm:cxn modelId="{32EEC064-BB4A-4BC1-8AB5-B39DBFEDD671}" type="presParOf" srcId="{3DA7FF87-24DE-462F-92CD-BC656D27CC30}" destId="{FFB157FE-60BD-428F-81C3-659E38B127CE}" srcOrd="5" destOrd="0" presId="urn:microsoft.com/office/officeart/2005/8/layout/list1"/>
    <dgm:cxn modelId="{0354CDCD-1EFE-40BA-8555-10667817416E}" type="presParOf" srcId="{3DA7FF87-24DE-462F-92CD-BC656D27CC30}" destId="{66F98FAE-1E54-461B-BA74-C285A8908B3D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5F3A00-153B-4048-890B-37C9CF580558}">
      <dsp:nvSpPr>
        <dsp:cNvPr id="0" name=""/>
        <dsp:cNvSpPr/>
      </dsp:nvSpPr>
      <dsp:spPr>
        <a:xfrm>
          <a:off x="0" y="1050564"/>
          <a:ext cx="10608888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4FE83E-32C9-443F-9969-B59FC8E0BB3D}">
      <dsp:nvSpPr>
        <dsp:cNvPr id="0" name=""/>
        <dsp:cNvSpPr/>
      </dsp:nvSpPr>
      <dsp:spPr>
        <a:xfrm>
          <a:off x="530444" y="622524"/>
          <a:ext cx="7426221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693" tIns="0" rIns="280693" bIns="0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900" kern="1200" dirty="0"/>
            <a:t>1</a:t>
          </a:r>
          <a:r>
            <a:rPr lang="ar-SA" sz="2900" kern="1200" dirty="0">
              <a:latin typeface="Arial" panose="020B0604020202020204" pitchFamily="34" charset="0"/>
              <a:cs typeface="Arial" panose="020B0604020202020204" pitchFamily="34" charset="0"/>
            </a:rPr>
            <a:t>) التعرف على توقع المتغير العشوائي المنفصل و رمزه.</a:t>
          </a:r>
        </a:p>
      </dsp:txBody>
      <dsp:txXfrm>
        <a:off x="572234" y="664314"/>
        <a:ext cx="7342641" cy="772500"/>
      </dsp:txXfrm>
    </dsp:sp>
    <dsp:sp modelId="{66F98FAE-1E54-461B-BA74-C285A8908B3D}">
      <dsp:nvSpPr>
        <dsp:cNvPr id="0" name=""/>
        <dsp:cNvSpPr/>
      </dsp:nvSpPr>
      <dsp:spPr>
        <a:xfrm>
          <a:off x="0" y="2366004"/>
          <a:ext cx="10608888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06E75D-2973-42B7-B42A-8D0B530A5E59}">
      <dsp:nvSpPr>
        <dsp:cNvPr id="0" name=""/>
        <dsp:cNvSpPr/>
      </dsp:nvSpPr>
      <dsp:spPr>
        <a:xfrm>
          <a:off x="530444" y="1937964"/>
          <a:ext cx="7426221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693" tIns="0" rIns="280693" bIns="0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900" kern="1200" dirty="0">
              <a:latin typeface="Arial" panose="020B0604020202020204" pitchFamily="34" charset="0"/>
              <a:cs typeface="Arial" panose="020B0604020202020204" pitchFamily="34" charset="0"/>
            </a:rPr>
            <a:t>2 ) التعرف على خصائص توقع المتغير العشوائي </a:t>
          </a:r>
          <a:r>
            <a:rPr lang="ar-SA" sz="2900" kern="1200" dirty="0"/>
            <a:t>.</a:t>
          </a:r>
        </a:p>
      </dsp:txBody>
      <dsp:txXfrm>
        <a:off x="572234" y="1979754"/>
        <a:ext cx="7342641" cy="77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pPr/>
              <a:t>12/29/2020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9326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4588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pPr/>
              <a:t>12/29/2020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00441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95023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237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82418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7052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21755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12/29/2020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771316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92874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3282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pPr/>
              <a:t>12/29/2020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0716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7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8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i="1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11&amp;semester=1&amp;subject=2&amp;type=2&amp;submit=submit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9.pn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8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11&amp;semester=1&amp;subject=2&amp;type=2&amp;submit=submit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3" Type="http://schemas.openxmlformats.org/officeDocument/2006/relationships/image" Target="../media/image50.png"/><Relationship Id="rId7" Type="http://schemas.openxmlformats.org/officeDocument/2006/relationships/image" Target="../media/image8.png"/><Relationship Id="rId12" Type="http://schemas.openxmlformats.org/officeDocument/2006/relationships/image" Target="../media/image58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image" Target="../media/image57.png"/><Relationship Id="rId5" Type="http://schemas.openxmlformats.org/officeDocument/2006/relationships/image" Target="../media/image52.png"/><Relationship Id="rId10" Type="http://schemas.openxmlformats.org/officeDocument/2006/relationships/image" Target="../media/image56.png"/><Relationship Id="rId4" Type="http://schemas.openxmlformats.org/officeDocument/2006/relationships/image" Target="../media/image51.png"/><Relationship Id="rId9" Type="http://schemas.openxmlformats.org/officeDocument/2006/relationships/image" Target="../media/image55.png"/><Relationship Id="rId1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3" Type="http://schemas.openxmlformats.org/officeDocument/2006/relationships/image" Target="../media/image8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5" Type="http://schemas.openxmlformats.org/officeDocument/2006/relationships/hyperlink" Target="https://www.wepal.net/library/?app=content.list&amp;level=11&amp;semester=1&amp;subject=2&amp;type=2&amp;submit=submit" TargetMode="External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Relationship Id="rId14" Type="http://schemas.openxmlformats.org/officeDocument/2006/relationships/image" Target="../media/image7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epal.net/library/?app=content.list&amp;level=11&amp;semester=1&amp;subject=2&amp;type=2&amp;submit=submit" TargetMode="External"/><Relationship Id="rId5" Type="http://schemas.openxmlformats.org/officeDocument/2006/relationships/image" Target="../media/image74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9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11" Type="http://schemas.openxmlformats.org/officeDocument/2006/relationships/image" Target="../media/image82.png"/><Relationship Id="rId5" Type="http://schemas.openxmlformats.org/officeDocument/2006/relationships/image" Target="../media/image77.png"/><Relationship Id="rId10" Type="http://schemas.openxmlformats.org/officeDocument/2006/relationships/image" Target="../media/image81.png"/><Relationship Id="rId4" Type="http://schemas.openxmlformats.org/officeDocument/2006/relationships/image" Target="../media/image76.png"/><Relationship Id="rId9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4.png"/><Relationship Id="rId7" Type="http://schemas.openxmlformats.org/officeDocument/2006/relationships/image" Target="../media/image87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Relationship Id="rId9" Type="http://schemas.openxmlformats.org/officeDocument/2006/relationships/image" Target="../media/image8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7" Type="http://schemas.openxmlformats.org/officeDocument/2006/relationships/hyperlink" Target="https://www.wepal.net/library/?app=content.list&amp;level=11&amp;semester=1&amp;subject=2&amp;type=2&amp;submit=submit" TargetMode="External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6D12AB8-9935-427E-9EB6-97C48B365C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654" b="6076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00" name="Rectangle 8">
            <a:extLst>
              <a:ext uri="{FF2B5EF4-FFF2-40B4-BE49-F238E27FC236}">
                <a16:creationId xmlns:a16="http://schemas.microsoft.com/office/drawing/2014/main" xmlns="" id="{2644B391-9BFE-445C-A9EC-F544BB85FB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80F26E69-87D9-4655-AE7B-280A87AA3C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047A7B5-33C8-4AC6-B51D-F801D5C7E5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055" y="2350017"/>
            <a:ext cx="4775075" cy="1630906"/>
          </a:xfrm>
        </p:spPr>
        <p:txBody>
          <a:bodyPr>
            <a:normAutofit/>
          </a:bodyPr>
          <a:lstStyle/>
          <a:p>
            <a:r>
              <a:rPr lang="ar-SA" sz="4400" i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توقع المتغير العشوائي المنفصل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FA9CFDF7-E2A0-4C78-AF41-88A229CCDB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055" y="3990546"/>
            <a:ext cx="4775075" cy="559656"/>
          </a:xfrm>
        </p:spPr>
        <p:txBody>
          <a:bodyPr>
            <a:normAutofit/>
          </a:bodyPr>
          <a:lstStyle/>
          <a:p>
            <a:r>
              <a:rPr lang="ar-S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المعلمة : تهاني عبد الله</a:t>
            </a:r>
          </a:p>
        </p:txBody>
      </p:sp>
    </p:spTree>
    <p:extLst>
      <p:ext uri="{BB962C8B-B14F-4D97-AF65-F5344CB8AC3E}">
        <p14:creationId xmlns:p14="http://schemas.microsoft.com/office/powerpoint/2010/main" xmlns="" val="41674399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xmlns="" id="{4A8E8198-F363-4532-9D01-97F09DB859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336375082"/>
              </p:ext>
            </p:extLst>
          </p:nvPr>
        </p:nvGraphicFramePr>
        <p:xfrm>
          <a:off x="881149" y="1720735"/>
          <a:ext cx="10608888" cy="3719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F696AF99-9DDF-498A-B9F6-338216248522}"/>
              </a:ext>
            </a:extLst>
          </p:cNvPr>
          <p:cNvSpPr txBox="1"/>
          <p:nvPr/>
        </p:nvSpPr>
        <p:spPr>
          <a:xfrm>
            <a:off x="8528858" y="507076"/>
            <a:ext cx="266007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الأهداف</a:t>
            </a:r>
          </a:p>
        </p:txBody>
      </p:sp>
    </p:spTree>
    <p:extLst>
      <p:ext uri="{BB962C8B-B14F-4D97-AF65-F5344CB8AC3E}">
        <p14:creationId xmlns:p14="http://schemas.microsoft.com/office/powerpoint/2010/main" xmlns="" val="2513491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71228F03-FC58-406F-BC71-F7509DA66780}"/>
              </a:ext>
            </a:extLst>
          </p:cNvPr>
          <p:cNvSpPr/>
          <p:nvPr/>
        </p:nvSpPr>
        <p:spPr>
          <a:xfrm>
            <a:off x="10016836" y="673332"/>
            <a:ext cx="1438102" cy="756457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dirty="0">
                <a:latin typeface="Arial" panose="020B0604020202020204" pitchFamily="34" charset="0"/>
                <a:cs typeface="Arial" panose="020B0604020202020204" pitchFamily="34" charset="0"/>
              </a:rPr>
              <a:t>تمهيد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B157A60E-FF7F-4396-8F60-4E2242CA83B5}"/>
              </a:ext>
            </a:extLst>
          </p:cNvPr>
          <p:cNvSpPr txBox="1"/>
          <p:nvPr/>
        </p:nvSpPr>
        <p:spPr>
          <a:xfrm>
            <a:off x="727364" y="1586567"/>
            <a:ext cx="10740043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>
                <a:latin typeface="Arial" panose="020B0604020202020204" pitchFamily="34" charset="0"/>
                <a:cs typeface="Arial" panose="020B0604020202020204" pitchFamily="34" charset="0"/>
              </a:rPr>
              <a:t>اكتب التوزيع الاحتمالي للمتغير العشوائي س الذي يمثل مربع عدد النقاط الظاهرة على حجر نرد في تجربة رمي حجر نرد مرة واحدة .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xmlns="" id="{28955CE6-BDDE-474D-9B60-2D1A75732966}"/>
              </a:ext>
            </a:extLst>
          </p:cNvPr>
          <p:cNvSpPr/>
          <p:nvPr/>
        </p:nvSpPr>
        <p:spPr>
          <a:xfrm>
            <a:off x="10590414" y="2589413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D64E5379-F15B-4FA3-98D7-285E023EB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0460" y="2604485"/>
            <a:ext cx="458073" cy="492005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1391BFA6-8C34-4E27-9F49-619CE8349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124" y="2596948"/>
            <a:ext cx="2612712" cy="492005"/>
          </a:xfrm>
          <a:prstGeom prst="rect">
            <a:avLst/>
          </a:prstGeom>
        </p:spPr>
      </p:pic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B55BB9CF-81A4-4F06-9303-AFC235C37E04}"/>
              </a:ext>
            </a:extLst>
          </p:cNvPr>
          <p:cNvSpPr txBox="1"/>
          <p:nvPr/>
        </p:nvSpPr>
        <p:spPr>
          <a:xfrm>
            <a:off x="6891251" y="3192087"/>
            <a:ext cx="359941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س : 1 ، 4 ، 9 ، 16 ، 25 ، 36</a:t>
            </a:r>
          </a:p>
        </p:txBody>
      </p:sp>
      <p:graphicFrame>
        <p:nvGraphicFramePr>
          <p:cNvPr id="11" name="جدول 11">
            <a:extLst>
              <a:ext uri="{FF2B5EF4-FFF2-40B4-BE49-F238E27FC236}">
                <a16:creationId xmlns:a16="http://schemas.microsoft.com/office/drawing/2014/main" xmlns="" id="{F96B0523-F262-494B-BFC8-F0C22141B9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4230936"/>
              </p:ext>
            </p:extLst>
          </p:nvPr>
        </p:nvGraphicFramePr>
        <p:xfrm>
          <a:off x="2362661" y="3945002"/>
          <a:ext cx="8128001" cy="149983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xmlns="" val="61870593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62806957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108734352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88786493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2946897256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532440526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100700549"/>
                    </a:ext>
                  </a:extLst>
                </a:gridCol>
              </a:tblGrid>
              <a:tr h="749917"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س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8443846"/>
                  </a:ext>
                </a:extLst>
              </a:tr>
              <a:tr h="749917"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ل(س)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22808346"/>
                  </a:ext>
                </a:extLst>
              </a:tr>
            </a:tbl>
          </a:graphicData>
        </a:graphic>
      </p:graphicFrame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8C3C22AC-229C-46D5-A21C-C61D6C1844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2335" y="4705593"/>
            <a:ext cx="356289" cy="68288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xmlns="" id="{E9B584D4-724F-4E11-AC2E-FCD5DBF00E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2835" y="4705592"/>
            <a:ext cx="356289" cy="682887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2703D9A6-3BAC-49E6-82D2-8A717739EA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5076" y="4719447"/>
            <a:ext cx="356289" cy="682887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7DA0DCEE-0D0D-4856-A8A5-4EF45BC102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0339" y="4724192"/>
            <a:ext cx="356289" cy="682887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0541DFF9-4D0F-43E1-AC45-4660EB150E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9827" y="4705592"/>
            <a:ext cx="356289" cy="682887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D91598F1-24DD-4DC6-AD6B-0208A130FB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2068" y="4719448"/>
            <a:ext cx="356289" cy="68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3312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79CE7698-EAAE-4B78-BCE3-707F2BC6930C}"/>
              </a:ext>
            </a:extLst>
          </p:cNvPr>
          <p:cNvSpPr txBox="1"/>
          <p:nvPr/>
        </p:nvSpPr>
        <p:spPr>
          <a:xfrm>
            <a:off x="3483033" y="758830"/>
            <a:ext cx="50728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3600" b="1" i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توقع المتغير العشوائي المنفصل</a:t>
            </a:r>
            <a:endParaRPr lang="ar-SA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D00C6593-B20B-41B5-89B3-8B1268B9C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874" y="2297400"/>
            <a:ext cx="11266252" cy="316406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مربع نص 3">
            <a:hlinkClick r:id="rId3"/>
          </p:cNvPr>
          <p:cNvSpPr txBox="1"/>
          <p:nvPr/>
        </p:nvSpPr>
        <p:spPr>
          <a:xfrm>
            <a:off x="6339827" y="5445210"/>
            <a:ext cx="1069524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00" dirty="0" smtClean="0">
                <a:hlinkClick r:id="rId3"/>
              </a:rPr>
              <a:t>امتحانات الرياضيات للصف الأول ثانوي الأدبي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200731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B4B172AD-54A8-4821-8AF6-FB6F215977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3809" y="460170"/>
            <a:ext cx="6997373" cy="2008710"/>
          </a:xfrm>
          <a:prstGeom prst="rect">
            <a:avLst/>
          </a:prstGeom>
        </p:spPr>
      </p:pic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AE9FDFDB-9FAE-42E1-B40D-0BED054031EC}"/>
              </a:ext>
            </a:extLst>
          </p:cNvPr>
          <p:cNvSpPr/>
          <p:nvPr/>
        </p:nvSpPr>
        <p:spPr>
          <a:xfrm>
            <a:off x="10365971" y="565265"/>
            <a:ext cx="134666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مثال 1 :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8CA96860-C1EB-4956-88C1-2088D3C47C13}"/>
              </a:ext>
            </a:extLst>
          </p:cNvPr>
          <p:cNvSpPr txBox="1"/>
          <p:nvPr/>
        </p:nvSpPr>
        <p:spPr>
          <a:xfrm>
            <a:off x="7672425" y="2468880"/>
            <a:ext cx="251875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b="1" dirty="0">
                <a:latin typeface="Arial" panose="020B0604020202020204" pitchFamily="34" charset="0"/>
                <a:cs typeface="Arial" panose="020B0604020202020204" pitchFamily="34" charset="0"/>
              </a:rPr>
              <a:t>أجد : ت(س) .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39819177-55CC-4945-87FA-E4FBA2EAA9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8662" y="3064115"/>
            <a:ext cx="3525834" cy="945154"/>
          </a:xfrm>
          <a:prstGeom prst="rect">
            <a:avLst/>
          </a:prstGeom>
        </p:spPr>
      </p:pic>
      <p:sp>
        <p:nvSpPr>
          <p:cNvPr id="10" name="مستطيل 9">
            <a:extLst>
              <a:ext uri="{FF2B5EF4-FFF2-40B4-BE49-F238E27FC236}">
                <a16:creationId xmlns:a16="http://schemas.microsoft.com/office/drawing/2014/main" xmlns="" id="{DA45BE5E-CA55-4269-8D28-1A0C1122774E}"/>
              </a:ext>
            </a:extLst>
          </p:cNvPr>
          <p:cNvSpPr/>
          <p:nvPr/>
        </p:nvSpPr>
        <p:spPr>
          <a:xfrm>
            <a:off x="10906298" y="3104802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الحل : 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72D6830D-2616-4BF2-827C-2289A82E1B54}"/>
                  </a:ext>
                </a:extLst>
              </p:cNvPr>
              <p:cNvSpPr txBox="1"/>
              <p:nvPr/>
            </p:nvSpPr>
            <p:spPr>
              <a:xfrm>
                <a:off x="3251998" y="4243775"/>
                <a:ext cx="6097384" cy="4676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rtl="1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ar-SA" sz="2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ت(س) = 1 </a:t>
                </a:r>
                <a14:m>
                  <m:oMath xmlns:m="http://schemas.openxmlformats.org/officeDocument/2006/math">
                    <m:r>
                      <a:rPr lang="ar-SA" sz="24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24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0.1 + 2 </a:t>
                </a:r>
                <a14:m>
                  <m:oMath xmlns:m="http://schemas.openxmlformats.org/officeDocument/2006/math">
                    <m:r>
                      <a:rPr lang="ar-SA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2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0.2 + 3 </a:t>
                </a:r>
                <a14:m>
                  <m:oMath xmlns:m="http://schemas.openxmlformats.org/officeDocument/2006/math">
                    <m:r>
                      <a:rPr lang="ar-SA" sz="24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2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0.3 + 4 </a:t>
                </a:r>
                <a14:m>
                  <m:oMath xmlns:m="http://schemas.openxmlformats.org/officeDocument/2006/math">
                    <m:r>
                      <a:rPr lang="ar-SA" sz="24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2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0.4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72D6830D-2616-4BF2-827C-2289A82E1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998" y="4243775"/>
                <a:ext cx="6097384" cy="467629"/>
              </a:xfrm>
              <a:prstGeom prst="rect">
                <a:avLst/>
              </a:prstGeom>
              <a:blipFill>
                <a:blip r:embed="rId4"/>
                <a:stretch>
                  <a:fillRect l="-1399" t="-10390" r="-1499" b="-2727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141B52AA-1335-4154-B284-01B0434F445A}"/>
              </a:ext>
            </a:extLst>
          </p:cNvPr>
          <p:cNvSpPr txBox="1"/>
          <p:nvPr/>
        </p:nvSpPr>
        <p:spPr>
          <a:xfrm>
            <a:off x="2516677" y="4908312"/>
            <a:ext cx="6097384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 0.1 + 0.4+ 0.9 + 1.6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07C6FDCA-7CF6-4C3E-A048-7D0DF5C402BE}"/>
              </a:ext>
            </a:extLst>
          </p:cNvPr>
          <p:cNvSpPr txBox="1"/>
          <p:nvPr/>
        </p:nvSpPr>
        <p:spPr>
          <a:xfrm>
            <a:off x="2516677" y="5431532"/>
            <a:ext cx="6097384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 3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8865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AE9FDFDB-9FAE-42E1-B40D-0BED054031EC}"/>
              </a:ext>
            </a:extLst>
          </p:cNvPr>
          <p:cNvSpPr/>
          <p:nvPr/>
        </p:nvSpPr>
        <p:spPr>
          <a:xfrm>
            <a:off x="10365971" y="565265"/>
            <a:ext cx="134666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مثال 2 :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8CA96860-C1EB-4956-88C1-2088D3C47C13}"/>
              </a:ext>
            </a:extLst>
          </p:cNvPr>
          <p:cNvSpPr txBox="1"/>
          <p:nvPr/>
        </p:nvSpPr>
        <p:spPr>
          <a:xfrm>
            <a:off x="7681579" y="2291643"/>
            <a:ext cx="251875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أجد : توقع س .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39819177-55CC-4945-87FA-E4FBA2EAA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2435" y="2999301"/>
            <a:ext cx="3076947" cy="824823"/>
          </a:xfrm>
          <a:prstGeom prst="rect">
            <a:avLst/>
          </a:prstGeom>
        </p:spPr>
      </p:pic>
      <p:sp>
        <p:nvSpPr>
          <p:cNvPr id="10" name="مستطيل 9">
            <a:extLst>
              <a:ext uri="{FF2B5EF4-FFF2-40B4-BE49-F238E27FC236}">
                <a16:creationId xmlns:a16="http://schemas.microsoft.com/office/drawing/2014/main" xmlns="" id="{DA45BE5E-CA55-4269-8D28-1A0C1122774E}"/>
              </a:ext>
            </a:extLst>
          </p:cNvPr>
          <p:cNvSpPr/>
          <p:nvPr/>
        </p:nvSpPr>
        <p:spPr>
          <a:xfrm>
            <a:off x="10906298" y="3104802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37353BA3-1C0F-4BE2-9F1A-E09FA80A50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4384" y="315063"/>
            <a:ext cx="6192498" cy="500404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87E647EB-32C8-4151-886A-AEADA61E4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8850" y="835138"/>
            <a:ext cx="4903566" cy="1456505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25F1D9D9-4675-4219-B0AB-E5C1647B42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894" y="3947026"/>
            <a:ext cx="4228031" cy="648684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F4CA00B0-4969-429C-AEC5-8A8933B77F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2925" y="4771060"/>
            <a:ext cx="1955966" cy="710042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7044528F-DA47-4860-BFEA-F5B8726FE6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1000" y="5685805"/>
            <a:ext cx="1110305" cy="67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7607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BAF12878-5743-42AB-8378-5C36C55A2CE1}"/>
              </a:ext>
            </a:extLst>
          </p:cNvPr>
          <p:cNvSpPr/>
          <p:nvPr/>
        </p:nvSpPr>
        <p:spPr>
          <a:xfrm>
            <a:off x="10675773" y="204901"/>
            <a:ext cx="134666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نشاط1: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xmlns="" id="{8FFAAEED-E51D-42D1-B420-3B4A32681E59}"/>
              </a:ext>
            </a:extLst>
          </p:cNvPr>
          <p:cNvSpPr/>
          <p:nvPr/>
        </p:nvSpPr>
        <p:spPr>
          <a:xfrm>
            <a:off x="10916842" y="1652017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E73EFACD-25C7-46E9-B9C4-479D14373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634" y="0"/>
            <a:ext cx="10004017" cy="5046489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8545E679-B649-4EEA-93C3-1AF63918A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0871" y="4235021"/>
            <a:ext cx="2473308" cy="663009"/>
          </a:xfrm>
          <a:prstGeom prst="rect">
            <a:avLst/>
          </a:prstGeom>
        </p:spPr>
      </p:pic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C9557724-35A8-4ED3-B653-ADCEA2EBAE5B}"/>
              </a:ext>
            </a:extLst>
          </p:cNvPr>
          <p:cNvSpPr txBox="1"/>
          <p:nvPr/>
        </p:nvSpPr>
        <p:spPr>
          <a:xfrm>
            <a:off x="2344815" y="2982482"/>
            <a:ext cx="107677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9E3B2CFF-628C-4F89-859C-50B340195455}"/>
              </a:ext>
            </a:extLst>
          </p:cNvPr>
          <p:cNvSpPr txBox="1"/>
          <p:nvPr/>
        </p:nvSpPr>
        <p:spPr>
          <a:xfrm>
            <a:off x="5154957" y="3572110"/>
            <a:ext cx="107677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latin typeface="Arial" panose="020B0604020202020204" pitchFamily="34" charset="0"/>
                <a:cs typeface="Arial" panose="020B0604020202020204" pitchFamily="34" charset="0"/>
              </a:rPr>
              <a:t>0.2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93A5B697-D242-4BA7-82C6-948E47C0AE89}"/>
                  </a:ext>
                </a:extLst>
              </p:cNvPr>
              <p:cNvSpPr txBox="1"/>
              <p:nvPr/>
            </p:nvSpPr>
            <p:spPr>
              <a:xfrm>
                <a:off x="3740899" y="5101157"/>
                <a:ext cx="6589557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ar-SA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ت(س) = -20 </a:t>
                </a:r>
                <a14:m>
                  <m:oMath xmlns:m="http://schemas.openxmlformats.org/officeDocument/2006/math">
                    <m:r>
                      <a:rPr lang="ar-SA" sz="2400"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0.2 + 120 </a:t>
                </a:r>
                <a14:m>
                  <m:oMath xmlns:m="http://schemas.openxmlformats.org/officeDocument/2006/math">
                    <m:r>
                      <a:rPr lang="ar-SA" sz="2400"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0.8 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93A5B697-D242-4BA7-82C6-948E47C0AE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0899" y="5101157"/>
                <a:ext cx="6589557" cy="461665"/>
              </a:xfrm>
              <a:prstGeom prst="rect">
                <a:avLst/>
              </a:prstGeom>
              <a:blipFill>
                <a:blip r:embed="rId4"/>
                <a:stretch>
                  <a:fillRect t="-9211" r="-1388" b="-3026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2DC99945-8CE7-4A71-8BA3-3AE9856AEFD7}"/>
              </a:ext>
            </a:extLst>
          </p:cNvPr>
          <p:cNvSpPr txBox="1"/>
          <p:nvPr/>
        </p:nvSpPr>
        <p:spPr>
          <a:xfrm>
            <a:off x="3497578" y="5617491"/>
            <a:ext cx="6097384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 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-4 + 96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A175EDF8-8A15-432E-8C32-30847887203D}"/>
              </a:ext>
            </a:extLst>
          </p:cNvPr>
          <p:cNvSpPr txBox="1"/>
          <p:nvPr/>
        </p:nvSpPr>
        <p:spPr>
          <a:xfrm>
            <a:off x="3497578" y="6085120"/>
            <a:ext cx="6097384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 92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F026FE35-26D2-4C12-A8DE-0545673F227B}"/>
              </a:ext>
            </a:extLst>
          </p:cNvPr>
          <p:cNvSpPr txBox="1"/>
          <p:nvPr/>
        </p:nvSpPr>
        <p:spPr>
          <a:xfrm>
            <a:off x="7847525" y="6134268"/>
            <a:ext cx="9642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latin typeface="Arial" panose="020B0604020202020204" pitchFamily="34" charset="0"/>
                <a:cs typeface="Arial" panose="020B0604020202020204" pitchFamily="34" charset="0"/>
              </a:rPr>
              <a:t>دينارا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3E0BD721-BDB4-4FC9-A320-E67FF57A4838}"/>
              </a:ext>
            </a:extLst>
          </p:cNvPr>
          <p:cNvSpPr txBox="1"/>
          <p:nvPr/>
        </p:nvSpPr>
        <p:spPr>
          <a:xfrm>
            <a:off x="2484189" y="1789762"/>
            <a:ext cx="79802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لا</a:t>
            </a:r>
          </a:p>
        </p:txBody>
      </p:sp>
    </p:spTree>
    <p:extLst>
      <p:ext uri="{BB962C8B-B14F-4D97-AF65-F5344CB8AC3E}">
        <p14:creationId xmlns:p14="http://schemas.microsoft.com/office/powerpoint/2010/main" xmlns="" val="4264098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animBg="1"/>
      <p:bldP spid="14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: مشطوف الحواف 4">
            <a:extLst>
              <a:ext uri="{FF2B5EF4-FFF2-40B4-BE49-F238E27FC236}">
                <a16:creationId xmlns:a16="http://schemas.microsoft.com/office/drawing/2014/main" xmlns="" id="{D3B3155F-EA9E-4635-A90C-D55917CE4F78}"/>
              </a:ext>
            </a:extLst>
          </p:cNvPr>
          <p:cNvSpPr/>
          <p:nvPr/>
        </p:nvSpPr>
        <p:spPr>
          <a:xfrm>
            <a:off x="10675773" y="204901"/>
            <a:ext cx="134666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مثال3: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C306E8EC-78D0-4312-9F83-66EAA9A1E2CE}"/>
              </a:ext>
            </a:extLst>
          </p:cNvPr>
          <p:cNvSpPr txBox="1"/>
          <p:nvPr/>
        </p:nvSpPr>
        <p:spPr>
          <a:xfrm>
            <a:off x="578850" y="290091"/>
            <a:ext cx="980901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latin typeface="Arial" panose="020B0604020202020204" pitchFamily="34" charset="0"/>
                <a:cs typeface="Arial" panose="020B0604020202020204" pitchFamily="34" charset="0"/>
              </a:rPr>
              <a:t>إذا كان المتغير العشوائي س هو عدد مرات ظهور صورة عند  قطعة نقد مرتين متتاليتين ، احسب توقع المتغير العشوائي س .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xmlns="" id="{6A69E3CC-520E-4D09-8B4A-B36E05AC1C70}"/>
              </a:ext>
            </a:extLst>
          </p:cNvPr>
          <p:cNvSpPr/>
          <p:nvPr/>
        </p:nvSpPr>
        <p:spPr>
          <a:xfrm>
            <a:off x="10991657" y="1660329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01D0DAA6-956D-4B05-BFD3-9DA9B8040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8831" y="1698123"/>
            <a:ext cx="458073" cy="49200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3FFDD475-1537-48C7-A90C-41E7C7DD0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397" y="1648944"/>
            <a:ext cx="6281248" cy="492004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39D58CBC-A53D-4D3E-813F-A868F8142E64}"/>
              </a:ext>
            </a:extLst>
          </p:cNvPr>
          <p:cNvSpPr txBox="1"/>
          <p:nvPr/>
        </p:nvSpPr>
        <p:spPr>
          <a:xfrm>
            <a:off x="6932815" y="2261062"/>
            <a:ext cx="352459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س : 0 ، 1 ، 2</a:t>
            </a:r>
          </a:p>
        </p:txBody>
      </p:sp>
      <p:graphicFrame>
        <p:nvGraphicFramePr>
          <p:cNvPr id="14" name="جدول 14">
            <a:extLst>
              <a:ext uri="{FF2B5EF4-FFF2-40B4-BE49-F238E27FC236}">
                <a16:creationId xmlns:a16="http://schemas.microsoft.com/office/drawing/2014/main" xmlns="" id="{65C17CAD-C877-41B6-BC69-CD8E296C7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0435070"/>
              </p:ext>
            </p:extLst>
          </p:nvPr>
        </p:nvGraphicFramePr>
        <p:xfrm>
          <a:off x="3640975" y="2842981"/>
          <a:ext cx="6816436" cy="1039063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704109">
                  <a:extLst>
                    <a:ext uri="{9D8B030D-6E8A-4147-A177-3AD203B41FA5}">
                      <a16:colId xmlns:a16="http://schemas.microsoft.com/office/drawing/2014/main" xmlns="" val="1488189312"/>
                    </a:ext>
                  </a:extLst>
                </a:gridCol>
                <a:gridCol w="1704109">
                  <a:extLst>
                    <a:ext uri="{9D8B030D-6E8A-4147-A177-3AD203B41FA5}">
                      <a16:colId xmlns:a16="http://schemas.microsoft.com/office/drawing/2014/main" xmlns="" val="3631674168"/>
                    </a:ext>
                  </a:extLst>
                </a:gridCol>
                <a:gridCol w="1704109">
                  <a:extLst>
                    <a:ext uri="{9D8B030D-6E8A-4147-A177-3AD203B41FA5}">
                      <a16:colId xmlns:a16="http://schemas.microsoft.com/office/drawing/2014/main" xmlns="" val="2043537874"/>
                    </a:ext>
                  </a:extLst>
                </a:gridCol>
                <a:gridCol w="1704109">
                  <a:extLst>
                    <a:ext uri="{9D8B030D-6E8A-4147-A177-3AD203B41FA5}">
                      <a16:colId xmlns:a16="http://schemas.microsoft.com/office/drawing/2014/main" xmlns="" val="3750735165"/>
                    </a:ext>
                  </a:extLst>
                </a:gridCol>
              </a:tblGrid>
              <a:tr h="457172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93874765"/>
                  </a:ext>
                </a:extLst>
              </a:tr>
              <a:tr h="58186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ل(س)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49722302"/>
                  </a:ext>
                </a:extLst>
              </a:tr>
            </a:tbl>
          </a:graphicData>
        </a:graphic>
      </p:graphicFrame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B4A86905-D3D9-41DB-A804-2171B96B8A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3353" y="3359409"/>
            <a:ext cx="142895" cy="51442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60CA6335-242A-452C-AAB2-0FBCB77184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3330314"/>
            <a:ext cx="238158" cy="476316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4264D003-00CB-4E28-A013-F96A6FD29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3910" y="3330314"/>
            <a:ext cx="142895" cy="514422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:a16="http://schemas.microsoft.com/office/drawing/2014/main" xmlns="" id="{216BDB43-43D0-4997-8E98-33BFCDFF65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8274" y="4002298"/>
            <a:ext cx="2528367" cy="677767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xmlns="" id="{C75E9501-8C2B-4CC8-A74E-EF5E8D2860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9641" y="4762401"/>
            <a:ext cx="4043943" cy="577706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xmlns="" id="{36B130B8-AC2F-4768-B832-1A009C50F8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3513" y="5357716"/>
            <a:ext cx="1489933" cy="543770"/>
          </a:xfrm>
          <a:prstGeom prst="rect">
            <a:avLst/>
          </a:prstGeom>
        </p:spPr>
      </p:pic>
      <p:pic>
        <p:nvPicPr>
          <p:cNvPr id="26" name="صورة 25">
            <a:extLst>
              <a:ext uri="{FF2B5EF4-FFF2-40B4-BE49-F238E27FC236}">
                <a16:creationId xmlns:a16="http://schemas.microsoft.com/office/drawing/2014/main" xmlns="" id="{3616893D-25DF-4637-8DF1-7AABA9F20E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3353" y="5919095"/>
            <a:ext cx="960093" cy="672064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xmlns="" id="{B9B768CC-5469-470C-99C2-AC7986EB63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58067" y="1367309"/>
            <a:ext cx="1600575" cy="92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8052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50827F51-004C-48B1-A2BB-63E264ED4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0091" y="3508750"/>
            <a:ext cx="6806541" cy="1904711"/>
          </a:xfrm>
          <a:prstGeom prst="rect">
            <a:avLst/>
          </a:prstGeom>
        </p:spPr>
      </p:pic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BAF12878-5743-42AB-8378-5C36C55A2CE1}"/>
              </a:ext>
            </a:extLst>
          </p:cNvPr>
          <p:cNvSpPr/>
          <p:nvPr/>
        </p:nvSpPr>
        <p:spPr>
          <a:xfrm>
            <a:off x="10675773" y="204901"/>
            <a:ext cx="134666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نشاط2: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xmlns="" id="{8FFAAEED-E51D-42D1-B420-3B4A32681E59}"/>
              </a:ext>
            </a:extLst>
          </p:cNvPr>
          <p:cNvSpPr/>
          <p:nvPr/>
        </p:nvSpPr>
        <p:spPr>
          <a:xfrm>
            <a:off x="10800464" y="2921923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121CCD70-F819-4596-8FF2-D57679D97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8015" y="0"/>
            <a:ext cx="7208617" cy="3691240"/>
          </a:xfrm>
          <a:prstGeom prst="rect">
            <a:avLst/>
          </a:prstGeom>
        </p:spPr>
      </p:pic>
      <p:sp>
        <p:nvSpPr>
          <p:cNvPr id="8" name="مستطيل 7">
            <a:extLst>
              <a:ext uri="{FF2B5EF4-FFF2-40B4-BE49-F238E27FC236}">
                <a16:creationId xmlns:a16="http://schemas.microsoft.com/office/drawing/2014/main" xmlns="" id="{F5B59368-9797-4673-80DA-AF8577E866EE}"/>
              </a:ext>
            </a:extLst>
          </p:cNvPr>
          <p:cNvSpPr/>
          <p:nvPr/>
        </p:nvSpPr>
        <p:spPr>
          <a:xfrm>
            <a:off x="9667702" y="2435629"/>
            <a:ext cx="358930" cy="3574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87E3FED6-4CF0-4E29-8A66-1F55EE78C312}"/>
              </a:ext>
            </a:extLst>
          </p:cNvPr>
          <p:cNvSpPr txBox="1"/>
          <p:nvPr/>
        </p:nvSpPr>
        <p:spPr>
          <a:xfrm>
            <a:off x="-18108" y="2795137"/>
            <a:ext cx="46385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لأن قيم المتغير العشوائي س تمثل قيمة مبيعات المحل اليومية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B934C1E9-DAB8-4718-AA52-FBAFD652C2F4}"/>
              </a:ext>
            </a:extLst>
          </p:cNvPr>
          <p:cNvSpPr txBox="1"/>
          <p:nvPr/>
        </p:nvSpPr>
        <p:spPr>
          <a:xfrm>
            <a:off x="0" y="3185584"/>
            <a:ext cx="442884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لأن قيمة مبيعات المحل كانت 100 دينار خلال 4 أيام من عشرة أيام أي ل(100) =  </a:t>
            </a:r>
          </a:p>
        </p:txBody>
      </p:sp>
      <p:pic>
        <p:nvPicPr>
          <p:cNvPr id="23" name="صورة 22">
            <a:extLst>
              <a:ext uri="{FF2B5EF4-FFF2-40B4-BE49-F238E27FC236}">
                <a16:creationId xmlns:a16="http://schemas.microsoft.com/office/drawing/2014/main" xmlns="" id="{BE3835E6-525C-4A6F-B610-590CBE52D7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797" y="3458872"/>
            <a:ext cx="907339" cy="464735"/>
          </a:xfrm>
          <a:prstGeom prst="rect">
            <a:avLst/>
          </a:prstGeom>
        </p:spPr>
      </p:pic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DD792024-F8F2-445F-BAF9-76D452BA81CE}"/>
              </a:ext>
            </a:extLst>
          </p:cNvPr>
          <p:cNvSpPr txBox="1"/>
          <p:nvPr/>
        </p:nvSpPr>
        <p:spPr>
          <a:xfrm>
            <a:off x="6299164" y="4461105"/>
            <a:ext cx="6483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0.3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92CFC79F-F654-4CAC-B11B-EBEFDF487F27}"/>
              </a:ext>
            </a:extLst>
          </p:cNvPr>
          <p:cNvSpPr txBox="1"/>
          <p:nvPr/>
        </p:nvSpPr>
        <p:spPr>
          <a:xfrm>
            <a:off x="4925597" y="4461105"/>
            <a:ext cx="6483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0.2</a:t>
            </a:r>
          </a:p>
        </p:txBody>
      </p:sp>
      <p:pic>
        <p:nvPicPr>
          <p:cNvPr id="26" name="صورة 25">
            <a:extLst>
              <a:ext uri="{FF2B5EF4-FFF2-40B4-BE49-F238E27FC236}">
                <a16:creationId xmlns:a16="http://schemas.microsoft.com/office/drawing/2014/main" xmlns="" id="{D9DE2D09-DB62-48F6-AB59-8E423E7DB3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3601" y="5413461"/>
            <a:ext cx="1744438" cy="467623"/>
          </a:xfrm>
          <a:prstGeom prst="rect">
            <a:avLst/>
          </a:prstGeom>
        </p:spPr>
      </p:pic>
      <p:cxnSp>
        <p:nvCxnSpPr>
          <p:cNvPr id="28" name="رابط كسهم مستقيم 27">
            <a:extLst>
              <a:ext uri="{FF2B5EF4-FFF2-40B4-BE49-F238E27FC236}">
                <a16:creationId xmlns:a16="http://schemas.microsoft.com/office/drawing/2014/main" xmlns="" id="{F1DB7188-279A-406C-B944-C064B50C3A1A}"/>
              </a:ext>
            </a:extLst>
          </p:cNvPr>
          <p:cNvCxnSpPr/>
          <p:nvPr/>
        </p:nvCxnSpPr>
        <p:spPr>
          <a:xfrm flipH="1">
            <a:off x="7946967" y="5630647"/>
            <a:ext cx="5320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صورة 29">
            <a:extLst>
              <a:ext uri="{FF2B5EF4-FFF2-40B4-BE49-F238E27FC236}">
                <a16:creationId xmlns:a16="http://schemas.microsoft.com/office/drawing/2014/main" xmlns="" id="{899FF962-97DC-4459-AB38-038567CA05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626" y="5390883"/>
            <a:ext cx="6907304" cy="490196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xmlns="" id="{CA80B2FC-8F09-4F47-8AC6-CEB697FDDE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70902" y="5832582"/>
            <a:ext cx="2741234" cy="467623"/>
          </a:xfrm>
          <a:prstGeom prst="rect">
            <a:avLst/>
          </a:prstGeom>
        </p:spPr>
      </p:pic>
      <p:pic>
        <p:nvPicPr>
          <p:cNvPr id="34" name="صورة 33">
            <a:extLst>
              <a:ext uri="{FF2B5EF4-FFF2-40B4-BE49-F238E27FC236}">
                <a16:creationId xmlns:a16="http://schemas.microsoft.com/office/drawing/2014/main" xmlns="" id="{47D4B992-D6A9-4F82-AE84-8657C36719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62427" y="6238568"/>
            <a:ext cx="932836" cy="583024"/>
          </a:xfrm>
          <a:prstGeom prst="rect">
            <a:avLst/>
          </a:prstGeom>
        </p:spPr>
      </p:pic>
      <p:sp>
        <p:nvSpPr>
          <p:cNvPr id="35" name="مربع نص 34">
            <a:extLst>
              <a:ext uri="{FF2B5EF4-FFF2-40B4-BE49-F238E27FC236}">
                <a16:creationId xmlns:a16="http://schemas.microsoft.com/office/drawing/2014/main" xmlns="" id="{E001B94F-FD7A-4DF9-B8BC-C6F630D26336}"/>
              </a:ext>
            </a:extLst>
          </p:cNvPr>
          <p:cNvSpPr txBox="1"/>
          <p:nvPr/>
        </p:nvSpPr>
        <p:spPr>
          <a:xfrm>
            <a:off x="5198151" y="6376232"/>
            <a:ext cx="9642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latin typeface="Arial" panose="020B0604020202020204" pitchFamily="34" charset="0"/>
                <a:cs typeface="Arial" panose="020B0604020202020204" pitchFamily="34" charset="0"/>
              </a:rPr>
              <a:t>دينارا</a:t>
            </a:r>
          </a:p>
        </p:txBody>
      </p:sp>
    </p:spTree>
    <p:extLst>
      <p:ext uri="{BB962C8B-B14F-4D97-AF65-F5344CB8AC3E}">
        <p14:creationId xmlns:p14="http://schemas.microsoft.com/office/powerpoint/2010/main" xmlns="" val="770761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4" grpId="0"/>
      <p:bldP spid="25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C0AE587B-A71E-4FBC-A8D4-C1DDBFDB5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852" y="2641835"/>
            <a:ext cx="11324294" cy="14480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B50BC1C9-9831-414F-871C-93E38628218D}"/>
              </a:ext>
            </a:extLst>
          </p:cNvPr>
          <p:cNvSpPr txBox="1"/>
          <p:nvPr/>
        </p:nvSpPr>
        <p:spPr>
          <a:xfrm>
            <a:off x="2962100" y="1008212"/>
            <a:ext cx="626779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4400" b="1" i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خصائص توقع المتغير العشوائي</a:t>
            </a:r>
            <a:endParaRPr lang="ar-SA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مربع نص 3">
            <a:hlinkClick r:id="rId3"/>
          </p:cNvPr>
          <p:cNvSpPr txBox="1"/>
          <p:nvPr/>
        </p:nvSpPr>
        <p:spPr>
          <a:xfrm>
            <a:off x="5466617" y="4085967"/>
            <a:ext cx="1069524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00" dirty="0" smtClean="0">
                <a:hlinkClick r:id="rId3"/>
              </a:rPr>
              <a:t>امتحانات الرياضيات للصف الأول ثانوي الأدبي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678908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مستطيل: مشطوف الحواف 19">
            <a:extLst>
              <a:ext uri="{FF2B5EF4-FFF2-40B4-BE49-F238E27FC236}">
                <a16:creationId xmlns:a16="http://schemas.microsoft.com/office/drawing/2014/main" xmlns="" id="{39F14298-ED44-405D-9859-8F090B10DE78}"/>
              </a:ext>
            </a:extLst>
          </p:cNvPr>
          <p:cNvSpPr/>
          <p:nvPr/>
        </p:nvSpPr>
        <p:spPr>
          <a:xfrm>
            <a:off x="9484822" y="390697"/>
            <a:ext cx="207818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مثال 4 :</a:t>
            </a:r>
          </a:p>
        </p:txBody>
      </p:sp>
      <p:pic>
        <p:nvPicPr>
          <p:cNvPr id="21" name="صورة 20">
            <a:extLst>
              <a:ext uri="{FF2B5EF4-FFF2-40B4-BE49-F238E27FC236}">
                <a16:creationId xmlns:a16="http://schemas.microsoft.com/office/drawing/2014/main" xmlns="" id="{D913B45C-00C9-48C1-8484-CC8E11E938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123" y="1434753"/>
            <a:ext cx="6698216" cy="698270"/>
          </a:xfrm>
          <a:prstGeom prst="rect">
            <a:avLst/>
          </a:prstGeom>
        </p:spPr>
      </p:pic>
      <p:sp>
        <p:nvSpPr>
          <p:cNvPr id="22" name="مستطيل 21">
            <a:extLst>
              <a:ext uri="{FF2B5EF4-FFF2-40B4-BE49-F238E27FC236}">
                <a16:creationId xmlns:a16="http://schemas.microsoft.com/office/drawing/2014/main" xmlns="" id="{6510DEDC-1C26-4CF7-BAEE-A3A90692D2FC}"/>
              </a:ext>
            </a:extLst>
          </p:cNvPr>
          <p:cNvSpPr/>
          <p:nvPr/>
        </p:nvSpPr>
        <p:spPr>
          <a:xfrm>
            <a:off x="10698480" y="2400161"/>
            <a:ext cx="901859" cy="5674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26" name="صورة 25">
            <a:extLst>
              <a:ext uri="{FF2B5EF4-FFF2-40B4-BE49-F238E27FC236}">
                <a16:creationId xmlns:a16="http://schemas.microsoft.com/office/drawing/2014/main" xmlns="" id="{6BFCF00B-5D55-4FEE-AD75-D03B97F0E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7548" y="2429272"/>
            <a:ext cx="3972374" cy="567483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xmlns="" id="{D4BDE864-8794-4513-BD73-8BEAF471D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130" y="3352247"/>
            <a:ext cx="2176086" cy="631767"/>
          </a:xfrm>
          <a:prstGeom prst="rect">
            <a:avLst/>
          </a:prstGeom>
        </p:spPr>
      </p:pic>
      <p:pic>
        <p:nvPicPr>
          <p:cNvPr id="30" name="صورة 29">
            <a:extLst>
              <a:ext uri="{FF2B5EF4-FFF2-40B4-BE49-F238E27FC236}">
                <a16:creationId xmlns:a16="http://schemas.microsoft.com/office/drawing/2014/main" xmlns="" id="{8F9651CE-B328-465A-AC96-B84EB42F27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2116" y="4231440"/>
            <a:ext cx="1307100" cy="631766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xmlns="" id="{63732FA7-30DD-4BD6-8BBB-EF05175CF0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6368" y="5270825"/>
            <a:ext cx="992848" cy="70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0369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4A9E64FC-2E86-44EB-BC6F-D0A55477C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9407" y="1320938"/>
            <a:ext cx="7050932" cy="647790"/>
          </a:xfrm>
          <a:prstGeom prst="rect">
            <a:avLst/>
          </a:prstGeom>
        </p:spPr>
      </p:pic>
      <p:sp>
        <p:nvSpPr>
          <p:cNvPr id="20" name="مستطيل: مشطوف الحواف 19">
            <a:extLst>
              <a:ext uri="{FF2B5EF4-FFF2-40B4-BE49-F238E27FC236}">
                <a16:creationId xmlns:a16="http://schemas.microsoft.com/office/drawing/2014/main" xmlns="" id="{39F14298-ED44-405D-9859-8F090B10DE78}"/>
              </a:ext>
            </a:extLst>
          </p:cNvPr>
          <p:cNvSpPr/>
          <p:nvPr/>
        </p:nvSpPr>
        <p:spPr>
          <a:xfrm>
            <a:off x="9484822" y="390697"/>
            <a:ext cx="207818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مثال 5 :</a:t>
            </a: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xmlns="" id="{6510DEDC-1C26-4CF7-BAEE-A3A90692D2FC}"/>
              </a:ext>
            </a:extLst>
          </p:cNvPr>
          <p:cNvSpPr/>
          <p:nvPr/>
        </p:nvSpPr>
        <p:spPr>
          <a:xfrm>
            <a:off x="10698480" y="2400161"/>
            <a:ext cx="901859" cy="5674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1BD73A7E-431B-4B27-B4C9-534B662DFA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2108" y="2387291"/>
            <a:ext cx="2252734" cy="567483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5C31ED85-2D98-4090-98C5-F6E1F57CA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2108" y="3267052"/>
            <a:ext cx="2370078" cy="567483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1AF51538-5828-46F7-897B-82D1E2D03D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7246" y="4133943"/>
            <a:ext cx="1987576" cy="511091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B10CB9F5-ED78-4CAC-959C-B0C80317FC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2108" y="4944441"/>
            <a:ext cx="1800288" cy="56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5365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2EE18FD2-7F3D-4DF1-8D09-D92D98178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265" y="1354980"/>
            <a:ext cx="8749074" cy="659847"/>
          </a:xfrm>
          <a:prstGeom prst="rect">
            <a:avLst/>
          </a:prstGeom>
        </p:spPr>
      </p:pic>
      <p:sp>
        <p:nvSpPr>
          <p:cNvPr id="20" name="مستطيل: مشطوف الحواف 19">
            <a:extLst>
              <a:ext uri="{FF2B5EF4-FFF2-40B4-BE49-F238E27FC236}">
                <a16:creationId xmlns:a16="http://schemas.microsoft.com/office/drawing/2014/main" xmlns="" id="{39F14298-ED44-405D-9859-8F090B10DE78}"/>
              </a:ext>
            </a:extLst>
          </p:cNvPr>
          <p:cNvSpPr/>
          <p:nvPr/>
        </p:nvSpPr>
        <p:spPr>
          <a:xfrm>
            <a:off x="9484822" y="390697"/>
            <a:ext cx="207818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مثال 6 :</a:t>
            </a: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xmlns="" id="{6510DEDC-1C26-4CF7-BAEE-A3A90692D2FC}"/>
              </a:ext>
            </a:extLst>
          </p:cNvPr>
          <p:cNvSpPr/>
          <p:nvPr/>
        </p:nvSpPr>
        <p:spPr>
          <a:xfrm>
            <a:off x="10698480" y="2400161"/>
            <a:ext cx="901859" cy="5674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xmlns="" id="{276F6EA0-3F0D-4A94-B4CE-A9AA91956BEB}"/>
              </a:ext>
            </a:extLst>
          </p:cNvPr>
          <p:cNvSpPr txBox="1"/>
          <p:nvPr/>
        </p:nvSpPr>
        <p:spPr>
          <a:xfrm>
            <a:off x="9966961" y="2598312"/>
            <a:ext cx="5569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1)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384CCC0D-8B34-4DF1-8F92-878953EC4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2763" y="3048862"/>
            <a:ext cx="1764198" cy="484289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04A5ACE0-611E-4B2E-939C-2EF8F361E3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805" y="3774465"/>
            <a:ext cx="1937156" cy="484289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C6D18A34-21B3-49D0-9A9C-CAA5D92F6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8982" y="4567186"/>
            <a:ext cx="1487979" cy="527384"/>
          </a:xfrm>
          <a:prstGeom prst="rect">
            <a:avLst/>
          </a:prstGeom>
        </p:spPr>
      </p:pic>
      <p:cxnSp>
        <p:nvCxnSpPr>
          <p:cNvPr id="14" name="رابط مستقيم 13">
            <a:extLst>
              <a:ext uri="{FF2B5EF4-FFF2-40B4-BE49-F238E27FC236}">
                <a16:creationId xmlns:a16="http://schemas.microsoft.com/office/drawing/2014/main" xmlns="" id="{13C0AC94-E3F7-4CA7-95A4-0C70DE006718}"/>
              </a:ext>
            </a:extLst>
          </p:cNvPr>
          <p:cNvCxnSpPr/>
          <p:nvPr/>
        </p:nvCxnSpPr>
        <p:spPr>
          <a:xfrm>
            <a:off x="6508865" y="2517094"/>
            <a:ext cx="0" cy="35012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971D5204-196B-45E3-BB3C-B8D865A479B3}"/>
              </a:ext>
            </a:extLst>
          </p:cNvPr>
          <p:cNvSpPr txBox="1"/>
          <p:nvPr/>
        </p:nvSpPr>
        <p:spPr>
          <a:xfrm>
            <a:off x="5683136" y="2598312"/>
            <a:ext cx="5569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2)</a:t>
            </a:r>
          </a:p>
        </p:txBody>
      </p:sp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0E3C6F1C-14EE-4FC9-85F6-D4E6277DFA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9541" y="3056341"/>
            <a:ext cx="4303595" cy="520214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xmlns="" id="{427FB603-2CED-4A39-A640-E194354CF6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9190" y="3932354"/>
            <a:ext cx="2318364" cy="596808"/>
          </a:xfrm>
          <a:prstGeom prst="rect">
            <a:avLst/>
          </a:prstGeom>
        </p:spPr>
      </p:pic>
      <p:pic>
        <p:nvPicPr>
          <p:cNvPr id="26" name="صورة 25">
            <a:extLst>
              <a:ext uri="{FF2B5EF4-FFF2-40B4-BE49-F238E27FC236}">
                <a16:creationId xmlns:a16="http://schemas.microsoft.com/office/drawing/2014/main" xmlns="" id="{FC4BD6B0-E827-4499-9841-5A89FE08FA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3104" y="4829119"/>
            <a:ext cx="1175332" cy="575673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xmlns="" id="{6544C3CB-1128-4380-8A28-66368CB6218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00108" y="5623886"/>
            <a:ext cx="838328" cy="622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0511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BAF12878-5743-42AB-8378-5C36C55A2CE1}"/>
              </a:ext>
            </a:extLst>
          </p:cNvPr>
          <p:cNvSpPr/>
          <p:nvPr/>
        </p:nvSpPr>
        <p:spPr>
          <a:xfrm>
            <a:off x="10368200" y="470900"/>
            <a:ext cx="1346662" cy="69827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مثال 7 :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xmlns="" id="{8FFAAEED-E51D-42D1-B420-3B4A32681E59}"/>
              </a:ext>
            </a:extLst>
          </p:cNvPr>
          <p:cNvSpPr/>
          <p:nvPr/>
        </p:nvSpPr>
        <p:spPr>
          <a:xfrm>
            <a:off x="10704887" y="2423013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68BFDB9D-37B0-4D2A-91B3-298507ED8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8678" y="453056"/>
            <a:ext cx="5020364" cy="2373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1" name="جدول 21">
            <a:extLst>
              <a:ext uri="{FF2B5EF4-FFF2-40B4-BE49-F238E27FC236}">
                <a16:creationId xmlns:a16="http://schemas.microsoft.com/office/drawing/2014/main" xmlns="" id="{4D113103-8065-45F2-8AED-11E739EAE9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07915167"/>
              </p:ext>
            </p:extLst>
          </p:nvPr>
        </p:nvGraphicFramePr>
        <p:xfrm>
          <a:off x="472460" y="3016908"/>
          <a:ext cx="11096951" cy="33832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891185">
                  <a:extLst>
                    <a:ext uri="{9D8B030D-6E8A-4147-A177-3AD203B41FA5}">
                      <a16:colId xmlns:a16="http://schemas.microsoft.com/office/drawing/2014/main" xmlns="" val="1478028461"/>
                    </a:ext>
                  </a:extLst>
                </a:gridCol>
                <a:gridCol w="3891185">
                  <a:extLst>
                    <a:ext uri="{9D8B030D-6E8A-4147-A177-3AD203B41FA5}">
                      <a16:colId xmlns:a16="http://schemas.microsoft.com/office/drawing/2014/main" xmlns="" val="424085762"/>
                    </a:ext>
                  </a:extLst>
                </a:gridCol>
                <a:gridCol w="3314581">
                  <a:extLst>
                    <a:ext uri="{9D8B030D-6E8A-4147-A177-3AD203B41FA5}">
                      <a16:colId xmlns:a16="http://schemas.microsoft.com/office/drawing/2014/main" xmlns="" val="2705275390"/>
                    </a:ext>
                  </a:extLst>
                </a:gridCol>
              </a:tblGrid>
              <a:tr h="3175462">
                <a:tc>
                  <a:txBody>
                    <a:bodyPr/>
                    <a:lstStyle/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36374536"/>
                  </a:ext>
                </a:extLst>
              </a:tr>
            </a:tbl>
          </a:graphicData>
        </a:graphic>
      </p:graphicFrame>
      <p:sp>
        <p:nvSpPr>
          <p:cNvPr id="23" name="مربع نص 22">
            <a:extLst>
              <a:ext uri="{FF2B5EF4-FFF2-40B4-BE49-F238E27FC236}">
                <a16:creationId xmlns:a16="http://schemas.microsoft.com/office/drawing/2014/main" xmlns="" id="{F1B3BDE8-DF97-4469-9368-4EB77EF6E307}"/>
              </a:ext>
            </a:extLst>
          </p:cNvPr>
          <p:cNvSpPr txBox="1"/>
          <p:nvPr/>
        </p:nvSpPr>
        <p:spPr>
          <a:xfrm>
            <a:off x="11041531" y="3003894"/>
            <a:ext cx="4959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1)</a:t>
            </a:r>
          </a:p>
        </p:txBody>
      </p:sp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5DCB798E-0920-4BA4-8CA9-7183767D1407}"/>
              </a:ext>
            </a:extLst>
          </p:cNvPr>
          <p:cNvSpPr txBox="1"/>
          <p:nvPr/>
        </p:nvSpPr>
        <p:spPr>
          <a:xfrm>
            <a:off x="3229132" y="3024538"/>
            <a:ext cx="4959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3)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9A9A1522-4A89-4C84-9D97-ED8059C634C8}"/>
              </a:ext>
            </a:extLst>
          </p:cNvPr>
          <p:cNvSpPr txBox="1"/>
          <p:nvPr/>
        </p:nvSpPr>
        <p:spPr>
          <a:xfrm>
            <a:off x="7151275" y="3016908"/>
            <a:ext cx="4959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2)</a:t>
            </a:r>
          </a:p>
        </p:txBody>
      </p:sp>
      <p:pic>
        <p:nvPicPr>
          <p:cNvPr id="27" name="صورة 26">
            <a:extLst>
              <a:ext uri="{FF2B5EF4-FFF2-40B4-BE49-F238E27FC236}">
                <a16:creationId xmlns:a16="http://schemas.microsoft.com/office/drawing/2014/main" xmlns="" id="{14804CC4-1A47-44FA-87C4-97561D578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1454" y="3572990"/>
            <a:ext cx="3732894" cy="369332"/>
          </a:xfrm>
          <a:prstGeom prst="rect">
            <a:avLst/>
          </a:prstGeom>
        </p:spPr>
      </p:pic>
      <p:pic>
        <p:nvPicPr>
          <p:cNvPr id="29" name="صورة 28">
            <a:extLst>
              <a:ext uri="{FF2B5EF4-FFF2-40B4-BE49-F238E27FC236}">
                <a16:creationId xmlns:a16="http://schemas.microsoft.com/office/drawing/2014/main" xmlns="" id="{D8B9FB95-108C-4577-87F1-387D203D5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3729" y="4142086"/>
            <a:ext cx="2656701" cy="447596"/>
          </a:xfrm>
          <a:prstGeom prst="rect">
            <a:avLst/>
          </a:prstGeom>
        </p:spPr>
      </p:pic>
      <p:pic>
        <p:nvPicPr>
          <p:cNvPr id="31" name="صورة 30">
            <a:extLst>
              <a:ext uri="{FF2B5EF4-FFF2-40B4-BE49-F238E27FC236}">
                <a16:creationId xmlns:a16="http://schemas.microsoft.com/office/drawing/2014/main" xmlns="" id="{49347EB5-9C4F-416D-B00C-A48FD87F48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2847" y="4805538"/>
            <a:ext cx="1593273" cy="459598"/>
          </a:xfrm>
          <a:prstGeom prst="rect">
            <a:avLst/>
          </a:prstGeom>
        </p:spPr>
      </p:pic>
      <p:pic>
        <p:nvPicPr>
          <p:cNvPr id="33" name="صورة 32">
            <a:extLst>
              <a:ext uri="{FF2B5EF4-FFF2-40B4-BE49-F238E27FC236}">
                <a16:creationId xmlns:a16="http://schemas.microsoft.com/office/drawing/2014/main" xmlns="" id="{02FC5382-6F3F-4958-B254-39686B4136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1385" y="5438771"/>
            <a:ext cx="1725117" cy="443149"/>
          </a:xfrm>
          <a:prstGeom prst="rect">
            <a:avLst/>
          </a:prstGeom>
        </p:spPr>
      </p:pic>
      <p:pic>
        <p:nvPicPr>
          <p:cNvPr id="34" name="صورة 33">
            <a:extLst>
              <a:ext uri="{FF2B5EF4-FFF2-40B4-BE49-F238E27FC236}">
                <a16:creationId xmlns:a16="http://schemas.microsoft.com/office/drawing/2014/main" xmlns="" id="{2D1533C0-5401-49EE-B642-CA0F5232E4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2018" y="3502984"/>
            <a:ext cx="2088116" cy="559751"/>
          </a:xfrm>
          <a:prstGeom prst="rect">
            <a:avLst/>
          </a:prstGeom>
        </p:spPr>
      </p:pic>
      <p:pic>
        <p:nvPicPr>
          <p:cNvPr id="36" name="صورة 35">
            <a:extLst>
              <a:ext uri="{FF2B5EF4-FFF2-40B4-BE49-F238E27FC236}">
                <a16:creationId xmlns:a16="http://schemas.microsoft.com/office/drawing/2014/main" xmlns="" id="{3E49FE01-B79B-4AEE-82FC-83B9A41DAA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77091" y="4221191"/>
            <a:ext cx="3792785" cy="369332"/>
          </a:xfrm>
          <a:prstGeom prst="rect">
            <a:avLst/>
          </a:prstGeom>
        </p:spPr>
      </p:pic>
      <p:pic>
        <p:nvPicPr>
          <p:cNvPr id="38" name="صورة 37">
            <a:extLst>
              <a:ext uri="{FF2B5EF4-FFF2-40B4-BE49-F238E27FC236}">
                <a16:creationId xmlns:a16="http://schemas.microsoft.com/office/drawing/2014/main" xmlns="" id="{BC34DBC9-D20C-4D04-8FC6-CF84007C9F0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23012" y="4758715"/>
            <a:ext cx="2297982" cy="459597"/>
          </a:xfrm>
          <a:prstGeom prst="rect">
            <a:avLst/>
          </a:prstGeom>
        </p:spPr>
      </p:pic>
      <p:pic>
        <p:nvPicPr>
          <p:cNvPr id="40" name="صورة 39">
            <a:extLst>
              <a:ext uri="{FF2B5EF4-FFF2-40B4-BE49-F238E27FC236}">
                <a16:creationId xmlns:a16="http://schemas.microsoft.com/office/drawing/2014/main" xmlns="" id="{B903E9AA-3B64-4EAE-A894-06BE283F22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6076" y="5414727"/>
            <a:ext cx="874717" cy="459597"/>
          </a:xfrm>
          <a:prstGeom prst="rect">
            <a:avLst/>
          </a:prstGeom>
        </p:spPr>
      </p:pic>
      <p:pic>
        <p:nvPicPr>
          <p:cNvPr id="42" name="صورة 41">
            <a:extLst>
              <a:ext uri="{FF2B5EF4-FFF2-40B4-BE49-F238E27FC236}">
                <a16:creationId xmlns:a16="http://schemas.microsoft.com/office/drawing/2014/main" xmlns="" id="{9CBBAB05-AA85-46C8-B557-807A452FA39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2741" y="3502984"/>
            <a:ext cx="2470265" cy="490781"/>
          </a:xfrm>
          <a:prstGeom prst="rect">
            <a:avLst/>
          </a:prstGeom>
        </p:spPr>
      </p:pic>
      <p:pic>
        <p:nvPicPr>
          <p:cNvPr id="44" name="صورة 43">
            <a:extLst>
              <a:ext uri="{FF2B5EF4-FFF2-40B4-BE49-F238E27FC236}">
                <a16:creationId xmlns:a16="http://schemas.microsoft.com/office/drawing/2014/main" xmlns="" id="{31203CF5-0187-43BC-9ACC-522A5E46C1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7938" y="4114959"/>
            <a:ext cx="1554796" cy="444228"/>
          </a:xfrm>
          <a:prstGeom prst="rect">
            <a:avLst/>
          </a:prstGeom>
        </p:spPr>
      </p:pic>
      <p:pic>
        <p:nvPicPr>
          <p:cNvPr id="46" name="صورة 45">
            <a:extLst>
              <a:ext uri="{FF2B5EF4-FFF2-40B4-BE49-F238E27FC236}">
                <a16:creationId xmlns:a16="http://schemas.microsoft.com/office/drawing/2014/main" xmlns="" id="{79D76500-C6B2-4047-AF7D-46A733A1F27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7104" y="4775481"/>
            <a:ext cx="1816463" cy="489655"/>
          </a:xfrm>
          <a:prstGeom prst="rect">
            <a:avLst/>
          </a:prstGeom>
        </p:spPr>
      </p:pic>
      <p:pic>
        <p:nvPicPr>
          <p:cNvPr id="48" name="صورة 47">
            <a:extLst>
              <a:ext uri="{FF2B5EF4-FFF2-40B4-BE49-F238E27FC236}">
                <a16:creationId xmlns:a16="http://schemas.microsoft.com/office/drawing/2014/main" xmlns="" id="{53DDB7B3-3A3F-482F-A0AA-3BC72491EA4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28269" y="5474169"/>
            <a:ext cx="785298" cy="407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367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>
            <a:extLst>
              <a:ext uri="{FF2B5EF4-FFF2-40B4-BE49-F238E27FC236}">
                <a16:creationId xmlns:a16="http://schemas.microsoft.com/office/drawing/2014/main" xmlns="" id="{8FFAAEED-E51D-42D1-B420-3B4A32681E59}"/>
              </a:ext>
            </a:extLst>
          </p:cNvPr>
          <p:cNvSpPr/>
          <p:nvPr/>
        </p:nvSpPr>
        <p:spPr>
          <a:xfrm>
            <a:off x="10704887" y="2423013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graphicFrame>
        <p:nvGraphicFramePr>
          <p:cNvPr id="21" name="جدول 21">
            <a:extLst>
              <a:ext uri="{FF2B5EF4-FFF2-40B4-BE49-F238E27FC236}">
                <a16:creationId xmlns:a16="http://schemas.microsoft.com/office/drawing/2014/main" xmlns="" id="{4D113103-8065-45F2-8AED-11E739EAE9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88067749"/>
              </p:ext>
            </p:extLst>
          </p:nvPr>
        </p:nvGraphicFramePr>
        <p:xfrm>
          <a:off x="472460" y="3016908"/>
          <a:ext cx="11208220" cy="33832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930202">
                  <a:extLst>
                    <a:ext uri="{9D8B030D-6E8A-4147-A177-3AD203B41FA5}">
                      <a16:colId xmlns:a16="http://schemas.microsoft.com/office/drawing/2014/main" xmlns="" val="1478028461"/>
                    </a:ext>
                  </a:extLst>
                </a:gridCol>
                <a:gridCol w="3930202">
                  <a:extLst>
                    <a:ext uri="{9D8B030D-6E8A-4147-A177-3AD203B41FA5}">
                      <a16:colId xmlns:a16="http://schemas.microsoft.com/office/drawing/2014/main" xmlns="" val="424085762"/>
                    </a:ext>
                  </a:extLst>
                </a:gridCol>
                <a:gridCol w="3347816">
                  <a:extLst>
                    <a:ext uri="{9D8B030D-6E8A-4147-A177-3AD203B41FA5}">
                      <a16:colId xmlns:a16="http://schemas.microsoft.com/office/drawing/2014/main" xmlns="" val="2705275390"/>
                    </a:ext>
                  </a:extLst>
                </a:gridCol>
              </a:tblGrid>
              <a:tr h="3175462">
                <a:tc>
                  <a:txBody>
                    <a:bodyPr/>
                    <a:lstStyle/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  <a:p>
                      <a:pPr algn="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36374536"/>
                  </a:ext>
                </a:extLst>
              </a:tr>
            </a:tbl>
          </a:graphicData>
        </a:graphic>
      </p:graphicFrame>
      <p:sp>
        <p:nvSpPr>
          <p:cNvPr id="23" name="مربع نص 22">
            <a:extLst>
              <a:ext uri="{FF2B5EF4-FFF2-40B4-BE49-F238E27FC236}">
                <a16:creationId xmlns:a16="http://schemas.microsoft.com/office/drawing/2014/main" xmlns="" id="{F1B3BDE8-DF97-4469-9368-4EB77EF6E307}"/>
              </a:ext>
            </a:extLst>
          </p:cNvPr>
          <p:cNvSpPr txBox="1"/>
          <p:nvPr/>
        </p:nvSpPr>
        <p:spPr>
          <a:xfrm>
            <a:off x="11041531" y="3003894"/>
            <a:ext cx="4959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udy Old Style" panose="02020404030301010803"/>
                <a:ea typeface="+mn-ea"/>
                <a:cs typeface="Tahoma" panose="020B0604030504040204" pitchFamily="34" charset="0"/>
              </a:rPr>
              <a:t>1)</a:t>
            </a:r>
          </a:p>
        </p:txBody>
      </p:sp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5DCB798E-0920-4BA4-8CA9-7183767D1407}"/>
              </a:ext>
            </a:extLst>
          </p:cNvPr>
          <p:cNvSpPr txBox="1"/>
          <p:nvPr/>
        </p:nvSpPr>
        <p:spPr>
          <a:xfrm>
            <a:off x="3229132" y="3024538"/>
            <a:ext cx="4959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udy Old Style" panose="02020404030301010803"/>
                <a:ea typeface="+mn-ea"/>
                <a:cs typeface="Tahoma" panose="020B0604030504040204" pitchFamily="34" charset="0"/>
              </a:rPr>
              <a:t>3)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9A9A1522-4A89-4C84-9D97-ED8059C634C8}"/>
              </a:ext>
            </a:extLst>
          </p:cNvPr>
          <p:cNvSpPr txBox="1"/>
          <p:nvPr/>
        </p:nvSpPr>
        <p:spPr>
          <a:xfrm>
            <a:off x="7151275" y="3016908"/>
            <a:ext cx="4959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udy Old Style" panose="02020404030301010803"/>
                <a:ea typeface="+mn-ea"/>
                <a:cs typeface="Tahoma" panose="020B0604030504040204" pitchFamily="34" charset="0"/>
              </a:rPr>
              <a:t>2)</a:t>
            </a:r>
          </a:p>
        </p:txBody>
      </p:sp>
      <p:pic>
        <p:nvPicPr>
          <p:cNvPr id="27" name="صورة 26">
            <a:extLst>
              <a:ext uri="{FF2B5EF4-FFF2-40B4-BE49-F238E27FC236}">
                <a16:creationId xmlns:a16="http://schemas.microsoft.com/office/drawing/2014/main" xmlns="" id="{14804CC4-1A47-44FA-87C4-97561D5780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6987" y="3551840"/>
            <a:ext cx="3732894" cy="369332"/>
          </a:xfrm>
          <a:prstGeom prst="rect">
            <a:avLst/>
          </a:prstGeom>
        </p:spPr>
      </p:pic>
      <p:pic>
        <p:nvPicPr>
          <p:cNvPr id="34" name="صورة 33">
            <a:extLst>
              <a:ext uri="{FF2B5EF4-FFF2-40B4-BE49-F238E27FC236}">
                <a16:creationId xmlns:a16="http://schemas.microsoft.com/office/drawing/2014/main" xmlns="" id="{2D1533C0-5401-49EE-B642-CA0F5232E4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018" y="3502984"/>
            <a:ext cx="2088116" cy="559751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B0DDCC07-B4A6-4745-B51B-9FC5082B2D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3006" y="489954"/>
            <a:ext cx="6017623" cy="2348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مستطيل: مشطوف الحواف 4">
            <a:extLst>
              <a:ext uri="{FF2B5EF4-FFF2-40B4-BE49-F238E27FC236}">
                <a16:creationId xmlns:a16="http://schemas.microsoft.com/office/drawing/2014/main" xmlns="" id="{6B6AC714-F057-4126-AE31-157E71C4ED0D}"/>
              </a:ext>
            </a:extLst>
          </p:cNvPr>
          <p:cNvSpPr/>
          <p:nvPr/>
        </p:nvSpPr>
        <p:spPr>
          <a:xfrm>
            <a:off x="9729094" y="548640"/>
            <a:ext cx="1951586" cy="739321"/>
          </a:xfrm>
          <a:prstGeom prst="beve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تمارين و مسائل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1FD5B0EE-BB5A-4D45-8DBC-A2FFF4384F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0044" y="4161847"/>
            <a:ext cx="3312100" cy="491268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62C49EA5-8BE0-4184-A61E-64B19CED57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3275" y="4855233"/>
            <a:ext cx="1661758" cy="559751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8959955-D760-41FB-898F-960BA2E22B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23275" y="5606556"/>
            <a:ext cx="1227841" cy="559751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81C7E970-3234-4548-90C9-A9163E5111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7107" y="4179479"/>
            <a:ext cx="3720161" cy="417688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F3AED9EC-87F9-4DCF-8B10-A8DAAF841B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3858" y="4855233"/>
            <a:ext cx="2227668" cy="417688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xmlns="" id="{39D04099-429F-4E75-B757-BBD0343E4B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79472" y="5530987"/>
            <a:ext cx="913691" cy="417688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xmlns="" id="{C87E55AE-1753-4622-B485-A0EFFC15199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6021" y="3502984"/>
            <a:ext cx="2659104" cy="547463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xmlns="" id="{7F77A201-8C9A-4B99-9623-BA5C54C956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7503" y="4257596"/>
            <a:ext cx="1909432" cy="417688"/>
          </a:xfrm>
          <a:prstGeom prst="rect">
            <a:avLst/>
          </a:prstGeom>
        </p:spPr>
      </p:pic>
      <p:pic>
        <p:nvPicPr>
          <p:cNvPr id="37" name="صورة 36">
            <a:extLst>
              <a:ext uri="{FF2B5EF4-FFF2-40B4-BE49-F238E27FC236}">
                <a16:creationId xmlns:a16="http://schemas.microsoft.com/office/drawing/2014/main" xmlns="" id="{DA049EC4-662F-4B3B-9960-6344123493B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09306" y="4853898"/>
            <a:ext cx="1357629" cy="505165"/>
          </a:xfrm>
          <a:prstGeom prst="rect">
            <a:avLst/>
          </a:prstGeom>
        </p:spPr>
      </p:pic>
      <p:pic>
        <p:nvPicPr>
          <p:cNvPr id="41" name="صورة 40">
            <a:extLst>
              <a:ext uri="{FF2B5EF4-FFF2-40B4-BE49-F238E27FC236}">
                <a16:creationId xmlns:a16="http://schemas.microsoft.com/office/drawing/2014/main" xmlns="" id="{44B86493-FB45-41D4-AB39-5BB314FC785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12219" y="5565529"/>
            <a:ext cx="987069" cy="427730"/>
          </a:xfrm>
          <a:prstGeom prst="rect">
            <a:avLst/>
          </a:prstGeom>
        </p:spPr>
      </p:pic>
      <p:sp>
        <p:nvSpPr>
          <p:cNvPr id="26" name="مربع نص 25">
            <a:hlinkClick r:id="rId15"/>
          </p:cNvPr>
          <p:cNvSpPr txBox="1"/>
          <p:nvPr/>
        </p:nvSpPr>
        <p:spPr>
          <a:xfrm>
            <a:off x="10112757" y="1178010"/>
            <a:ext cx="1069524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00" dirty="0" smtClean="0">
                <a:hlinkClick r:id="rId15"/>
              </a:rPr>
              <a:t>امتحانات الرياضيات للصف الأول ثانوي الأدبي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2354000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F1BF6247-2B1F-45C4-9F39-29B8D240A289}"/>
              </a:ext>
            </a:extLst>
          </p:cNvPr>
          <p:cNvSpPr/>
          <p:nvPr/>
        </p:nvSpPr>
        <p:spPr>
          <a:xfrm>
            <a:off x="9729094" y="548640"/>
            <a:ext cx="1951586" cy="739321"/>
          </a:xfrm>
          <a:prstGeom prst="beve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تمارين و مسائل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xmlns="" id="{4B182F2F-C368-462B-B9CF-EC5EC6716FD6}"/>
              </a:ext>
            </a:extLst>
          </p:cNvPr>
          <p:cNvSpPr/>
          <p:nvPr/>
        </p:nvSpPr>
        <p:spPr>
          <a:xfrm>
            <a:off x="10816156" y="1946220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3BDEF6DA-F435-438B-A72D-871E13C2E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885" y="466023"/>
            <a:ext cx="8894079" cy="1313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B1BBFE44-ACCA-445A-939F-5C6F41BFF97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5898" y="1978429"/>
            <a:ext cx="1464014" cy="11181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BA471F09-7F8B-47AB-999E-C33CABA13259}"/>
              </a:ext>
            </a:extLst>
          </p:cNvPr>
          <p:cNvSpPr txBox="1"/>
          <p:nvPr/>
        </p:nvSpPr>
        <p:spPr>
          <a:xfrm>
            <a:off x="6941127" y="2069853"/>
            <a:ext cx="3632662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قيم المتغير العشوائي س: 16، -8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41B69199-9568-4764-8AA5-0FBBA85F1A2F}"/>
              </a:ext>
            </a:extLst>
          </p:cNvPr>
          <p:cNvSpPr txBox="1"/>
          <p:nvPr/>
        </p:nvSpPr>
        <p:spPr>
          <a:xfrm>
            <a:off x="5357725" y="2561326"/>
            <a:ext cx="5347162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احتمال عدم إصابة الهدف: 1 – 0.4 =0.6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جدول 14">
            <a:extLst>
              <a:ext uri="{FF2B5EF4-FFF2-40B4-BE49-F238E27FC236}">
                <a16:creationId xmlns:a16="http://schemas.microsoft.com/office/drawing/2014/main" xmlns="" id="{76CA4627-6103-4351-AE2B-8498780547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02770033"/>
              </p:ext>
            </p:extLst>
          </p:nvPr>
        </p:nvGraphicFramePr>
        <p:xfrm>
          <a:off x="3676016" y="3042459"/>
          <a:ext cx="7028871" cy="91440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342957">
                  <a:extLst>
                    <a:ext uri="{9D8B030D-6E8A-4147-A177-3AD203B41FA5}">
                      <a16:colId xmlns:a16="http://schemas.microsoft.com/office/drawing/2014/main" xmlns="" val="485129872"/>
                    </a:ext>
                  </a:extLst>
                </a:gridCol>
                <a:gridCol w="2342957">
                  <a:extLst>
                    <a:ext uri="{9D8B030D-6E8A-4147-A177-3AD203B41FA5}">
                      <a16:colId xmlns:a16="http://schemas.microsoft.com/office/drawing/2014/main" xmlns="" val="541600105"/>
                    </a:ext>
                  </a:extLst>
                </a:gridCol>
                <a:gridCol w="2342957">
                  <a:extLst>
                    <a:ext uri="{9D8B030D-6E8A-4147-A177-3AD203B41FA5}">
                      <a16:colId xmlns:a16="http://schemas.microsoft.com/office/drawing/2014/main" xmlns="" val="20091093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399658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ل(س)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86388552"/>
                  </a:ext>
                </a:extLst>
              </a:tr>
            </a:tbl>
          </a:graphicData>
        </a:graphic>
      </p:graphicFrame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7B1347C3-79EA-4ADC-BCA3-6E39D01E39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4398" y="4075531"/>
            <a:ext cx="2899352" cy="77721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CA189F2F-6CAC-4468-8755-941CE3D1504E}"/>
                  </a:ext>
                </a:extLst>
              </p:cNvPr>
              <p:cNvSpPr txBox="1"/>
              <p:nvPr/>
            </p:nvSpPr>
            <p:spPr>
              <a:xfrm>
                <a:off x="2485507" y="4902813"/>
                <a:ext cx="6097384" cy="4676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rtl="1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ar-SA" sz="2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= 16 </a:t>
                </a:r>
                <a14:m>
                  <m:oMath xmlns:m="http://schemas.openxmlformats.org/officeDocument/2006/math">
                    <m:r>
                      <a:rPr lang="ar-SA" sz="24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24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0.4 + -8 </a:t>
                </a:r>
                <a14:m>
                  <m:oMath xmlns:m="http://schemas.openxmlformats.org/officeDocument/2006/math">
                    <m:r>
                      <a:rPr lang="ar-SA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2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0.6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A189F2F-6CAC-4468-8755-941CE3D150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5507" y="4902813"/>
                <a:ext cx="6097384" cy="467629"/>
              </a:xfrm>
              <a:prstGeom prst="rect">
                <a:avLst/>
              </a:prstGeom>
              <a:blipFill>
                <a:blip r:embed="rId5"/>
                <a:stretch>
                  <a:fillRect t="-10390" r="-1500" b="-2727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7B5E502F-C132-4AE0-8021-4525CC73D2A5}"/>
              </a:ext>
            </a:extLst>
          </p:cNvPr>
          <p:cNvSpPr txBox="1"/>
          <p:nvPr/>
        </p:nvSpPr>
        <p:spPr>
          <a:xfrm>
            <a:off x="2485507" y="5420509"/>
            <a:ext cx="6097384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 6.4+-4.8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B2A717CE-C034-40C9-A0D9-36A6C101E580}"/>
              </a:ext>
            </a:extLst>
          </p:cNvPr>
          <p:cNvSpPr txBox="1"/>
          <p:nvPr/>
        </p:nvSpPr>
        <p:spPr>
          <a:xfrm>
            <a:off x="2485507" y="5938205"/>
            <a:ext cx="6097384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=1.6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مربع نص 15">
            <a:hlinkClick r:id="rId6"/>
          </p:cNvPr>
          <p:cNvSpPr txBox="1"/>
          <p:nvPr/>
        </p:nvSpPr>
        <p:spPr>
          <a:xfrm>
            <a:off x="10112757" y="1178010"/>
            <a:ext cx="1069524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00" dirty="0" smtClean="0">
                <a:hlinkClick r:id="rId6"/>
              </a:rPr>
              <a:t>امتحانات الرياضيات للصف الأول ثانوي الأدبي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473467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7" grpId="0" animBg="1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69CBA997-E356-4EA2-9791-2C5298C245C1}"/>
              </a:ext>
            </a:extLst>
          </p:cNvPr>
          <p:cNvSpPr/>
          <p:nvPr/>
        </p:nvSpPr>
        <p:spPr>
          <a:xfrm>
            <a:off x="9729094" y="548640"/>
            <a:ext cx="1951586" cy="739321"/>
          </a:xfrm>
          <a:prstGeom prst="beve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تمارين و مسائل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xmlns="" id="{DA0D7065-610F-4971-8F32-2DA863B47ADB}"/>
              </a:ext>
            </a:extLst>
          </p:cNvPr>
          <p:cNvSpPr/>
          <p:nvPr/>
        </p:nvSpPr>
        <p:spPr>
          <a:xfrm>
            <a:off x="10816156" y="1563835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BB8E1E7E-96B8-4C49-B368-91E8511D9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441" y="548640"/>
            <a:ext cx="7031012" cy="672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5E0C8229-0F0E-4D7D-9AA6-DA708C09AE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6814" y="1578907"/>
            <a:ext cx="458073" cy="492005"/>
          </a:xfrm>
          <a:prstGeom prst="rect">
            <a:avLst/>
          </a:prstGeom>
        </p:spPr>
      </p:pic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E73554BC-63D8-4884-B5E4-A7D110C11ECB}"/>
              </a:ext>
            </a:extLst>
          </p:cNvPr>
          <p:cNvSpPr txBox="1"/>
          <p:nvPr/>
        </p:nvSpPr>
        <p:spPr>
          <a:xfrm>
            <a:off x="6525491" y="2199414"/>
            <a:ext cx="4106487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قيم المتغير العشوائي س: 0 ، 1 ، 2 ، 3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34DE9424-7DAA-49FC-92D3-EF794DFAF4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6902" y="2788010"/>
            <a:ext cx="7365076" cy="1123561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D8856C85-BFC8-4E96-988E-12E533FBEA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648" y="1563835"/>
            <a:ext cx="9506982" cy="507076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47E0A6EF-1079-47F9-9AF9-2DD49CA16E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7729" y="3349790"/>
            <a:ext cx="228632" cy="457264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:a16="http://schemas.microsoft.com/office/drawing/2014/main" xmlns="" id="{23FB1816-C921-4CD0-B7F6-FBA47783E7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5692" y="3349790"/>
            <a:ext cx="228632" cy="457264"/>
          </a:xfrm>
          <a:prstGeom prst="rect">
            <a:avLst/>
          </a:prstGeom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xmlns="" id="{244920EE-3CBC-44F1-BA82-BDAF8BCDF8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9436" y="3370570"/>
            <a:ext cx="171474" cy="438211"/>
          </a:xfrm>
          <a:prstGeom prst="rect">
            <a:avLst/>
          </a:prstGeom>
        </p:spPr>
      </p:pic>
      <p:pic>
        <p:nvPicPr>
          <p:cNvPr id="25" name="صورة 24">
            <a:extLst>
              <a:ext uri="{FF2B5EF4-FFF2-40B4-BE49-F238E27FC236}">
                <a16:creationId xmlns:a16="http://schemas.microsoft.com/office/drawing/2014/main" xmlns="" id="{F2DDF88A-9322-4606-88AA-D5145F0EFA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3703" y="3370571"/>
            <a:ext cx="171474" cy="438211"/>
          </a:xfrm>
          <a:prstGeom prst="rect">
            <a:avLst/>
          </a:prstGeom>
        </p:spPr>
      </p:pic>
      <p:pic>
        <p:nvPicPr>
          <p:cNvPr id="26" name="صورة 25">
            <a:extLst>
              <a:ext uri="{FF2B5EF4-FFF2-40B4-BE49-F238E27FC236}">
                <a16:creationId xmlns:a16="http://schemas.microsoft.com/office/drawing/2014/main" xmlns="" id="{801734C5-EC17-4FFD-8B3D-BF1B9DBD02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44274" y="3911571"/>
            <a:ext cx="2899352" cy="777215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xmlns="" id="{04BF083C-59A4-45A9-B383-4C101A679F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06016" y="4711509"/>
            <a:ext cx="4458322" cy="438211"/>
          </a:xfrm>
          <a:prstGeom prst="rect">
            <a:avLst/>
          </a:prstGeom>
        </p:spPr>
      </p:pic>
      <p:pic>
        <p:nvPicPr>
          <p:cNvPr id="30" name="صورة 29">
            <a:extLst>
              <a:ext uri="{FF2B5EF4-FFF2-40B4-BE49-F238E27FC236}">
                <a16:creationId xmlns:a16="http://schemas.microsoft.com/office/drawing/2014/main" xmlns="" id="{D98381E7-9D5A-48A8-A8BC-B6DAC7A5E0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63703" y="5288399"/>
            <a:ext cx="1686160" cy="523948"/>
          </a:xfrm>
          <a:prstGeom prst="rect">
            <a:avLst/>
          </a:prstGeom>
        </p:spPr>
      </p:pic>
      <p:pic>
        <p:nvPicPr>
          <p:cNvPr id="34" name="صورة 33">
            <a:extLst>
              <a:ext uri="{FF2B5EF4-FFF2-40B4-BE49-F238E27FC236}">
                <a16:creationId xmlns:a16="http://schemas.microsoft.com/office/drawing/2014/main" xmlns="" id="{A1992F9A-8D56-4CEB-9C51-490B27302C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97469" y="5949658"/>
            <a:ext cx="1181265" cy="48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8457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8858EA8E-82A5-4B47-9652-EED885A3D093}"/>
              </a:ext>
            </a:extLst>
          </p:cNvPr>
          <p:cNvSpPr/>
          <p:nvPr/>
        </p:nvSpPr>
        <p:spPr>
          <a:xfrm>
            <a:off x="9729094" y="548640"/>
            <a:ext cx="1951586" cy="739321"/>
          </a:xfrm>
          <a:prstGeom prst="beve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تمارين و مسائل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xmlns="" id="{FEB7721C-35A6-4F7E-BABF-B4EAFCD88BE6}"/>
              </a:ext>
            </a:extLst>
          </p:cNvPr>
          <p:cNvSpPr/>
          <p:nvPr/>
        </p:nvSpPr>
        <p:spPr>
          <a:xfrm>
            <a:off x="10816156" y="1714521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E054939B-8445-4518-AD8D-FE974A1FC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046" y="406812"/>
            <a:ext cx="8928972" cy="881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F1A23DBF-CEAF-435A-9B1D-C0CF39FD90D0}"/>
              </a:ext>
            </a:extLst>
          </p:cNvPr>
          <p:cNvSpPr txBox="1"/>
          <p:nvPr/>
        </p:nvSpPr>
        <p:spPr>
          <a:xfrm>
            <a:off x="4904509" y="1753969"/>
            <a:ext cx="5403272" cy="46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قيم المتغير العشوائي س: 800، 400 ، -200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7D8D85A5-B641-4CBF-8A43-003F1F9B44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9145" y="2383413"/>
            <a:ext cx="6963747" cy="1276528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D6060DCA-917B-4CF1-91F1-9143C4078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1" y="2943157"/>
            <a:ext cx="317806" cy="623388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18913A7F-4D46-49A7-BDC8-94D34184A0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1590" y="2943157"/>
            <a:ext cx="317806" cy="623388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874F9467-22D7-4371-9F7C-B2DA694658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8194" y="2943157"/>
            <a:ext cx="317806" cy="57886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BF758DC-5060-4B4C-BE7D-1C2EBA77B4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7198" y="3693155"/>
            <a:ext cx="2899352" cy="777215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:a16="http://schemas.microsoft.com/office/drawing/2014/main" xmlns="" id="{862447F2-FC53-4670-A71C-19D1812668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9615" y="4590929"/>
            <a:ext cx="4372585" cy="485843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xmlns="" id="{A732D9BF-922C-4BCB-B251-B834AB7606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377" y="5210831"/>
            <a:ext cx="2162477" cy="419158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xmlns="" id="{63EC1987-9952-4D38-B3AD-EC528C0A6A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1018" y="5817233"/>
            <a:ext cx="1276528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0745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04884B29-6210-4680-9981-695C59FAE936}"/>
              </a:ext>
            </a:extLst>
          </p:cNvPr>
          <p:cNvSpPr/>
          <p:nvPr/>
        </p:nvSpPr>
        <p:spPr>
          <a:xfrm>
            <a:off x="9729094" y="548640"/>
            <a:ext cx="1951586" cy="739321"/>
          </a:xfrm>
          <a:prstGeom prst="beve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>
                <a:latin typeface="Arial" panose="020B0604020202020204" pitchFamily="34" charset="0"/>
                <a:cs typeface="Arial" panose="020B0604020202020204" pitchFamily="34" charset="0"/>
              </a:rPr>
              <a:t>تمارين و مسائل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xmlns="" id="{2EAA4C16-969C-4E96-AA03-F2EA7DD08EDA}"/>
              </a:ext>
            </a:extLst>
          </p:cNvPr>
          <p:cNvSpPr/>
          <p:nvPr/>
        </p:nvSpPr>
        <p:spPr>
          <a:xfrm>
            <a:off x="10816156" y="1714521"/>
            <a:ext cx="864524" cy="507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E5C86883-EF7F-4DEF-BD36-96977C6D7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3682" y="543573"/>
            <a:ext cx="5689569" cy="667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975946B0-E391-4817-9086-09F6C60684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7133" y="2221598"/>
            <a:ext cx="3221419" cy="667295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32DE41BF-8D7A-402F-A393-5F2FF9946F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0837" y="3280877"/>
            <a:ext cx="2638121" cy="613517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B1F283F9-D461-40DB-8602-97C7DE6ECA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9026" y="4286378"/>
            <a:ext cx="1690247" cy="640515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1FC08D56-DC6D-42FD-8AC0-AB93F8E602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0837" y="5231670"/>
            <a:ext cx="1697155" cy="811682"/>
          </a:xfrm>
          <a:prstGeom prst="rect">
            <a:avLst/>
          </a:prstGeom>
        </p:spPr>
      </p:pic>
      <p:sp>
        <p:nvSpPr>
          <p:cNvPr id="10" name="مربع نص 9">
            <a:hlinkClick r:id="rId7"/>
          </p:cNvPr>
          <p:cNvSpPr txBox="1"/>
          <p:nvPr/>
        </p:nvSpPr>
        <p:spPr>
          <a:xfrm>
            <a:off x="10112757" y="1178010"/>
            <a:ext cx="1069524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00" dirty="0" smtClean="0">
                <a:hlinkClick r:id="rId7"/>
              </a:rPr>
              <a:t>امتحانات الرياضيات للصف الأول ثانوي الأدبي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4088266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RegularSeedRightStep">
      <a:dk1>
        <a:srgbClr val="000000"/>
      </a:dk1>
      <a:lt1>
        <a:srgbClr val="FFFFFF"/>
      </a:lt1>
      <a:dk2>
        <a:srgbClr val="36371F"/>
      </a:dk2>
      <a:lt2>
        <a:srgbClr val="E2E7E8"/>
      </a:lt2>
      <a:accent1>
        <a:srgbClr val="C3674D"/>
      </a:accent1>
      <a:accent2>
        <a:srgbClr val="B1863B"/>
      </a:accent2>
      <a:accent3>
        <a:srgbClr val="A3A942"/>
      </a:accent3>
      <a:accent4>
        <a:srgbClr val="79B13B"/>
      </a:accent4>
      <a:accent5>
        <a:srgbClr val="55B848"/>
      </a:accent5>
      <a:accent6>
        <a:srgbClr val="3BB15F"/>
      </a:accent6>
      <a:hlink>
        <a:srgbClr val="378DA5"/>
      </a:hlink>
      <a:folHlink>
        <a:srgbClr val="7F7F7F"/>
      </a:folHlink>
    </a:clrScheme>
    <a:fontScheme name="Savon">
      <a:majorFont>
        <a:latin typeface="Goudy Old Styl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oudy Old Styl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361</Words>
  <PresentationFormat>مخصص</PresentationFormat>
  <Paragraphs>117</Paragraphs>
  <Slides>19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20" baseType="lpstr">
      <vt:lpstr>SavonVTI</vt:lpstr>
      <vt:lpstr>توقع المتغير العشوائي المنفصل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درس توقع المتغير العشوائي المنفصل للصف الأول ثانوي الادبي رياضيات الفصل الدراسي الأول</dc:title>
  <dc:subject>عرض بوربوينت درس توقع المتغير العشوائي المنفصل للصف الأول ثانوي الادبي رياضيات الفصل الدراسي الأول</dc:subject>
  <dc:creator>الملتقى التربوي</dc:creator>
  <cp:keywords>الملتقى التربوي; الفصل الأول; الصف الحادي عشر الادبي</cp:keywords>
  <dc:description>عرض بوربوينت درس توقع المتغير العشوائي المنفصل للصف الأول ثانوي الادبي رياضيات الفصل الدراسي الأول</dc:description>
  <cp:revision>1</cp:revision>
  <dcterms:created xsi:type="dcterms:W3CDTF">2020-12-22T11:19:51Z</dcterms:created>
  <dcterms:modified xsi:type="dcterms:W3CDTF">2020-12-29T17:34:58Z</dcterms:modified>
  <cp:category>الصف الاول ثانوي; الرياضيات; رياضيات; الفصل الدراسي الأول</cp:category>
</cp:coreProperties>
</file>