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70" r:id="rId3"/>
    <p:sldId id="269" r:id="rId4"/>
    <p:sldId id="257" r:id="rId5"/>
    <p:sldId id="258" r:id="rId6"/>
    <p:sldId id="259" r:id="rId7"/>
    <p:sldId id="268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2" r:id="rId17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498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B72E06-BF79-4F5B-8843-345B5D31B46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2096AF45-B8DC-4CC3-955F-39916295703E}">
      <dgm:prSet phldrT="[نص]" custT="1"/>
      <dgm:spPr/>
      <dgm:t>
        <a:bodyPr/>
        <a:lstStyle/>
        <a:p>
          <a:pPr algn="r" rtl="1"/>
          <a:r>
            <a:rPr lang="ar-SA" sz="4000" dirty="0"/>
            <a:t>1) التعرف على مبدأ </a:t>
          </a:r>
          <a:r>
            <a:rPr lang="ar-SA" sz="4000"/>
            <a:t>العد </a:t>
          </a:r>
          <a:r>
            <a:rPr lang="ar-SA" sz="4000" smtClean="0"/>
            <a:t>الأساسي.</a:t>
          </a:r>
          <a:endParaRPr lang="ar-SA" sz="4000" dirty="0"/>
        </a:p>
      </dgm:t>
    </dgm:pt>
    <dgm:pt modelId="{3A2AE8A0-EC92-42B3-9C07-537F42B11F05}" type="parTrans" cxnId="{C4616920-187B-4556-8622-31CD92A28659}">
      <dgm:prSet/>
      <dgm:spPr/>
      <dgm:t>
        <a:bodyPr/>
        <a:lstStyle/>
        <a:p>
          <a:pPr rtl="1"/>
          <a:endParaRPr lang="ar-SA"/>
        </a:p>
      </dgm:t>
    </dgm:pt>
    <dgm:pt modelId="{0C7D2345-8CC4-4046-8904-700BC0454C46}" type="sibTrans" cxnId="{C4616920-187B-4556-8622-31CD92A28659}">
      <dgm:prSet/>
      <dgm:spPr/>
      <dgm:t>
        <a:bodyPr/>
        <a:lstStyle/>
        <a:p>
          <a:pPr rtl="1"/>
          <a:endParaRPr lang="ar-SA"/>
        </a:p>
      </dgm:t>
    </dgm:pt>
    <dgm:pt modelId="{ED87202C-9D5D-4CB4-B786-5E9612F6EFFE}">
      <dgm:prSet phldrT="[نص]" custT="1"/>
      <dgm:spPr/>
      <dgm:t>
        <a:bodyPr/>
        <a:lstStyle/>
        <a:p>
          <a:pPr algn="r" rtl="1"/>
          <a:r>
            <a:rPr lang="ar-SA" sz="4000" dirty="0"/>
            <a:t>2) التعرف على مضروب العدد و رمزه </a:t>
          </a:r>
          <a:r>
            <a:rPr lang="ar-SA" sz="4000" dirty="0" smtClean="0"/>
            <a:t>وإيجاده.</a:t>
          </a:r>
          <a:endParaRPr lang="ar-SA" sz="4000" dirty="0"/>
        </a:p>
      </dgm:t>
    </dgm:pt>
    <dgm:pt modelId="{42F4403A-5DBD-4BD7-90D8-AA4B91CD91FD}" type="parTrans" cxnId="{F5F266B3-79DE-4BFA-8696-89E4B9A17EB9}">
      <dgm:prSet/>
      <dgm:spPr/>
      <dgm:t>
        <a:bodyPr/>
        <a:lstStyle/>
        <a:p>
          <a:pPr rtl="1"/>
          <a:endParaRPr lang="ar-SA"/>
        </a:p>
      </dgm:t>
    </dgm:pt>
    <dgm:pt modelId="{6942A492-E666-4B6B-A2AD-3BA963D9DE82}" type="sibTrans" cxnId="{F5F266B3-79DE-4BFA-8696-89E4B9A17EB9}">
      <dgm:prSet/>
      <dgm:spPr/>
      <dgm:t>
        <a:bodyPr/>
        <a:lstStyle/>
        <a:p>
          <a:pPr rtl="1"/>
          <a:endParaRPr lang="ar-SA"/>
        </a:p>
      </dgm:t>
    </dgm:pt>
    <dgm:pt modelId="{2F170BD3-A1D6-4656-A4B1-00CD752B4B9C}" type="pres">
      <dgm:prSet presAssocID="{B9B72E06-BF79-4F5B-8843-345B5D31B46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A89E8636-CD77-489E-8874-376EE5EEE5C9}" type="pres">
      <dgm:prSet presAssocID="{2096AF45-B8DC-4CC3-955F-39916295703E}" presName="parentLin" presStyleCnt="0"/>
      <dgm:spPr/>
    </dgm:pt>
    <dgm:pt modelId="{51210F96-457B-49A9-9691-14BEF636CF5D}" type="pres">
      <dgm:prSet presAssocID="{2096AF45-B8DC-4CC3-955F-39916295703E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CDBE4C9A-6C9F-4EA7-8B40-F37E5AEC4A41}" type="pres">
      <dgm:prSet presAssocID="{2096AF45-B8DC-4CC3-955F-39916295703E}" presName="parentText" presStyleLbl="node1" presStyleIdx="0" presStyleCnt="2" custScaleX="12038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CCB67AF1-EF91-4377-B532-A1515CB1A99E}" type="pres">
      <dgm:prSet presAssocID="{2096AF45-B8DC-4CC3-955F-39916295703E}" presName="negativeSpace" presStyleCnt="0"/>
      <dgm:spPr/>
    </dgm:pt>
    <dgm:pt modelId="{874D5D0B-D605-44E7-A3B6-B2250E542B47}" type="pres">
      <dgm:prSet presAssocID="{2096AF45-B8DC-4CC3-955F-39916295703E}" presName="childText" presStyleLbl="conFgAcc1" presStyleIdx="0" presStyleCnt="2">
        <dgm:presLayoutVars>
          <dgm:bulletEnabled val="1"/>
        </dgm:presLayoutVars>
      </dgm:prSet>
      <dgm:spPr/>
    </dgm:pt>
    <dgm:pt modelId="{1BA00782-CEEB-4E68-B2BD-93229E58930E}" type="pres">
      <dgm:prSet presAssocID="{0C7D2345-8CC4-4046-8904-700BC0454C46}" presName="spaceBetweenRectangles" presStyleCnt="0"/>
      <dgm:spPr/>
    </dgm:pt>
    <dgm:pt modelId="{DE25BE2C-CC96-423D-8ECC-B5CC46372D47}" type="pres">
      <dgm:prSet presAssocID="{ED87202C-9D5D-4CB4-B786-5E9612F6EFFE}" presName="parentLin" presStyleCnt="0"/>
      <dgm:spPr/>
    </dgm:pt>
    <dgm:pt modelId="{E0D7E185-51A1-4542-B457-9824CB5691DF}" type="pres">
      <dgm:prSet presAssocID="{ED87202C-9D5D-4CB4-B786-5E9612F6EFFE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D0020F07-17EA-4EE2-8F47-D7805B9A4BC0}" type="pres">
      <dgm:prSet presAssocID="{ED87202C-9D5D-4CB4-B786-5E9612F6EFFE}" presName="parentText" presStyleLbl="node1" presStyleIdx="1" presStyleCnt="2" custScaleX="11887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E1096FF-3464-4761-9918-B8A464C0D742}" type="pres">
      <dgm:prSet presAssocID="{ED87202C-9D5D-4CB4-B786-5E9612F6EFFE}" presName="negativeSpace" presStyleCnt="0"/>
      <dgm:spPr/>
    </dgm:pt>
    <dgm:pt modelId="{580BEF78-DEDD-4A06-B7AD-C15AE6505825}" type="pres">
      <dgm:prSet presAssocID="{ED87202C-9D5D-4CB4-B786-5E9612F6EFFE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4616920-187B-4556-8622-31CD92A28659}" srcId="{B9B72E06-BF79-4F5B-8843-345B5D31B464}" destId="{2096AF45-B8DC-4CC3-955F-39916295703E}" srcOrd="0" destOrd="0" parTransId="{3A2AE8A0-EC92-42B3-9C07-537F42B11F05}" sibTransId="{0C7D2345-8CC4-4046-8904-700BC0454C46}"/>
    <dgm:cxn modelId="{2D8E4F50-D4DF-40AA-9A22-7A50DFDAEE34}" type="presOf" srcId="{B9B72E06-BF79-4F5B-8843-345B5D31B464}" destId="{2F170BD3-A1D6-4656-A4B1-00CD752B4B9C}" srcOrd="0" destOrd="0" presId="urn:microsoft.com/office/officeart/2005/8/layout/list1"/>
    <dgm:cxn modelId="{7FC8DF29-8EA7-47A4-8EF1-7A40E59AA815}" type="presOf" srcId="{ED87202C-9D5D-4CB4-B786-5E9612F6EFFE}" destId="{E0D7E185-51A1-4542-B457-9824CB5691DF}" srcOrd="0" destOrd="0" presId="urn:microsoft.com/office/officeart/2005/8/layout/list1"/>
    <dgm:cxn modelId="{74E51E0F-5219-4ECE-B987-6BAE29B649BA}" type="presOf" srcId="{2096AF45-B8DC-4CC3-955F-39916295703E}" destId="{CDBE4C9A-6C9F-4EA7-8B40-F37E5AEC4A41}" srcOrd="1" destOrd="0" presId="urn:microsoft.com/office/officeart/2005/8/layout/list1"/>
    <dgm:cxn modelId="{F5F266B3-79DE-4BFA-8696-89E4B9A17EB9}" srcId="{B9B72E06-BF79-4F5B-8843-345B5D31B464}" destId="{ED87202C-9D5D-4CB4-B786-5E9612F6EFFE}" srcOrd="1" destOrd="0" parTransId="{42F4403A-5DBD-4BD7-90D8-AA4B91CD91FD}" sibTransId="{6942A492-E666-4B6B-A2AD-3BA963D9DE82}"/>
    <dgm:cxn modelId="{5447372D-184B-4C7F-9887-333D2EC78ED2}" type="presOf" srcId="{2096AF45-B8DC-4CC3-955F-39916295703E}" destId="{51210F96-457B-49A9-9691-14BEF636CF5D}" srcOrd="0" destOrd="0" presId="urn:microsoft.com/office/officeart/2005/8/layout/list1"/>
    <dgm:cxn modelId="{16A2BC61-8C33-4A5E-B5C3-7333CDE0BC29}" type="presOf" srcId="{ED87202C-9D5D-4CB4-B786-5E9612F6EFFE}" destId="{D0020F07-17EA-4EE2-8F47-D7805B9A4BC0}" srcOrd="1" destOrd="0" presId="urn:microsoft.com/office/officeart/2005/8/layout/list1"/>
    <dgm:cxn modelId="{BFDF695C-CE44-4706-BF54-B52E654B976B}" type="presParOf" srcId="{2F170BD3-A1D6-4656-A4B1-00CD752B4B9C}" destId="{A89E8636-CD77-489E-8874-376EE5EEE5C9}" srcOrd="0" destOrd="0" presId="urn:microsoft.com/office/officeart/2005/8/layout/list1"/>
    <dgm:cxn modelId="{610778B9-A5E4-42D0-9550-26213D3F831A}" type="presParOf" srcId="{A89E8636-CD77-489E-8874-376EE5EEE5C9}" destId="{51210F96-457B-49A9-9691-14BEF636CF5D}" srcOrd="0" destOrd="0" presId="urn:microsoft.com/office/officeart/2005/8/layout/list1"/>
    <dgm:cxn modelId="{58A69534-E0D2-4788-A075-113C0076792D}" type="presParOf" srcId="{A89E8636-CD77-489E-8874-376EE5EEE5C9}" destId="{CDBE4C9A-6C9F-4EA7-8B40-F37E5AEC4A41}" srcOrd="1" destOrd="0" presId="urn:microsoft.com/office/officeart/2005/8/layout/list1"/>
    <dgm:cxn modelId="{00DE72B4-6D58-460B-B446-F0C0CC18D9E0}" type="presParOf" srcId="{2F170BD3-A1D6-4656-A4B1-00CD752B4B9C}" destId="{CCB67AF1-EF91-4377-B532-A1515CB1A99E}" srcOrd="1" destOrd="0" presId="urn:microsoft.com/office/officeart/2005/8/layout/list1"/>
    <dgm:cxn modelId="{AD4C412A-0B7E-4EB3-997B-A7FA319818B9}" type="presParOf" srcId="{2F170BD3-A1D6-4656-A4B1-00CD752B4B9C}" destId="{874D5D0B-D605-44E7-A3B6-B2250E542B47}" srcOrd="2" destOrd="0" presId="urn:microsoft.com/office/officeart/2005/8/layout/list1"/>
    <dgm:cxn modelId="{5CE3DF2D-4F76-45DA-B48B-2795A5B7E50E}" type="presParOf" srcId="{2F170BD3-A1D6-4656-A4B1-00CD752B4B9C}" destId="{1BA00782-CEEB-4E68-B2BD-93229E58930E}" srcOrd="3" destOrd="0" presId="urn:microsoft.com/office/officeart/2005/8/layout/list1"/>
    <dgm:cxn modelId="{F6FB2F3D-E6E6-43FA-A112-716A0FAF878D}" type="presParOf" srcId="{2F170BD3-A1D6-4656-A4B1-00CD752B4B9C}" destId="{DE25BE2C-CC96-423D-8ECC-B5CC46372D47}" srcOrd="4" destOrd="0" presId="urn:microsoft.com/office/officeart/2005/8/layout/list1"/>
    <dgm:cxn modelId="{E871F2B7-630B-425A-8C51-FBF9BF791999}" type="presParOf" srcId="{DE25BE2C-CC96-423D-8ECC-B5CC46372D47}" destId="{E0D7E185-51A1-4542-B457-9824CB5691DF}" srcOrd="0" destOrd="0" presId="urn:microsoft.com/office/officeart/2005/8/layout/list1"/>
    <dgm:cxn modelId="{E6DE4BFE-65B6-4530-B208-6A046ECFBED6}" type="presParOf" srcId="{DE25BE2C-CC96-423D-8ECC-B5CC46372D47}" destId="{D0020F07-17EA-4EE2-8F47-D7805B9A4BC0}" srcOrd="1" destOrd="0" presId="urn:microsoft.com/office/officeart/2005/8/layout/list1"/>
    <dgm:cxn modelId="{0D9A4AEF-3CFD-4DC4-849C-3DFEF83E6DCC}" type="presParOf" srcId="{2F170BD3-A1D6-4656-A4B1-00CD752B4B9C}" destId="{6E1096FF-3464-4761-9918-B8A464C0D742}" srcOrd="5" destOrd="0" presId="urn:microsoft.com/office/officeart/2005/8/layout/list1"/>
    <dgm:cxn modelId="{F1FEBFBD-6CE8-4433-A346-305138541D16}" type="presParOf" srcId="{2F170BD3-A1D6-4656-A4B1-00CD752B4B9C}" destId="{580BEF78-DEDD-4A06-B7AD-C15AE6505825}" srcOrd="6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4D5D0B-D605-44E7-A3B6-B2250E542B47}">
      <dsp:nvSpPr>
        <dsp:cNvPr id="0" name=""/>
        <dsp:cNvSpPr/>
      </dsp:nvSpPr>
      <dsp:spPr>
        <a:xfrm>
          <a:off x="0" y="850060"/>
          <a:ext cx="10991273" cy="141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BE4C9A-6C9F-4EA7-8B40-F37E5AEC4A41}">
      <dsp:nvSpPr>
        <dsp:cNvPr id="0" name=""/>
        <dsp:cNvSpPr/>
      </dsp:nvSpPr>
      <dsp:spPr>
        <a:xfrm>
          <a:off x="549563" y="23500"/>
          <a:ext cx="9262213" cy="1653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811" tIns="0" rIns="290811" bIns="0" numCol="1" spcCol="1270" anchor="ctr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4000" kern="1200" dirty="0"/>
            <a:t>1) التعرف على مبدأ العد الأساسي  .</a:t>
          </a:r>
        </a:p>
      </dsp:txBody>
      <dsp:txXfrm>
        <a:off x="630262" y="104199"/>
        <a:ext cx="9100815" cy="1491722"/>
      </dsp:txXfrm>
    </dsp:sp>
    <dsp:sp modelId="{580BEF78-DEDD-4A06-B7AD-C15AE6505825}">
      <dsp:nvSpPr>
        <dsp:cNvPr id="0" name=""/>
        <dsp:cNvSpPr/>
      </dsp:nvSpPr>
      <dsp:spPr>
        <a:xfrm>
          <a:off x="0" y="3390221"/>
          <a:ext cx="10991273" cy="141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020F07-17EA-4EE2-8F47-D7805B9A4BC0}">
      <dsp:nvSpPr>
        <dsp:cNvPr id="0" name=""/>
        <dsp:cNvSpPr/>
      </dsp:nvSpPr>
      <dsp:spPr>
        <a:xfrm>
          <a:off x="549563" y="2563660"/>
          <a:ext cx="9145882" cy="1653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811" tIns="0" rIns="290811" bIns="0" numCol="1" spcCol="1270" anchor="ctr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4000" kern="1200" dirty="0"/>
            <a:t>2) التعرف على مضروب العدد و رمزه و ايجاده .</a:t>
          </a:r>
        </a:p>
      </dsp:txBody>
      <dsp:txXfrm>
        <a:off x="630262" y="2644359"/>
        <a:ext cx="8984484" cy="14917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7C7392A6-2AA8-4C76-AE28-56BB637CF1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="" xmlns:a16="http://schemas.microsoft.com/office/drawing/2014/main" id="{FC183C90-53BE-48E2-82F7-582DC9F9EB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3C7BE074-9EF2-471C-8A28-50D164900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1A11A2C0-71EE-4831-A14F-5F4757E37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3DF6AB5F-EA2C-4F5B-A579-7411CAF3B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73778844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54071024-336E-44FE-8641-4CDDF8F67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="" xmlns:a16="http://schemas.microsoft.com/office/drawing/2014/main" id="{881B3F60-E44D-46AC-AD1F-B4705D066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F5C0DF7F-6695-458E-AA38-C5EE05176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ACEEFCDB-3CCD-4DA0-9BE8-0F00900F0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BA3155B6-7B84-4114-B657-2DA59E9F8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12555495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39D299CC-7444-4474-9A31-4523B1176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="" xmlns:a16="http://schemas.microsoft.com/office/drawing/2014/main" id="{B724A832-3038-432B-B1D9-E90F446293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58206811-ABD7-495F-9FDC-4F6C9621D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AFAE4D8A-A15E-46FA-829F-CDEAFE22F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E0421C30-2135-49BF-9DED-64EA6DAD4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56548401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8504F246-4970-4BFF-8865-F77C84E8F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="" xmlns:a16="http://schemas.microsoft.com/office/drawing/2014/main" id="{5E647EEF-00CE-4BA2-B1C1-185AEDE7F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="" xmlns:a16="http://schemas.microsoft.com/office/drawing/2014/main" id="{58355917-BA8A-4F88-82BC-920E1899A5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="" xmlns:a16="http://schemas.microsoft.com/office/drawing/2014/main" id="{034BD79D-3E91-48DA-ABA0-61ACDD1C2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="" xmlns:a16="http://schemas.microsoft.com/office/drawing/2014/main" id="{8D043FAC-2EFA-49CB-954F-D009B0E77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="" xmlns:a16="http://schemas.microsoft.com/office/drawing/2014/main" id="{9E77709A-DE42-4E9D-9D6C-4546C51F2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00385761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3626FF4A-93C8-4951-9730-75B358624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="" xmlns:a16="http://schemas.microsoft.com/office/drawing/2014/main" id="{DEB7C486-7AC1-4AAC-8C0F-D81F869E03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="" xmlns:a16="http://schemas.microsoft.com/office/drawing/2014/main" id="{2A649563-5CED-443F-BE6D-EC4934D05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="" xmlns:a16="http://schemas.microsoft.com/office/drawing/2014/main" id="{406B6250-E3E5-434F-98BD-23635FEDE5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="" xmlns:a16="http://schemas.microsoft.com/office/drawing/2014/main" id="{3B87BBBF-56F1-41ED-802C-6F0E32A217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="" xmlns:a16="http://schemas.microsoft.com/office/drawing/2014/main" id="{51060F6F-DA51-4CC6-A64E-9030DD7FD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="" xmlns:a16="http://schemas.microsoft.com/office/drawing/2014/main" id="{04C804E3-998A-4488-9CAA-56961EEC6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="" xmlns:a16="http://schemas.microsoft.com/office/drawing/2014/main" id="{380B5EF2-4C5C-49C3-9212-BC74472C0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78049182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97984E5F-2582-4C0D-8305-51F51F93F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="" xmlns:a16="http://schemas.microsoft.com/office/drawing/2014/main" id="{76172FD4-8FD1-480A-ACD4-CA619633B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="" xmlns:a16="http://schemas.microsoft.com/office/drawing/2014/main" id="{27D5976D-D6E3-462E-A790-A6976A2C8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="" xmlns:a16="http://schemas.microsoft.com/office/drawing/2014/main" id="{C443CED9-D52D-4D9B-BCA9-A01979638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25048788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="" xmlns:a16="http://schemas.microsoft.com/office/drawing/2014/main" id="{15ADACAC-E914-459C-BFDE-0EC3ACA65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="" xmlns:a16="http://schemas.microsoft.com/office/drawing/2014/main" id="{BE96D8BF-37E9-4B93-9A46-F48163B85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="" xmlns:a16="http://schemas.microsoft.com/office/drawing/2014/main" id="{F806A735-B2DB-4AAD-A6AA-08CCF0C5F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87394567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31FF4222-248D-48F9-8239-68DAF2C6B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="" xmlns:a16="http://schemas.microsoft.com/office/drawing/2014/main" id="{53DF1047-4992-4B5A-B753-B38584DC97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="" xmlns:a16="http://schemas.microsoft.com/office/drawing/2014/main" id="{3EA2FE2A-43D7-4D08-96EB-5D9EE58486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="" xmlns:a16="http://schemas.microsoft.com/office/drawing/2014/main" id="{33DC8325-76C9-4781-AD0C-7889AAF5D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="" xmlns:a16="http://schemas.microsoft.com/office/drawing/2014/main" id="{9B8E394E-4A84-4EBD-AB96-7D2EDDEDB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="" xmlns:a16="http://schemas.microsoft.com/office/drawing/2014/main" id="{A222BBC8-764F-4C91-92E9-2F7A89D99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5355953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DBD64C15-8E88-47A5-B234-776C5CABC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="" xmlns:a16="http://schemas.microsoft.com/office/drawing/2014/main" id="{1E303924-0324-4590-A7E8-B674866019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="" xmlns:a16="http://schemas.microsoft.com/office/drawing/2014/main" id="{56586067-C025-4B55-9600-B92F91B08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="" xmlns:a16="http://schemas.microsoft.com/office/drawing/2014/main" id="{47994735-9F00-470B-9EBC-09BFF14CC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="" xmlns:a16="http://schemas.microsoft.com/office/drawing/2014/main" id="{5561A82C-48E0-47EC-A0CC-2E29DC1C2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="" xmlns:a16="http://schemas.microsoft.com/office/drawing/2014/main" id="{B82A0BDC-E027-4A8A-A399-987D85B3D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59693091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D9AB4E9F-DDCB-42FC-A9E3-CD2CD1ACD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="" xmlns:a16="http://schemas.microsoft.com/office/drawing/2014/main" id="{A865F2D5-BF33-46B3-A76C-5827E5CB2C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A4B417D4-F729-40D0-8AEF-5FE25E52B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1AEA8504-DC2D-49FC-BC67-F3AB4D5DB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6418606E-FC2D-433C-9717-C5C815DE2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52826533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="" xmlns:a16="http://schemas.microsoft.com/office/drawing/2014/main" id="{A37AAAC9-DFDC-47E3-9B89-C9D9EE5545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="" xmlns:a16="http://schemas.microsoft.com/office/drawing/2014/main" id="{7B5DD9A7-DEA8-4EDE-8501-4E6C353783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676A9B67-9844-4420-A4D9-AEF337C50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63904146-EDF1-4D49-B4C1-B2C43C15E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ADC73E13-63F8-4214-8884-EF63C7B64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04767730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="" xmlns:a16="http://schemas.microsoft.com/office/drawing/2014/main" id="{75283302-9864-4C01-BFE7-5649400F4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="" xmlns:a16="http://schemas.microsoft.com/office/drawing/2014/main" id="{DB7E7256-9146-4803-B2B7-A2FC74235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E742D917-A438-4E4B-83B7-3B4C9732E6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44A1D-2062-4AFE-88E7-543724E2FFE0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00A874A2-2C57-4431-AAE2-023C6CD701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F1E70EFE-6318-41E8-BB5B-5DF5FF7139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96FFE-3CB9-4258-BA69-8A82429793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75032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epal.net/library/?app=content.list..2&amp;level=10&amp;semester=1&amp;subject=2&amp;type=5" TargetMode="Externa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..2&amp;level=10&amp;semester=1&amp;subject=2&amp;type=5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epal.net/library/?app=content.list..2&amp;level=10&amp;semester=1&amp;subject=2&amp;type=5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..2&amp;level=10&amp;semester=1&amp;subject=2&amp;type=5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epal.net/library/?app=content.list..2&amp;level=10&amp;semester=1&amp;subject=2&amp;type=5" TargetMode="Externa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hyperlink" Target="https://www.wepal.net/library/?app=content.list..2&amp;level=10&amp;semester=1&amp;subject=2&amp;type=5" TargetMode="Externa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..2&amp;level=10&amp;semester=1&amp;subject=2&amp;type=5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4EACCC46-20AE-41EF-9734-788C88E2D6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27862" y="1737360"/>
            <a:ext cx="5317375" cy="175967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ar-SA" sz="9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مبدأ العد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="" xmlns:a16="http://schemas.microsoft.com/office/drawing/2014/main" id="{AA04FA47-1A3E-46E3-9E60-4E69CFE1E4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34548"/>
            <a:ext cx="9144000" cy="1655762"/>
          </a:xfrm>
        </p:spPr>
        <p:txBody>
          <a:bodyPr>
            <a:normAutofit/>
          </a:bodyPr>
          <a:lstStyle/>
          <a:p>
            <a:r>
              <a:rPr lang="ar-SA" sz="4000" dirty="0"/>
              <a:t>المعلمة : تهاني عبد الله</a:t>
            </a:r>
          </a:p>
        </p:txBody>
      </p:sp>
    </p:spTree>
    <p:extLst>
      <p:ext uri="{BB962C8B-B14F-4D97-AF65-F5344CB8AC3E}">
        <p14:creationId xmlns="" xmlns:p14="http://schemas.microsoft.com/office/powerpoint/2010/main" val="216080810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="" xmlns:a16="http://schemas.microsoft.com/office/drawing/2014/main" id="{E8CC4907-6837-484A-A1D3-57D467D290D2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362557691"/>
              </p:ext>
            </p:extLst>
          </p:nvPr>
        </p:nvGraphicFramePr>
        <p:xfrm>
          <a:off x="473825" y="1620982"/>
          <a:ext cx="10991273" cy="48249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2BEA32FF-DA47-4A5F-B7C3-0D69B8B3FB36}"/>
              </a:ext>
            </a:extLst>
          </p:cNvPr>
          <p:cNvSpPr txBox="1"/>
          <p:nvPr/>
        </p:nvSpPr>
        <p:spPr>
          <a:xfrm>
            <a:off x="8570421" y="232755"/>
            <a:ext cx="312558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7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الأهداف</a:t>
            </a:r>
          </a:p>
        </p:txBody>
      </p:sp>
      <p:sp>
        <p:nvSpPr>
          <p:cNvPr id="6" name="مربع نص 5">
            <a:hlinkClick r:id="rId6"/>
          </p:cNvPr>
          <p:cNvSpPr txBox="1"/>
          <p:nvPr/>
        </p:nvSpPr>
        <p:spPr>
          <a:xfrm>
            <a:off x="4544767" y="5626443"/>
            <a:ext cx="2164375" cy="20005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00" dirty="0" smtClean="0">
                <a:hlinkClick r:id="rId6"/>
              </a:rPr>
              <a:t>مواد اثرائية ودروس محوسبة رياضيات للصف العاشر –الفصل الأول</a:t>
            </a:r>
            <a:endParaRPr lang="ar-SA" sz="700" dirty="0"/>
          </a:p>
        </p:txBody>
      </p:sp>
    </p:spTree>
    <p:extLst>
      <p:ext uri="{BB962C8B-B14F-4D97-AF65-F5344CB8AC3E}">
        <p14:creationId xmlns="" xmlns:p14="http://schemas.microsoft.com/office/powerpoint/2010/main" val="311433819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0262A052-A929-4CF0-8951-3E3593949987}"/>
              </a:ext>
            </a:extLst>
          </p:cNvPr>
          <p:cNvSpPr txBox="1"/>
          <p:nvPr/>
        </p:nvSpPr>
        <p:spPr>
          <a:xfrm>
            <a:off x="827245" y="766095"/>
            <a:ext cx="1113898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dirty="0"/>
              <a:t>يريد سامي ان يختار </a:t>
            </a:r>
            <a:r>
              <a:rPr lang="ar-SA" sz="3600" dirty="0" err="1" smtClean="0"/>
              <a:t>بنطالاً</a:t>
            </a:r>
            <a:r>
              <a:rPr lang="ar-SA" sz="3600" dirty="0" smtClean="0"/>
              <a:t> </a:t>
            </a:r>
            <a:r>
              <a:rPr lang="ar-SA" sz="3600" dirty="0"/>
              <a:t>من </a:t>
            </a:r>
            <a:r>
              <a:rPr lang="ar-SA" sz="3600" dirty="0" err="1"/>
              <a:t>بنطالين</a:t>
            </a:r>
            <a:r>
              <a:rPr lang="ar-SA" sz="3600" dirty="0"/>
              <a:t> و قميصا من 3 قمصان ما هي الاختيارات الممكنة لاختيار </a:t>
            </a:r>
            <a:r>
              <a:rPr lang="ar-SA" sz="3600" dirty="0" err="1"/>
              <a:t>بنطال</a:t>
            </a:r>
            <a:r>
              <a:rPr lang="ar-SA" sz="3600" dirty="0"/>
              <a:t> و قميص ، و كم عدد هذه الاختيارات ؟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38F70787-99EA-434F-A36F-76E8A53D8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0" y="532688"/>
            <a:ext cx="601072" cy="8998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AA8FC6EA-8CF5-457C-BEDE-3551BFA9BBA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4960" y="1637168"/>
            <a:ext cx="597260" cy="9240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صورة 9">
            <a:extLst>
              <a:ext uri="{FF2B5EF4-FFF2-40B4-BE49-F238E27FC236}">
                <a16:creationId xmlns="" xmlns:a16="http://schemas.microsoft.com/office/drawing/2014/main" id="{EC2DC70D-E49B-4B52-A77B-5A60F74FD4D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230" y="5314896"/>
            <a:ext cx="896242" cy="1151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صورة 11">
            <a:extLst>
              <a:ext uri="{FF2B5EF4-FFF2-40B4-BE49-F238E27FC236}">
                <a16:creationId xmlns="" xmlns:a16="http://schemas.microsoft.com/office/drawing/2014/main" id="{BEF779E8-BECA-402C-AEB1-B2510FA11D8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246" y="3913240"/>
            <a:ext cx="902226" cy="12403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صورة 13">
            <a:extLst>
              <a:ext uri="{FF2B5EF4-FFF2-40B4-BE49-F238E27FC236}">
                <a16:creationId xmlns="" xmlns:a16="http://schemas.microsoft.com/office/drawing/2014/main" id="{967ECE63-788B-419F-8832-75040338659D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247" y="2718989"/>
            <a:ext cx="902226" cy="10506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مستطيل 14">
            <a:extLst>
              <a:ext uri="{FF2B5EF4-FFF2-40B4-BE49-F238E27FC236}">
                <a16:creationId xmlns="" xmlns:a16="http://schemas.microsoft.com/office/drawing/2014/main" id="{8178B7BF-0BD5-4C5E-B18E-32461D375195}"/>
              </a:ext>
            </a:extLst>
          </p:cNvPr>
          <p:cNvSpPr/>
          <p:nvPr/>
        </p:nvSpPr>
        <p:spPr>
          <a:xfrm>
            <a:off x="10133214" y="171261"/>
            <a:ext cx="1766515" cy="63544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/>
              <a:t>نشاط 1</a:t>
            </a:r>
          </a:p>
        </p:txBody>
      </p:sp>
      <p:graphicFrame>
        <p:nvGraphicFramePr>
          <p:cNvPr id="16" name="جدول 16">
            <a:extLst>
              <a:ext uri="{FF2B5EF4-FFF2-40B4-BE49-F238E27FC236}">
                <a16:creationId xmlns="" xmlns:a16="http://schemas.microsoft.com/office/drawing/2014/main" id="{60AC5225-F748-44FF-A531-DFF168B53A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46048675"/>
              </p:ext>
            </p:extLst>
          </p:nvPr>
        </p:nvGraphicFramePr>
        <p:xfrm>
          <a:off x="7040880" y="1968114"/>
          <a:ext cx="4925350" cy="4718625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462675">
                  <a:extLst>
                    <a:ext uri="{9D8B030D-6E8A-4147-A177-3AD203B41FA5}">
                      <a16:colId xmlns="" xmlns:a16="http://schemas.microsoft.com/office/drawing/2014/main" val="2456725195"/>
                    </a:ext>
                  </a:extLst>
                </a:gridCol>
                <a:gridCol w="2462675">
                  <a:extLst>
                    <a:ext uri="{9D8B030D-6E8A-4147-A177-3AD203B41FA5}">
                      <a16:colId xmlns="" xmlns:a16="http://schemas.microsoft.com/office/drawing/2014/main" val="4253453182"/>
                    </a:ext>
                  </a:extLst>
                </a:gridCol>
              </a:tblGrid>
              <a:tr h="7774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88925092"/>
                  </a:ext>
                </a:extLst>
              </a:tr>
              <a:tr h="788237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52689065"/>
                  </a:ext>
                </a:extLst>
              </a:tr>
              <a:tr h="788237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18369710"/>
                  </a:ext>
                </a:extLst>
              </a:tr>
              <a:tr h="788237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78160471"/>
                  </a:ext>
                </a:extLst>
              </a:tr>
              <a:tr h="788237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37172551"/>
                  </a:ext>
                </a:extLst>
              </a:tr>
              <a:tr h="788237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25948257"/>
                  </a:ext>
                </a:extLst>
              </a:tr>
            </a:tbl>
          </a:graphicData>
        </a:graphic>
      </p:graphicFrame>
      <p:pic>
        <p:nvPicPr>
          <p:cNvPr id="18" name="صورة 17">
            <a:extLst>
              <a:ext uri="{FF2B5EF4-FFF2-40B4-BE49-F238E27FC236}">
                <a16:creationId xmlns="" xmlns:a16="http://schemas.microsoft.com/office/drawing/2014/main" id="{22B8EF4C-62B5-48FF-B46E-8CA3F7C5070B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629303" y="3627334"/>
            <a:ext cx="387926" cy="580728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="" xmlns:a16="http://schemas.microsoft.com/office/drawing/2014/main" id="{96A8E41E-D605-4A42-B70E-7C7DE10C05B2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592580" y="2836881"/>
            <a:ext cx="405900" cy="607635"/>
          </a:xfrm>
          <a:prstGeom prst="rect">
            <a:avLst/>
          </a:prstGeom>
        </p:spPr>
      </p:pic>
      <p:pic>
        <p:nvPicPr>
          <p:cNvPr id="20" name="صورة 19">
            <a:extLst>
              <a:ext uri="{FF2B5EF4-FFF2-40B4-BE49-F238E27FC236}">
                <a16:creationId xmlns="" xmlns:a16="http://schemas.microsoft.com/office/drawing/2014/main" id="{F1D6409B-4417-4D25-8235-40DAA6089AF1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602342" y="2050620"/>
            <a:ext cx="401499" cy="601046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="" xmlns:a16="http://schemas.microsoft.com/office/drawing/2014/main" id="{84E0A30A-4F01-4C87-85EF-522D616EE2D1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639329" y="4404615"/>
            <a:ext cx="390775" cy="604613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="" xmlns:a16="http://schemas.microsoft.com/office/drawing/2014/main" id="{4CE51430-D159-4E41-AA0C-FB680E60B7B1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607706" y="5180009"/>
            <a:ext cx="390775" cy="604613"/>
          </a:xfrm>
          <a:prstGeom prst="rect">
            <a:avLst/>
          </a:prstGeom>
        </p:spPr>
      </p:pic>
      <p:pic>
        <p:nvPicPr>
          <p:cNvPr id="23" name="صورة 22">
            <a:extLst>
              <a:ext uri="{FF2B5EF4-FFF2-40B4-BE49-F238E27FC236}">
                <a16:creationId xmlns="" xmlns:a16="http://schemas.microsoft.com/office/drawing/2014/main" id="{C8CEF37F-ABD9-4C1A-B7D6-BB2801F718EF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607705" y="5955403"/>
            <a:ext cx="390775" cy="604613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="" xmlns:a16="http://schemas.microsoft.com/office/drawing/2014/main" id="{4C7BDC8E-259B-41F8-8F38-F189DA435BAE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416773" y="2008161"/>
            <a:ext cx="574586" cy="669091"/>
          </a:xfrm>
          <a:prstGeom prst="rect">
            <a:avLst/>
          </a:prstGeom>
        </p:spPr>
      </p:pic>
      <p:pic>
        <p:nvPicPr>
          <p:cNvPr id="25" name="صورة 24">
            <a:extLst>
              <a:ext uri="{FF2B5EF4-FFF2-40B4-BE49-F238E27FC236}">
                <a16:creationId xmlns="" xmlns:a16="http://schemas.microsoft.com/office/drawing/2014/main" id="{97AF30E5-1B5C-4CE8-957E-79253DDE4378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409049" y="4372375"/>
            <a:ext cx="574586" cy="669091"/>
          </a:xfrm>
          <a:prstGeom prst="rect">
            <a:avLst/>
          </a:prstGeom>
        </p:spPr>
      </p:pic>
      <p:pic>
        <p:nvPicPr>
          <p:cNvPr id="26" name="صورة 25">
            <a:extLst>
              <a:ext uri="{FF2B5EF4-FFF2-40B4-BE49-F238E27FC236}">
                <a16:creationId xmlns="" xmlns:a16="http://schemas.microsoft.com/office/drawing/2014/main" id="{ADE75865-9DC9-4BC3-A585-F2ACE59B70B6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452987" y="2821365"/>
            <a:ext cx="486710" cy="669091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="" xmlns:a16="http://schemas.microsoft.com/office/drawing/2014/main" id="{28129A8C-5B94-4157-A787-64C8DB1DCEB2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452987" y="5180009"/>
            <a:ext cx="486710" cy="669091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="" xmlns:a16="http://schemas.microsoft.com/office/drawing/2014/main" id="{070EDAF9-871B-4AEF-ABC1-5EE10F7D774A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416773" y="3571808"/>
            <a:ext cx="536934" cy="689858"/>
          </a:xfrm>
          <a:prstGeom prst="rect">
            <a:avLst/>
          </a:prstGeom>
        </p:spPr>
      </p:pic>
      <p:pic>
        <p:nvPicPr>
          <p:cNvPr id="29" name="صورة 28">
            <a:extLst>
              <a:ext uri="{FF2B5EF4-FFF2-40B4-BE49-F238E27FC236}">
                <a16:creationId xmlns="" xmlns:a16="http://schemas.microsoft.com/office/drawing/2014/main" id="{4B4EC3D5-D4CC-4110-B7A4-DFDBDF74DC0B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435599" y="5955403"/>
            <a:ext cx="536934" cy="689858"/>
          </a:xfrm>
          <a:prstGeom prst="rect">
            <a:avLst/>
          </a:prstGeom>
        </p:spPr>
      </p:pic>
      <p:sp>
        <p:nvSpPr>
          <p:cNvPr id="17" name="مربع نص 16">
            <a:extLst>
              <a:ext uri="{FF2B5EF4-FFF2-40B4-BE49-F238E27FC236}">
                <a16:creationId xmlns="" xmlns:a16="http://schemas.microsoft.com/office/drawing/2014/main" id="{DD5A411A-1033-43E1-9482-49D7313B6611}"/>
              </a:ext>
            </a:extLst>
          </p:cNvPr>
          <p:cNvSpPr txBox="1"/>
          <p:nvPr/>
        </p:nvSpPr>
        <p:spPr>
          <a:xfrm>
            <a:off x="9915760" y="2089533"/>
            <a:ext cx="158965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الخيار الأول</a:t>
            </a:r>
          </a:p>
        </p:txBody>
      </p:sp>
      <p:sp>
        <p:nvSpPr>
          <p:cNvPr id="31" name="مربع نص 30">
            <a:extLst>
              <a:ext uri="{FF2B5EF4-FFF2-40B4-BE49-F238E27FC236}">
                <a16:creationId xmlns="" xmlns:a16="http://schemas.microsoft.com/office/drawing/2014/main" id="{D9BC3DD2-13EB-4E1F-8989-39F3EF1046C9}"/>
              </a:ext>
            </a:extLst>
          </p:cNvPr>
          <p:cNvSpPr txBox="1"/>
          <p:nvPr/>
        </p:nvSpPr>
        <p:spPr>
          <a:xfrm>
            <a:off x="9958053" y="2879089"/>
            <a:ext cx="158965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الخيار الثاني</a:t>
            </a:r>
          </a:p>
        </p:txBody>
      </p:sp>
      <p:sp>
        <p:nvSpPr>
          <p:cNvPr id="32" name="مربع نص 31">
            <a:extLst>
              <a:ext uri="{FF2B5EF4-FFF2-40B4-BE49-F238E27FC236}">
                <a16:creationId xmlns="" xmlns:a16="http://schemas.microsoft.com/office/drawing/2014/main" id="{056AD812-65D8-419C-B4CB-3B5B4E6109B4}"/>
              </a:ext>
            </a:extLst>
          </p:cNvPr>
          <p:cNvSpPr txBox="1"/>
          <p:nvPr/>
        </p:nvSpPr>
        <p:spPr>
          <a:xfrm>
            <a:off x="9800705" y="3631311"/>
            <a:ext cx="174700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الخيار الثالث</a:t>
            </a:r>
          </a:p>
        </p:txBody>
      </p:sp>
      <p:sp>
        <p:nvSpPr>
          <p:cNvPr id="33" name="مربع نص 32">
            <a:extLst>
              <a:ext uri="{FF2B5EF4-FFF2-40B4-BE49-F238E27FC236}">
                <a16:creationId xmlns="" xmlns:a16="http://schemas.microsoft.com/office/drawing/2014/main" id="{54AD8D84-2F9A-4483-A4C2-9DA1251264E8}"/>
              </a:ext>
            </a:extLst>
          </p:cNvPr>
          <p:cNvSpPr txBox="1"/>
          <p:nvPr/>
        </p:nvSpPr>
        <p:spPr>
          <a:xfrm>
            <a:off x="9685798" y="4411695"/>
            <a:ext cx="18466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الخيار الرابع</a:t>
            </a:r>
          </a:p>
        </p:txBody>
      </p:sp>
      <p:sp>
        <p:nvSpPr>
          <p:cNvPr id="34" name="مربع نص 33">
            <a:extLst>
              <a:ext uri="{FF2B5EF4-FFF2-40B4-BE49-F238E27FC236}">
                <a16:creationId xmlns="" xmlns:a16="http://schemas.microsoft.com/office/drawing/2014/main" id="{5BF40574-929E-4F36-B0B4-64287879B156}"/>
              </a:ext>
            </a:extLst>
          </p:cNvPr>
          <p:cNvSpPr txBox="1"/>
          <p:nvPr/>
        </p:nvSpPr>
        <p:spPr>
          <a:xfrm>
            <a:off x="9633653" y="5210424"/>
            <a:ext cx="189875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الخيار الخامس</a:t>
            </a:r>
          </a:p>
        </p:txBody>
      </p:sp>
      <p:sp>
        <p:nvSpPr>
          <p:cNvPr id="35" name="مربع نص 34">
            <a:extLst>
              <a:ext uri="{FF2B5EF4-FFF2-40B4-BE49-F238E27FC236}">
                <a16:creationId xmlns="" xmlns:a16="http://schemas.microsoft.com/office/drawing/2014/main" id="{18A4EC20-E3C0-4B59-887F-D2571E435E26}"/>
              </a:ext>
            </a:extLst>
          </p:cNvPr>
          <p:cNvSpPr txBox="1"/>
          <p:nvPr/>
        </p:nvSpPr>
        <p:spPr>
          <a:xfrm>
            <a:off x="9701097" y="5996099"/>
            <a:ext cx="18466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الخيار السادس</a:t>
            </a:r>
          </a:p>
        </p:txBody>
      </p:sp>
      <p:sp>
        <p:nvSpPr>
          <p:cNvPr id="30" name="مربع نص 29">
            <a:extLst>
              <a:ext uri="{FF2B5EF4-FFF2-40B4-BE49-F238E27FC236}">
                <a16:creationId xmlns="" xmlns:a16="http://schemas.microsoft.com/office/drawing/2014/main" id="{87C19348-889E-42F9-802B-A116FA2C3F89}"/>
              </a:ext>
            </a:extLst>
          </p:cNvPr>
          <p:cNvSpPr txBox="1"/>
          <p:nvPr/>
        </p:nvSpPr>
        <p:spPr>
          <a:xfrm>
            <a:off x="5079076" y="2050620"/>
            <a:ext cx="1721351" cy="51063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ar-SA" dirty="0"/>
          </a:p>
        </p:txBody>
      </p:sp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A5F57205-8944-4705-A1D4-A6CAD5ECFFAC}"/>
              </a:ext>
            </a:extLst>
          </p:cNvPr>
          <p:cNvSpPr txBox="1"/>
          <p:nvPr/>
        </p:nvSpPr>
        <p:spPr>
          <a:xfrm>
            <a:off x="2235307" y="2251131"/>
            <a:ext cx="4422370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dirty="0">
                <a:solidFill>
                  <a:srgbClr val="FF0000"/>
                </a:solidFill>
              </a:rPr>
              <a:t>- عدد الاختيارات الممكنة = ..................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6" name="مربع نص 35">
                <a:extLst>
                  <a:ext uri="{FF2B5EF4-FFF2-40B4-BE49-F238E27FC236}">
                    <a16:creationId xmlns:a16="http://schemas.microsoft.com/office/drawing/2014/main" id="{689F1651-84A9-4D4D-A30B-1ACBCBE1A325}"/>
                  </a:ext>
                </a:extLst>
              </p:cNvPr>
              <p:cNvSpPr txBox="1"/>
              <p:nvPr/>
            </p:nvSpPr>
            <p:spPr>
              <a:xfrm>
                <a:off x="1321926" y="3102884"/>
                <a:ext cx="5369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200" dirty="0"/>
                  <a:t>- عدد طرق اختيار البنطال </a:t>
                </a:r>
                <a14:m>
                  <m:oMath xmlns:m="http://schemas.openxmlformats.org/officeDocument/2006/math">
                    <m:r>
                      <a:rPr lang="ar-SA" sz="2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200" dirty="0"/>
                  <a:t>عدد طرق اختيار القميص = ...... </a:t>
                </a:r>
                <a14:m>
                  <m:oMath xmlns:m="http://schemas.openxmlformats.org/officeDocument/2006/math">
                    <m:r>
                      <a:rPr lang="ar-SA" sz="2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200" dirty="0"/>
                  <a:t> ..... = .....</a:t>
                </a:r>
              </a:p>
            </p:txBody>
          </p:sp>
        </mc:Choice>
        <mc:Fallback>
          <p:sp>
            <p:nvSpPr>
              <p:cNvPr id="36" name="مربع نص 35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689F1651-84A9-4D4D-A30B-1ACBCBE1A3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1926" y="3102884"/>
                <a:ext cx="5369819" cy="769441"/>
              </a:xfrm>
              <a:prstGeom prst="rect">
                <a:avLst/>
              </a:prstGeom>
              <a:blipFill>
                <a:blip r:embed="rId14"/>
                <a:stretch>
                  <a:fillRect l="-1703" t="-4762" r="-1476" b="-1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مربع نص 36">
            <a:extLst>
              <a:ext uri="{FF2B5EF4-FFF2-40B4-BE49-F238E27FC236}">
                <a16:creationId xmlns="" xmlns:a16="http://schemas.microsoft.com/office/drawing/2014/main" id="{0019FDEC-D6B1-4380-8B68-C0DB9FEB8BB2}"/>
              </a:ext>
            </a:extLst>
          </p:cNvPr>
          <p:cNvSpPr txBox="1"/>
          <p:nvPr/>
        </p:nvSpPr>
        <p:spPr>
          <a:xfrm>
            <a:off x="1732327" y="4042363"/>
            <a:ext cx="4925350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dirty="0">
                <a:solidFill>
                  <a:srgbClr val="FF0000"/>
                </a:solidFill>
              </a:rPr>
              <a:t>- ماذا تلاحظ ؟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="" xmlns:a16="http://schemas.microsoft.com/office/drawing/2014/main" id="{F70EFB77-C835-457B-ADCA-A7A394141F8B}"/>
              </a:ext>
            </a:extLst>
          </p:cNvPr>
          <p:cNvSpPr txBox="1"/>
          <p:nvPr/>
        </p:nvSpPr>
        <p:spPr>
          <a:xfrm>
            <a:off x="3056736" y="2105884"/>
            <a:ext cx="69826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000" dirty="0"/>
              <a:t>6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8" name="مربع نص 37">
                <a:extLst>
                  <a:ext uri="{FF2B5EF4-FFF2-40B4-BE49-F238E27FC236}">
                    <a16:creationId xmlns:a16="http://schemas.microsoft.com/office/drawing/2014/main" id="{3B6B3BA6-E0AA-4EEE-A3CC-B9FE41435E64}"/>
                  </a:ext>
                </a:extLst>
              </p:cNvPr>
              <p:cNvSpPr txBox="1"/>
              <p:nvPr/>
            </p:nvSpPr>
            <p:spPr>
              <a:xfrm>
                <a:off x="1799174" y="4641356"/>
                <a:ext cx="4925349" cy="7078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ar-SA" sz="2000" dirty="0">
                    <a:solidFill>
                      <a:schemeClr val="tx1"/>
                    </a:solidFill>
                  </a:rPr>
                  <a:t>عدد الاختيارات الممكنة = </a:t>
                </a:r>
                <a:r>
                  <a:rPr lang="ar-SA" sz="2000" dirty="0"/>
                  <a:t>عدد طرق اختيار البنطال </a:t>
                </a:r>
                <a14:m>
                  <m:oMath xmlns:m="http://schemas.openxmlformats.org/officeDocument/2006/math">
                    <m:r>
                      <a:rPr lang="ar-SA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000" dirty="0"/>
                  <a:t>عدد طرق اختيار القميص </a:t>
                </a:r>
                <a:endParaRPr lang="ar-SA" sz="2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8" name="مربع نص 37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3B6B3BA6-E0AA-4EEE-A3CC-B9FE41435E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9174" y="4641356"/>
                <a:ext cx="4925349" cy="707886"/>
              </a:xfrm>
              <a:prstGeom prst="rect">
                <a:avLst/>
              </a:prstGeom>
              <a:blipFill>
                <a:blip r:embed="rId15"/>
                <a:stretch>
                  <a:fillRect l="-2351" t="-3419" r="-990" b="-1453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مربع نص 38">
            <a:extLst>
              <a:ext uri="{FF2B5EF4-FFF2-40B4-BE49-F238E27FC236}">
                <a16:creationId xmlns="" xmlns:a16="http://schemas.microsoft.com/office/drawing/2014/main" id="{10D4EF79-9F8B-4E3E-A547-0359A97D39DD}"/>
              </a:ext>
            </a:extLst>
          </p:cNvPr>
          <p:cNvSpPr txBox="1"/>
          <p:nvPr/>
        </p:nvSpPr>
        <p:spPr>
          <a:xfrm>
            <a:off x="5183213" y="3435228"/>
            <a:ext cx="69826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000" dirty="0"/>
              <a:t>3</a:t>
            </a:r>
          </a:p>
        </p:txBody>
      </p:sp>
      <p:sp>
        <p:nvSpPr>
          <p:cNvPr id="40" name="مربع نص 39">
            <a:extLst>
              <a:ext uri="{FF2B5EF4-FFF2-40B4-BE49-F238E27FC236}">
                <a16:creationId xmlns="" xmlns:a16="http://schemas.microsoft.com/office/drawing/2014/main" id="{DE22C111-51F8-4B37-A24C-BF95B8498E2F}"/>
              </a:ext>
            </a:extLst>
          </p:cNvPr>
          <p:cNvSpPr txBox="1"/>
          <p:nvPr/>
        </p:nvSpPr>
        <p:spPr>
          <a:xfrm>
            <a:off x="5950873" y="3440605"/>
            <a:ext cx="69826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000" dirty="0"/>
              <a:t>2</a:t>
            </a:r>
          </a:p>
        </p:txBody>
      </p:sp>
      <p:sp>
        <p:nvSpPr>
          <p:cNvPr id="41" name="مربع نص 40">
            <a:extLst>
              <a:ext uri="{FF2B5EF4-FFF2-40B4-BE49-F238E27FC236}">
                <a16:creationId xmlns="" xmlns:a16="http://schemas.microsoft.com/office/drawing/2014/main" id="{7B0423D2-0D98-43DF-A9D6-B527878B1B6D}"/>
              </a:ext>
            </a:extLst>
          </p:cNvPr>
          <p:cNvSpPr txBox="1"/>
          <p:nvPr/>
        </p:nvSpPr>
        <p:spPr>
          <a:xfrm>
            <a:off x="4530330" y="3435228"/>
            <a:ext cx="69826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000" dirty="0"/>
              <a:t>6</a:t>
            </a:r>
          </a:p>
        </p:txBody>
      </p:sp>
    </p:spTree>
    <p:extLst>
      <p:ext uri="{BB962C8B-B14F-4D97-AF65-F5344CB8AC3E}">
        <p14:creationId xmlns="" xmlns:p14="http://schemas.microsoft.com/office/powerpoint/2010/main" val="301342168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" grpId="0"/>
      <p:bldP spid="38" grpId="0" animBg="1"/>
      <p:bldP spid="39" grpId="0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C410C449-B430-4ED9-834B-491078F5C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12" y="2307201"/>
            <a:ext cx="11471975" cy="30295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18B1F272-54D3-409C-B11F-3886B81A3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888" y="635280"/>
            <a:ext cx="2934109" cy="88594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53759585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8C81828E-909A-4BC7-929C-CBAD3BF4E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196" y="1361524"/>
            <a:ext cx="11575533" cy="4243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مستطيل 5">
            <a:hlinkClick r:id="rId3"/>
            <a:extLst>
              <a:ext uri="{FF2B5EF4-FFF2-40B4-BE49-F238E27FC236}">
                <a16:creationId xmlns="" xmlns:a16="http://schemas.microsoft.com/office/drawing/2014/main" id="{25B07B48-968C-4320-A73D-BD7837326DEB}"/>
              </a:ext>
            </a:extLst>
          </p:cNvPr>
          <p:cNvSpPr/>
          <p:nvPr/>
        </p:nvSpPr>
        <p:spPr>
          <a:xfrm>
            <a:off x="9983585" y="362454"/>
            <a:ext cx="1766515" cy="63544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/>
              <a:t>نشاط 2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B8CE2ABD-05F9-46AC-A5DC-A8BBEC8D00E6}"/>
              </a:ext>
            </a:extLst>
          </p:cNvPr>
          <p:cNvSpPr txBox="1"/>
          <p:nvPr/>
        </p:nvSpPr>
        <p:spPr>
          <a:xfrm>
            <a:off x="7664334" y="3499980"/>
            <a:ext cx="44057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/>
              <a:t>4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EC1F71FA-998D-4421-95B2-6CCB648AC04A}"/>
              </a:ext>
            </a:extLst>
          </p:cNvPr>
          <p:cNvSpPr txBox="1"/>
          <p:nvPr/>
        </p:nvSpPr>
        <p:spPr>
          <a:xfrm>
            <a:off x="7402482" y="4184394"/>
            <a:ext cx="44057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/>
              <a:t>3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956C02C6-2211-44B8-80A1-6D5097E5BEC2}"/>
              </a:ext>
            </a:extLst>
          </p:cNvPr>
          <p:cNvSpPr txBox="1"/>
          <p:nvPr/>
        </p:nvSpPr>
        <p:spPr>
          <a:xfrm>
            <a:off x="6115398" y="4857724"/>
            <a:ext cx="44057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/>
              <a:t>5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556A5B8F-1611-47C5-BAB2-75F8A2AB4D8B}"/>
              </a:ext>
            </a:extLst>
          </p:cNvPr>
          <p:cNvSpPr txBox="1"/>
          <p:nvPr/>
        </p:nvSpPr>
        <p:spPr>
          <a:xfrm>
            <a:off x="5195454" y="4857725"/>
            <a:ext cx="44057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/>
              <a:t>4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E18F92A5-ED8D-42DF-96AD-AE6FD15581B1}"/>
              </a:ext>
            </a:extLst>
          </p:cNvPr>
          <p:cNvSpPr txBox="1"/>
          <p:nvPr/>
        </p:nvSpPr>
        <p:spPr>
          <a:xfrm>
            <a:off x="3566160" y="4890218"/>
            <a:ext cx="64285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/>
              <a:t>60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="" xmlns:a16="http://schemas.microsoft.com/office/drawing/2014/main" id="{6906681D-4418-4C1A-AB93-1822FF872548}"/>
              </a:ext>
            </a:extLst>
          </p:cNvPr>
          <p:cNvSpPr txBox="1"/>
          <p:nvPr/>
        </p:nvSpPr>
        <p:spPr>
          <a:xfrm>
            <a:off x="224444" y="3499980"/>
            <a:ext cx="440574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لأن عدد الأشخاص 5 و تم اختيار منهم رئيس ، إذا المتبقي لاختيار النائب 4 أشخاص</a:t>
            </a:r>
          </a:p>
        </p:txBody>
      </p:sp>
    </p:spTree>
    <p:extLst>
      <p:ext uri="{BB962C8B-B14F-4D97-AF65-F5344CB8AC3E}">
        <p14:creationId xmlns="" xmlns:p14="http://schemas.microsoft.com/office/powerpoint/2010/main" val="2094599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52A3011D-F853-437C-9F0E-CFC5F123DB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10" y="902496"/>
            <a:ext cx="11257893" cy="3752631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E04C6BC8-9171-4E41-9010-630DF407C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9" y="4845952"/>
            <a:ext cx="11675435" cy="1373580"/>
          </a:xfrm>
          <a:prstGeom prst="rect">
            <a:avLst/>
          </a:prstGeom>
        </p:spPr>
      </p:pic>
      <p:sp>
        <p:nvSpPr>
          <p:cNvPr id="8" name="مستطيل 7">
            <a:extLst>
              <a:ext uri="{FF2B5EF4-FFF2-40B4-BE49-F238E27FC236}">
                <a16:creationId xmlns="" xmlns:a16="http://schemas.microsoft.com/office/drawing/2014/main" id="{E717CBB4-BD3E-4ED4-BA3E-51DB2EE54564}"/>
              </a:ext>
            </a:extLst>
          </p:cNvPr>
          <p:cNvSpPr/>
          <p:nvPr/>
        </p:nvSpPr>
        <p:spPr>
          <a:xfrm>
            <a:off x="10033461" y="308385"/>
            <a:ext cx="1766515" cy="63544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/>
              <a:t>نشاط 3</a:t>
            </a:r>
          </a:p>
        </p:txBody>
      </p:sp>
      <p:graphicFrame>
        <p:nvGraphicFramePr>
          <p:cNvPr id="3" name="جدول 3">
            <a:extLst>
              <a:ext uri="{FF2B5EF4-FFF2-40B4-BE49-F238E27FC236}">
                <a16:creationId xmlns="" xmlns:a16="http://schemas.microsoft.com/office/drawing/2014/main" id="{51CA1B99-ADD6-4E48-A963-62ED48EF86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33238020"/>
              </p:ext>
            </p:extLst>
          </p:nvPr>
        </p:nvGraphicFramePr>
        <p:xfrm>
          <a:off x="2235199" y="1672502"/>
          <a:ext cx="3095106" cy="9448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547553">
                  <a:extLst>
                    <a:ext uri="{9D8B030D-6E8A-4147-A177-3AD203B41FA5}">
                      <a16:colId xmlns="" xmlns:a16="http://schemas.microsoft.com/office/drawing/2014/main" val="285341300"/>
                    </a:ext>
                  </a:extLst>
                </a:gridCol>
                <a:gridCol w="1547553">
                  <a:extLst>
                    <a:ext uri="{9D8B030D-6E8A-4147-A177-3AD203B41FA5}">
                      <a16:colId xmlns="" xmlns:a16="http://schemas.microsoft.com/office/drawing/2014/main" val="4031870498"/>
                    </a:ext>
                  </a:extLst>
                </a:gridCol>
              </a:tblGrid>
              <a:tr h="301215">
                <a:tc>
                  <a:txBody>
                    <a:bodyPr/>
                    <a:lstStyle/>
                    <a:p>
                      <a:pPr algn="ctr" rtl="1"/>
                      <a:r>
                        <a:rPr lang="ar-SA" sz="1600" dirty="0"/>
                        <a:t>عدد طرق اختيار منزلة الآحاد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dirty="0"/>
                        <a:t>عدد طرق اختيار منزلة العشرات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67828990"/>
                  </a:ext>
                </a:extLst>
              </a:tr>
              <a:tr h="308439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34720913"/>
                  </a:ext>
                </a:extLst>
              </a:tr>
            </a:tbl>
          </a:graphicData>
        </a:graphic>
      </p:graphicFrame>
      <p:graphicFrame>
        <p:nvGraphicFramePr>
          <p:cNvPr id="11" name="جدول 3">
            <a:extLst>
              <a:ext uri="{FF2B5EF4-FFF2-40B4-BE49-F238E27FC236}">
                <a16:creationId xmlns="" xmlns:a16="http://schemas.microsoft.com/office/drawing/2014/main" id="{11F05C64-A8B2-4792-93D8-CFB0AB7FA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51132911"/>
              </p:ext>
            </p:extLst>
          </p:nvPr>
        </p:nvGraphicFramePr>
        <p:xfrm>
          <a:off x="2235199" y="3901072"/>
          <a:ext cx="3095106" cy="9448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547553">
                  <a:extLst>
                    <a:ext uri="{9D8B030D-6E8A-4147-A177-3AD203B41FA5}">
                      <a16:colId xmlns="" xmlns:a16="http://schemas.microsoft.com/office/drawing/2014/main" val="285341300"/>
                    </a:ext>
                  </a:extLst>
                </a:gridCol>
                <a:gridCol w="1547553">
                  <a:extLst>
                    <a:ext uri="{9D8B030D-6E8A-4147-A177-3AD203B41FA5}">
                      <a16:colId xmlns="" xmlns:a16="http://schemas.microsoft.com/office/drawing/2014/main" val="4031870498"/>
                    </a:ext>
                  </a:extLst>
                </a:gridCol>
              </a:tblGrid>
              <a:tr h="301215">
                <a:tc>
                  <a:txBody>
                    <a:bodyPr/>
                    <a:lstStyle/>
                    <a:p>
                      <a:pPr algn="ctr" rtl="1"/>
                      <a:r>
                        <a:rPr lang="ar-SA" sz="1600" dirty="0"/>
                        <a:t>عدد طرق اختيار منزلة الآحاد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dirty="0"/>
                        <a:t>عدد طرق اختيار منزلة العشرات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67828990"/>
                  </a:ext>
                </a:extLst>
              </a:tr>
              <a:tr h="308439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34720913"/>
                  </a:ext>
                </a:extLst>
              </a:tr>
            </a:tbl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E39BFD4B-CC64-4AB8-B612-D6F47BB819AF}"/>
              </a:ext>
            </a:extLst>
          </p:cNvPr>
          <p:cNvSpPr txBox="1"/>
          <p:nvPr/>
        </p:nvSpPr>
        <p:spPr>
          <a:xfrm>
            <a:off x="4305993" y="2248050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FC5317D0-DF5B-4358-9780-D9EDEE59490C}"/>
              </a:ext>
            </a:extLst>
          </p:cNvPr>
          <p:cNvSpPr txBox="1"/>
          <p:nvPr/>
        </p:nvSpPr>
        <p:spPr>
          <a:xfrm>
            <a:off x="2840138" y="2286875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C7A55277-4D1C-4E44-A238-3C6D892E20E0}"/>
              </a:ext>
            </a:extLst>
          </p:cNvPr>
          <p:cNvSpPr txBox="1"/>
          <p:nvPr/>
        </p:nvSpPr>
        <p:spPr>
          <a:xfrm>
            <a:off x="3255774" y="2679147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="" xmlns:a16="http://schemas.microsoft.com/office/drawing/2014/main" id="{655CF0BE-2074-4AB0-975F-0B54434910A2}"/>
              </a:ext>
            </a:extLst>
          </p:cNvPr>
          <p:cNvSpPr txBox="1"/>
          <p:nvPr/>
        </p:nvSpPr>
        <p:spPr>
          <a:xfrm>
            <a:off x="4085706" y="3290110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="" xmlns:a16="http://schemas.microsoft.com/office/drawing/2014/main" id="{0AFD11EB-85F9-452E-AEE6-A8DF8746DC91}"/>
              </a:ext>
            </a:extLst>
          </p:cNvPr>
          <p:cNvSpPr txBox="1"/>
          <p:nvPr/>
        </p:nvSpPr>
        <p:spPr>
          <a:xfrm>
            <a:off x="3252211" y="3290109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="" xmlns:a16="http://schemas.microsoft.com/office/drawing/2014/main" id="{54749FEB-E95A-4E5F-9BA3-F11D5EEE54C8}"/>
              </a:ext>
            </a:extLst>
          </p:cNvPr>
          <p:cNvSpPr txBox="1"/>
          <p:nvPr/>
        </p:nvSpPr>
        <p:spPr>
          <a:xfrm>
            <a:off x="4305993" y="4495693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="" xmlns:a16="http://schemas.microsoft.com/office/drawing/2014/main" id="{9AD0D2A7-754B-41C6-915C-04E7A293E2AD}"/>
              </a:ext>
            </a:extLst>
          </p:cNvPr>
          <p:cNvSpPr txBox="1"/>
          <p:nvPr/>
        </p:nvSpPr>
        <p:spPr>
          <a:xfrm>
            <a:off x="2811637" y="4503704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="" xmlns:a16="http://schemas.microsoft.com/office/drawing/2014/main" id="{AAD353FC-D571-48E1-9CDD-253FA8118B3B}"/>
              </a:ext>
            </a:extLst>
          </p:cNvPr>
          <p:cNvSpPr txBox="1"/>
          <p:nvPr/>
        </p:nvSpPr>
        <p:spPr>
          <a:xfrm>
            <a:off x="7733608" y="4944145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0AFCA49C-B92E-49A6-8F7F-0A3D816856B6}"/>
              </a:ext>
            </a:extLst>
          </p:cNvPr>
          <p:cNvSpPr txBox="1"/>
          <p:nvPr/>
        </p:nvSpPr>
        <p:spPr>
          <a:xfrm>
            <a:off x="2248261" y="4938192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="" xmlns:a16="http://schemas.microsoft.com/office/drawing/2014/main" id="{3F7EF13F-B3D9-4060-AAC4-26618FB9E2B5}"/>
              </a:ext>
            </a:extLst>
          </p:cNvPr>
          <p:cNvSpPr txBox="1"/>
          <p:nvPr/>
        </p:nvSpPr>
        <p:spPr>
          <a:xfrm>
            <a:off x="8357062" y="5586172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="" xmlns:a16="http://schemas.microsoft.com/office/drawing/2014/main" id="{782155EB-C4D2-4699-B6F4-D823CBABD467}"/>
              </a:ext>
            </a:extLst>
          </p:cNvPr>
          <p:cNvSpPr txBox="1"/>
          <p:nvPr/>
        </p:nvSpPr>
        <p:spPr>
          <a:xfrm>
            <a:off x="7417724" y="5586172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2" name="مربع نص 21">
            <a:extLst>
              <a:ext uri="{FF2B5EF4-FFF2-40B4-BE49-F238E27FC236}">
                <a16:creationId xmlns="" xmlns:a16="http://schemas.microsoft.com/office/drawing/2014/main" id="{8002BB2E-C7DB-46EE-BAEA-8DBC6E46571D}"/>
              </a:ext>
            </a:extLst>
          </p:cNvPr>
          <p:cNvSpPr txBox="1"/>
          <p:nvPr/>
        </p:nvSpPr>
        <p:spPr>
          <a:xfrm>
            <a:off x="8495654" y="3290109"/>
            <a:ext cx="4405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4</a:t>
            </a:r>
          </a:p>
        </p:txBody>
      </p:sp>
    </p:spTree>
    <p:extLst>
      <p:ext uri="{BB962C8B-B14F-4D97-AF65-F5344CB8AC3E}">
        <p14:creationId xmlns="" xmlns:p14="http://schemas.microsoft.com/office/powerpoint/2010/main" val="146703580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1FCD4D75-A731-417B-AA68-DDED922C8C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564" y="1061517"/>
            <a:ext cx="11920872" cy="833785"/>
          </a:xfrm>
          <a:prstGeom prst="rect">
            <a:avLst/>
          </a:prstGeom>
        </p:spPr>
      </p:pic>
      <p:sp>
        <p:nvSpPr>
          <p:cNvPr id="6" name="مستطيل 5">
            <a:extLst>
              <a:ext uri="{FF2B5EF4-FFF2-40B4-BE49-F238E27FC236}">
                <a16:creationId xmlns="" xmlns:a16="http://schemas.microsoft.com/office/drawing/2014/main" id="{4721D064-1D18-43D5-A2B0-0BB6D3516BB0}"/>
              </a:ext>
            </a:extLst>
          </p:cNvPr>
          <p:cNvSpPr/>
          <p:nvPr/>
        </p:nvSpPr>
        <p:spPr>
          <a:xfrm>
            <a:off x="10133214" y="254388"/>
            <a:ext cx="1766515" cy="6354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/>
              <a:t>سؤال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="" xmlns:a16="http://schemas.microsoft.com/office/drawing/2014/main" id="{396AA73D-9A42-481C-BE64-D7503EF394DB}"/>
              </a:ext>
            </a:extLst>
          </p:cNvPr>
          <p:cNvSpPr/>
          <p:nvPr/>
        </p:nvSpPr>
        <p:spPr>
          <a:xfrm>
            <a:off x="11105804" y="1895302"/>
            <a:ext cx="793925" cy="432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/>
              <a:t>الحل :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="" xmlns:a16="http://schemas.microsoft.com/office/drawing/2014/main" id="{7697C949-57B7-4563-A173-52CD8AF4B3A8}"/>
              </a:ext>
            </a:extLst>
          </p:cNvPr>
          <p:cNvSpPr txBox="1"/>
          <p:nvPr/>
        </p:nvSpPr>
        <p:spPr>
          <a:xfrm>
            <a:off x="5447607" y="2436699"/>
            <a:ext cx="59851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عدد طرق الدخول الى الحديقة = .........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0AA66202-5D95-439F-99C3-5220B36C986D}"/>
              </a:ext>
            </a:extLst>
          </p:cNvPr>
          <p:cNvSpPr txBox="1"/>
          <p:nvPr/>
        </p:nvSpPr>
        <p:spPr>
          <a:xfrm>
            <a:off x="5447607" y="3429000"/>
            <a:ext cx="59851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عدد طرق الخروج من الحديقة = .........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833B952E-2580-4F27-A599-4CE53F38E718}"/>
                  </a:ext>
                </a:extLst>
              </p:cNvPr>
              <p:cNvSpPr txBox="1"/>
              <p:nvPr/>
            </p:nvSpPr>
            <p:spPr>
              <a:xfrm>
                <a:off x="135564" y="4530437"/>
                <a:ext cx="11297208" cy="5847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3200" dirty="0"/>
                  <a:t>عدد الطرق المختلفة للدخول و  الخروج من الحديقة = .....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3200" dirty="0"/>
                  <a:t> ...... = ..... طريقة</a:t>
                </a:r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833B952E-2580-4F27-A599-4CE53F38E7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564" y="4530437"/>
                <a:ext cx="11297208" cy="584775"/>
              </a:xfrm>
              <a:prstGeom prst="rect">
                <a:avLst/>
              </a:prstGeom>
              <a:blipFill>
                <a:blip r:embed="rId3"/>
                <a:stretch>
                  <a:fillRect t="-13542" r="-1403" b="-3333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506B7464-8B03-4ED6-B74D-F438670AD151}"/>
              </a:ext>
            </a:extLst>
          </p:cNvPr>
          <p:cNvSpPr txBox="1"/>
          <p:nvPr/>
        </p:nvSpPr>
        <p:spPr>
          <a:xfrm>
            <a:off x="6317673" y="2436699"/>
            <a:ext cx="523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6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7C0CB983-6338-4B41-B92D-38F07CE6EB6E}"/>
              </a:ext>
            </a:extLst>
          </p:cNvPr>
          <p:cNvSpPr txBox="1"/>
          <p:nvPr/>
        </p:nvSpPr>
        <p:spPr>
          <a:xfrm>
            <a:off x="6317673" y="3429000"/>
            <a:ext cx="523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5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="" xmlns:a16="http://schemas.microsoft.com/office/drawing/2014/main" id="{23499669-2825-4931-84C2-860F304EDD2B}"/>
              </a:ext>
            </a:extLst>
          </p:cNvPr>
          <p:cNvSpPr txBox="1"/>
          <p:nvPr/>
        </p:nvSpPr>
        <p:spPr>
          <a:xfrm>
            <a:off x="3635433" y="4535377"/>
            <a:ext cx="523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6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0C8DB3EA-D201-4FE3-9FC2-DEFCC2C0C34E}"/>
              </a:ext>
            </a:extLst>
          </p:cNvPr>
          <p:cNvSpPr txBox="1"/>
          <p:nvPr/>
        </p:nvSpPr>
        <p:spPr>
          <a:xfrm>
            <a:off x="2504901" y="4553445"/>
            <a:ext cx="523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5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40F91867-804D-4FBB-8532-0318F10A219A}"/>
              </a:ext>
            </a:extLst>
          </p:cNvPr>
          <p:cNvSpPr txBox="1"/>
          <p:nvPr/>
        </p:nvSpPr>
        <p:spPr>
          <a:xfrm>
            <a:off x="1523999" y="4553445"/>
            <a:ext cx="523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30</a:t>
            </a:r>
          </a:p>
        </p:txBody>
      </p:sp>
      <p:sp>
        <p:nvSpPr>
          <p:cNvPr id="14" name="مربع نص 13">
            <a:hlinkClick r:id="rId4"/>
          </p:cNvPr>
          <p:cNvSpPr txBox="1"/>
          <p:nvPr/>
        </p:nvSpPr>
        <p:spPr>
          <a:xfrm>
            <a:off x="10170048" y="733167"/>
            <a:ext cx="1588898" cy="16927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500" dirty="0" smtClean="0">
                <a:hlinkClick r:id="rId4"/>
              </a:rPr>
              <a:t>مواد اثرائية ودروس محوسبة رياضيات للصف العاشر –الفصل الأول</a:t>
            </a:r>
            <a:endParaRPr lang="ar-SA" sz="500" dirty="0"/>
          </a:p>
        </p:txBody>
      </p:sp>
    </p:spTree>
    <p:extLst>
      <p:ext uri="{BB962C8B-B14F-4D97-AF65-F5344CB8AC3E}">
        <p14:creationId xmlns="" xmlns:p14="http://schemas.microsoft.com/office/powerpoint/2010/main" val="219626406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4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ECE58FB3-6C29-4946-95AE-B99D6FC76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40" y="2147062"/>
            <a:ext cx="11857920" cy="2563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صورة 6">
            <a:hlinkClick r:id="rId3"/>
            <a:extLst>
              <a:ext uri="{FF2B5EF4-FFF2-40B4-BE49-F238E27FC236}">
                <a16:creationId xmlns="" xmlns:a16="http://schemas.microsoft.com/office/drawing/2014/main" id="{492E2621-B2CD-41D7-8DA5-10346303DE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1857" y="701604"/>
            <a:ext cx="2600926" cy="74481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E1DFC150-1F72-4900-B347-CF973853358A}"/>
              </a:ext>
            </a:extLst>
          </p:cNvPr>
          <p:cNvSpPr txBox="1"/>
          <p:nvPr/>
        </p:nvSpPr>
        <p:spPr>
          <a:xfrm>
            <a:off x="5594465" y="3411789"/>
            <a:ext cx="29925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63C2C6E6-9C41-4E9C-8210-AB34183FCC47}"/>
              </a:ext>
            </a:extLst>
          </p:cNvPr>
          <p:cNvSpPr txBox="1"/>
          <p:nvPr/>
        </p:nvSpPr>
        <p:spPr>
          <a:xfrm>
            <a:off x="4692598" y="3411789"/>
            <a:ext cx="29925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3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FFB85D04-66C2-43FD-9A8B-0F56D8932E1D}"/>
              </a:ext>
            </a:extLst>
          </p:cNvPr>
          <p:cNvSpPr txBox="1"/>
          <p:nvPr/>
        </p:nvSpPr>
        <p:spPr>
          <a:xfrm>
            <a:off x="3940360" y="3411789"/>
            <a:ext cx="29925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70E33A02-C9FE-48C2-944F-9709F8648B44}"/>
              </a:ext>
            </a:extLst>
          </p:cNvPr>
          <p:cNvSpPr txBox="1"/>
          <p:nvPr/>
        </p:nvSpPr>
        <p:spPr>
          <a:xfrm>
            <a:off x="3120044" y="3411789"/>
            <a:ext cx="29925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</p:spTree>
    <p:extLst>
      <p:ext uri="{BB962C8B-B14F-4D97-AF65-F5344CB8AC3E}">
        <p14:creationId xmlns="" xmlns:p14="http://schemas.microsoft.com/office/powerpoint/2010/main" val="417810432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37AB7D2B-CDE8-4929-A964-B96EF4DB6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93" y="1920753"/>
            <a:ext cx="11721814" cy="30164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DA4282EB-A3D3-4DDC-8BAB-F38FB34FB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8606" y="535349"/>
            <a:ext cx="2600926" cy="74481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مستطيل 1">
            <a:extLst>
              <a:ext uri="{FF2B5EF4-FFF2-40B4-BE49-F238E27FC236}">
                <a16:creationId xmlns="" xmlns:a16="http://schemas.microsoft.com/office/drawing/2014/main" id="{C8A4F6D9-C92D-4013-B355-7C715A473FA0}"/>
              </a:ext>
            </a:extLst>
          </p:cNvPr>
          <p:cNvSpPr/>
          <p:nvPr/>
        </p:nvSpPr>
        <p:spPr>
          <a:xfrm>
            <a:off x="9817331" y="4148051"/>
            <a:ext cx="1113905" cy="515389"/>
          </a:xfrm>
          <a:prstGeom prst="rect">
            <a:avLst/>
          </a:prstGeom>
          <a:solidFill>
            <a:schemeClr val="accent1">
              <a:alpha val="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83980159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CF5AE1BF-4AE7-47A4-81BC-80E6CC01A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620" y="1105797"/>
            <a:ext cx="9618487" cy="5511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مستطيل 5">
            <a:extLst>
              <a:ext uri="{FF2B5EF4-FFF2-40B4-BE49-F238E27FC236}">
                <a16:creationId xmlns="" xmlns:a16="http://schemas.microsoft.com/office/drawing/2014/main" id="{EE3F3D3C-819F-4765-9FAF-80EB62F75B39}"/>
              </a:ext>
            </a:extLst>
          </p:cNvPr>
          <p:cNvSpPr/>
          <p:nvPr/>
        </p:nvSpPr>
        <p:spPr>
          <a:xfrm>
            <a:off x="10133214" y="241069"/>
            <a:ext cx="1766515" cy="63544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/>
              <a:t>نشاط 4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6D85321F-1A50-4C49-B940-178D7441D1BB}"/>
              </a:ext>
            </a:extLst>
          </p:cNvPr>
          <p:cNvSpPr txBox="1"/>
          <p:nvPr/>
        </p:nvSpPr>
        <p:spPr>
          <a:xfrm>
            <a:off x="2751512" y="2177935"/>
            <a:ext cx="80633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720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A0CB4FE6-E6D9-4208-B924-4EB6E9029C03}"/>
              </a:ext>
            </a:extLst>
          </p:cNvPr>
          <p:cNvSpPr txBox="1"/>
          <p:nvPr/>
        </p:nvSpPr>
        <p:spPr>
          <a:xfrm>
            <a:off x="4757650" y="3494117"/>
            <a:ext cx="806335" cy="49045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ar-SA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مربع نص 7">
                <a:extLst>
                  <a:ext uri="{FF2B5EF4-FFF2-40B4-BE49-F238E27FC236}">
                    <a16:creationId xmlns:a16="http://schemas.microsoft.com/office/drawing/2014/main" id="{D6145BEC-6019-4329-8C7D-E68EF3D22482}"/>
                  </a:ext>
                </a:extLst>
              </p:cNvPr>
              <p:cNvSpPr txBox="1"/>
              <p:nvPr/>
            </p:nvSpPr>
            <p:spPr>
              <a:xfrm>
                <a:off x="4372493" y="3494117"/>
                <a:ext cx="1191492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dirty="0"/>
                  <a:t>5 </a:t>
                </a:r>
                <a14:m>
                  <m:oMath xmlns:m="http://schemas.openxmlformats.org/officeDocument/2006/math">
                    <m:r>
                      <a:rPr lang="ar-SA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800" dirty="0"/>
                  <a:t> 4</a:t>
                </a:r>
              </a:p>
            </p:txBody>
          </p:sp>
        </mc:Choice>
        <mc:Fallback>
          <p:sp>
            <p:nvSpPr>
              <p:cNvPr id="8" name="مربع نص 7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D6145BEC-6019-4329-8C7D-E68EF3D224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2493" y="3494117"/>
                <a:ext cx="1191492" cy="523220"/>
              </a:xfrm>
              <a:prstGeom prst="rect">
                <a:avLst/>
              </a:prstGeom>
              <a:blipFill>
                <a:blip r:embed="rId3"/>
                <a:stretch>
                  <a:fillRect t="-11628" r="-10714" b="-31395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رابط مستقيم 3">
            <a:extLst>
              <a:ext uri="{FF2B5EF4-FFF2-40B4-BE49-F238E27FC236}">
                <a16:creationId xmlns="" xmlns:a16="http://schemas.microsoft.com/office/drawing/2014/main" id="{90840F5A-69E0-43AA-AE63-3EF17781B598}"/>
              </a:ext>
            </a:extLst>
          </p:cNvPr>
          <p:cNvCxnSpPr/>
          <p:nvPr/>
        </p:nvCxnSpPr>
        <p:spPr>
          <a:xfrm flipH="1">
            <a:off x="6267796" y="3494117"/>
            <a:ext cx="440575" cy="36724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رابط مستقيم 8">
            <a:extLst>
              <a:ext uri="{FF2B5EF4-FFF2-40B4-BE49-F238E27FC236}">
                <a16:creationId xmlns="" xmlns:a16="http://schemas.microsoft.com/office/drawing/2014/main" id="{9B0A34DC-A65A-4EC9-AC52-43F9EF0D7A4A}"/>
              </a:ext>
            </a:extLst>
          </p:cNvPr>
          <p:cNvCxnSpPr/>
          <p:nvPr/>
        </p:nvCxnSpPr>
        <p:spPr>
          <a:xfrm flipH="1">
            <a:off x="6935585" y="4087091"/>
            <a:ext cx="440575" cy="36724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رابط مستقيم 9">
            <a:extLst>
              <a:ext uri="{FF2B5EF4-FFF2-40B4-BE49-F238E27FC236}">
                <a16:creationId xmlns="" xmlns:a16="http://schemas.microsoft.com/office/drawing/2014/main" id="{74603B8C-829B-476A-82AC-97354E1FF6DD}"/>
              </a:ext>
            </a:extLst>
          </p:cNvPr>
          <p:cNvCxnSpPr/>
          <p:nvPr/>
        </p:nvCxnSpPr>
        <p:spPr>
          <a:xfrm flipH="1">
            <a:off x="6869083" y="5568579"/>
            <a:ext cx="440575" cy="36724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مستقيم 10">
            <a:extLst>
              <a:ext uri="{FF2B5EF4-FFF2-40B4-BE49-F238E27FC236}">
                <a16:creationId xmlns="" xmlns:a16="http://schemas.microsoft.com/office/drawing/2014/main" id="{05C12FA5-3206-4E07-8B5A-A7CC07548C63}"/>
              </a:ext>
            </a:extLst>
          </p:cNvPr>
          <p:cNvCxnSpPr/>
          <p:nvPr/>
        </p:nvCxnSpPr>
        <p:spPr>
          <a:xfrm flipH="1">
            <a:off x="4397431" y="5034743"/>
            <a:ext cx="440575" cy="36724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رابط مستقيم 11">
            <a:extLst>
              <a:ext uri="{FF2B5EF4-FFF2-40B4-BE49-F238E27FC236}">
                <a16:creationId xmlns="" xmlns:a16="http://schemas.microsoft.com/office/drawing/2014/main" id="{B8B11C25-B58B-44B0-A271-B41944E2C6FD}"/>
              </a:ext>
            </a:extLst>
          </p:cNvPr>
          <p:cNvCxnSpPr/>
          <p:nvPr/>
        </p:nvCxnSpPr>
        <p:spPr>
          <a:xfrm flipH="1">
            <a:off x="6047508" y="5568579"/>
            <a:ext cx="440575" cy="36724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رابط مستقيم 12">
            <a:extLst>
              <a:ext uri="{FF2B5EF4-FFF2-40B4-BE49-F238E27FC236}">
                <a16:creationId xmlns="" xmlns:a16="http://schemas.microsoft.com/office/drawing/2014/main" id="{9B2129C6-EBA5-487A-A2D1-FB2313414354}"/>
              </a:ext>
            </a:extLst>
          </p:cNvPr>
          <p:cNvCxnSpPr/>
          <p:nvPr/>
        </p:nvCxnSpPr>
        <p:spPr>
          <a:xfrm flipH="1">
            <a:off x="5343697" y="5034743"/>
            <a:ext cx="440575" cy="36724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رابط مستقيم 13">
            <a:extLst>
              <a:ext uri="{FF2B5EF4-FFF2-40B4-BE49-F238E27FC236}">
                <a16:creationId xmlns="" xmlns:a16="http://schemas.microsoft.com/office/drawing/2014/main" id="{4B222D25-CBB2-4657-B8D2-3F92863AA2E2}"/>
              </a:ext>
            </a:extLst>
          </p:cNvPr>
          <p:cNvCxnSpPr/>
          <p:nvPr/>
        </p:nvCxnSpPr>
        <p:spPr>
          <a:xfrm flipH="1">
            <a:off x="5123409" y="5606088"/>
            <a:ext cx="440575" cy="36724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رابط مستقيم 14">
            <a:extLst>
              <a:ext uri="{FF2B5EF4-FFF2-40B4-BE49-F238E27FC236}">
                <a16:creationId xmlns="" xmlns:a16="http://schemas.microsoft.com/office/drawing/2014/main" id="{9A9C6681-1476-4615-8D7A-FF63D5D25C4D}"/>
              </a:ext>
            </a:extLst>
          </p:cNvPr>
          <p:cNvCxnSpPr/>
          <p:nvPr/>
        </p:nvCxnSpPr>
        <p:spPr>
          <a:xfrm flipH="1">
            <a:off x="5160817" y="4753433"/>
            <a:ext cx="440575" cy="36724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مربع نص 15">
            <a:extLst>
              <a:ext uri="{FF2B5EF4-FFF2-40B4-BE49-F238E27FC236}">
                <a16:creationId xmlns="" xmlns:a16="http://schemas.microsoft.com/office/drawing/2014/main" id="{E749738C-92B0-4481-8FC6-341931A92134}"/>
              </a:ext>
            </a:extLst>
          </p:cNvPr>
          <p:cNvSpPr txBox="1"/>
          <p:nvPr/>
        </p:nvSpPr>
        <p:spPr>
          <a:xfrm>
            <a:off x="5331228" y="4701862"/>
            <a:ext cx="23275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/>
              <a:t>2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6CC2DBE1-6DD8-4411-80D7-18315B0FFFCB}"/>
                  </a:ext>
                </a:extLst>
              </p:cNvPr>
              <p:cNvSpPr txBox="1"/>
              <p:nvPr/>
            </p:nvSpPr>
            <p:spPr>
              <a:xfrm>
                <a:off x="1578368" y="5090232"/>
                <a:ext cx="1979479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dirty="0"/>
                  <a:t>8 </a:t>
                </a:r>
                <a14:m>
                  <m:oMath xmlns:m="http://schemas.openxmlformats.org/officeDocument/2006/math">
                    <m:r>
                      <a:rPr lang="ar-SA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800" dirty="0"/>
                  <a:t> 7 = 56</a:t>
                </a:r>
              </a:p>
            </p:txBody>
          </p:sp>
        </mc:Choice>
        <mc:Fallback>
          <p:sp>
            <p:nvSpPr>
              <p:cNvPr id="17" name="مربع نص 16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6CC2DBE1-6DD8-4411-80D7-18315B0FFF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8368" y="5090232"/>
                <a:ext cx="1979479" cy="523220"/>
              </a:xfrm>
              <a:prstGeom prst="rect">
                <a:avLst/>
              </a:prstGeom>
              <a:blipFill>
                <a:blip r:embed="rId4"/>
                <a:stretch>
                  <a:fillRect t="-11628" r="-6462" b="-31395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86706606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6" grpId="0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DFD5C04C-B365-4562-A6B6-6862BD8C15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290" y="1118873"/>
            <a:ext cx="9036850" cy="52819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مستطيل 5">
            <a:extLst>
              <a:ext uri="{FF2B5EF4-FFF2-40B4-BE49-F238E27FC236}">
                <a16:creationId xmlns="" xmlns:a16="http://schemas.microsoft.com/office/drawing/2014/main" id="{9D5B5496-E727-45D1-B1A6-FF636236574B}"/>
              </a:ext>
            </a:extLst>
          </p:cNvPr>
          <p:cNvSpPr/>
          <p:nvPr/>
        </p:nvSpPr>
        <p:spPr>
          <a:xfrm>
            <a:off x="10033461" y="308385"/>
            <a:ext cx="1766515" cy="63544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/>
              <a:t>نشاط 5</a:t>
            </a:r>
          </a:p>
        </p:txBody>
      </p:sp>
      <p:cxnSp>
        <p:nvCxnSpPr>
          <p:cNvPr id="7" name="رابط مستقيم 6">
            <a:extLst>
              <a:ext uri="{FF2B5EF4-FFF2-40B4-BE49-F238E27FC236}">
                <a16:creationId xmlns="" xmlns:a16="http://schemas.microsoft.com/office/drawing/2014/main" id="{3F7EE10A-16B8-4DE1-985B-B1700B4B9C32}"/>
              </a:ext>
            </a:extLst>
          </p:cNvPr>
          <p:cNvCxnSpPr>
            <a:cxnSpLocks/>
          </p:cNvCxnSpPr>
          <p:nvPr/>
        </p:nvCxnSpPr>
        <p:spPr>
          <a:xfrm flipH="1">
            <a:off x="4788132" y="3429000"/>
            <a:ext cx="1210583" cy="514459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رابط مستقيم 7">
            <a:extLst>
              <a:ext uri="{FF2B5EF4-FFF2-40B4-BE49-F238E27FC236}">
                <a16:creationId xmlns="" xmlns:a16="http://schemas.microsoft.com/office/drawing/2014/main" id="{FBF0EC83-666F-4AAA-9E74-F10717943206}"/>
              </a:ext>
            </a:extLst>
          </p:cNvPr>
          <p:cNvCxnSpPr>
            <a:cxnSpLocks/>
          </p:cNvCxnSpPr>
          <p:nvPr/>
        </p:nvCxnSpPr>
        <p:spPr>
          <a:xfrm flipH="1">
            <a:off x="5597238" y="4263044"/>
            <a:ext cx="1210583" cy="514459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EB838D4D-52EA-4EEF-9B3E-BA5C0ECA7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5557" y="3726874"/>
            <a:ext cx="1788730" cy="514458"/>
          </a:xfrm>
          <a:prstGeom prst="rect">
            <a:avLst/>
          </a:prstGeom>
        </p:spPr>
      </p:pic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CB464095-69B0-49EF-9A72-572AEB3D58A5}"/>
              </a:ext>
            </a:extLst>
          </p:cNvPr>
          <p:cNvSpPr txBox="1"/>
          <p:nvPr/>
        </p:nvSpPr>
        <p:spPr>
          <a:xfrm>
            <a:off x="3532910" y="5170515"/>
            <a:ext cx="14464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5(5-1) = 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D30FC506-21BF-40FB-91D3-0B76B9345141}"/>
                  </a:ext>
                </a:extLst>
              </p:cNvPr>
              <p:cNvSpPr txBox="1"/>
              <p:nvPr/>
            </p:nvSpPr>
            <p:spPr>
              <a:xfrm>
                <a:off x="1960311" y="5139738"/>
                <a:ext cx="1788730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dirty="0"/>
                  <a:t>5 </a:t>
                </a:r>
                <a14:m>
                  <m:oMath xmlns:m="http://schemas.openxmlformats.org/officeDocument/2006/math">
                    <m:r>
                      <a:rPr lang="ar-SA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800" dirty="0"/>
                  <a:t> 4= 20</a:t>
                </a:r>
              </a:p>
            </p:txBody>
          </p:sp>
        </mc:Choice>
        <mc:Fallback>
          <p:sp>
            <p:nvSpPr>
              <p:cNvPr id="11" name="مربع نص 10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D30FC506-21BF-40FB-91D3-0B76B93451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311" y="5139738"/>
                <a:ext cx="1788730" cy="523220"/>
              </a:xfrm>
              <a:prstGeom prst="rect">
                <a:avLst/>
              </a:prstGeom>
              <a:blipFill>
                <a:blip r:embed="rId4"/>
                <a:stretch>
                  <a:fillRect l="-1706" t="-11628" r="-7167" b="-31395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7BFEC153-C395-4625-9576-52A42C2182B4}"/>
              </a:ext>
            </a:extLst>
          </p:cNvPr>
          <p:cNvSpPr txBox="1"/>
          <p:nvPr/>
        </p:nvSpPr>
        <p:spPr>
          <a:xfrm>
            <a:off x="2533889" y="4263044"/>
            <a:ext cx="178873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= ن2 - ن</a:t>
            </a:r>
          </a:p>
        </p:txBody>
      </p:sp>
    </p:spTree>
    <p:extLst>
      <p:ext uri="{BB962C8B-B14F-4D97-AF65-F5344CB8AC3E}">
        <p14:creationId xmlns="" xmlns:p14="http://schemas.microsoft.com/office/powerpoint/2010/main" val="399813424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2CADF28B-02FF-4242-93FB-A6C8E5020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0118" y="192375"/>
            <a:ext cx="2527922" cy="6056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2DAF1313-E460-43B3-AB7D-B5995433C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056" y="884148"/>
            <a:ext cx="10775227" cy="1776137"/>
          </a:xfrm>
          <a:prstGeom prst="rect">
            <a:avLst/>
          </a:prstGeom>
        </p:spPr>
      </p:pic>
      <p:sp>
        <p:nvSpPr>
          <p:cNvPr id="8" name="مستطيل 7">
            <a:extLst>
              <a:ext uri="{FF2B5EF4-FFF2-40B4-BE49-F238E27FC236}">
                <a16:creationId xmlns="" xmlns:a16="http://schemas.microsoft.com/office/drawing/2014/main" id="{E84E4499-B69F-43F8-B529-0B700EE23E4C}"/>
              </a:ext>
            </a:extLst>
          </p:cNvPr>
          <p:cNvSpPr/>
          <p:nvPr/>
        </p:nvSpPr>
        <p:spPr>
          <a:xfrm>
            <a:off x="10956175" y="2996738"/>
            <a:ext cx="793925" cy="432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/>
              <a:t>الحل :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08AA26A7-DFA9-46C1-AE2A-E7553409A571}"/>
              </a:ext>
            </a:extLst>
          </p:cNvPr>
          <p:cNvSpPr txBox="1"/>
          <p:nvPr/>
        </p:nvSpPr>
        <p:spPr>
          <a:xfrm>
            <a:off x="2643447" y="2996738"/>
            <a:ext cx="780565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عدد طرق اختيار نوع من اللحوم = 3 طرق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D429C44B-1506-4FE2-A362-E2CE036C3666}"/>
              </a:ext>
            </a:extLst>
          </p:cNvPr>
          <p:cNvSpPr txBox="1"/>
          <p:nvPr/>
        </p:nvSpPr>
        <p:spPr>
          <a:xfrm>
            <a:off x="2643447" y="3754468"/>
            <a:ext cx="780565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عدد طرق اختيار نوع من الحلوى = 4 طرق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7971B969-1FC8-413C-B4C6-1FE2215FBA64}"/>
              </a:ext>
            </a:extLst>
          </p:cNvPr>
          <p:cNvSpPr txBox="1"/>
          <p:nvPr/>
        </p:nvSpPr>
        <p:spPr>
          <a:xfrm>
            <a:off x="2707176" y="4644142"/>
            <a:ext cx="780565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عدد طرق اختيار نوع من المشروبات = طريقتان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0" name="مربع نص 9">
                <a:extLst>
                  <a:ext uri="{FF2B5EF4-FFF2-40B4-BE49-F238E27FC236}">
                    <a16:creationId xmlns:a16="http://schemas.microsoft.com/office/drawing/2014/main" id="{6639FE46-35C1-4187-BDA4-6D1F1B4E5986}"/>
                  </a:ext>
                </a:extLst>
              </p:cNvPr>
              <p:cNvSpPr txBox="1"/>
              <p:nvPr/>
            </p:nvSpPr>
            <p:spPr>
              <a:xfrm>
                <a:off x="1945179" y="5561213"/>
                <a:ext cx="8647708" cy="5847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3200" dirty="0"/>
                  <a:t>عدد الطرق المختلفة لاختيار الوجبة = 3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3200" dirty="0"/>
                  <a:t> 4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3200" dirty="0"/>
                  <a:t> 2 = 24 طريقة</a:t>
                </a:r>
              </a:p>
            </p:txBody>
          </p:sp>
        </mc:Choice>
        <mc:Fallback>
          <p:sp>
            <p:nvSpPr>
              <p:cNvPr id="10" name="مربع نص 9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6639FE46-35C1-4187-BDA4-6D1F1B4E59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179" y="5561213"/>
                <a:ext cx="8647708" cy="584775"/>
              </a:xfrm>
              <a:prstGeom prst="rect">
                <a:avLst/>
              </a:prstGeom>
              <a:blipFill>
                <a:blip r:embed="rId4"/>
                <a:stretch>
                  <a:fillRect l="-1621" t="-13542" r="-1832" b="-3333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414049283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7D5B63C5-BEF9-4E1C-AF98-DB9EA2660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9265" y="192374"/>
            <a:ext cx="2338775" cy="560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349258D2-6AFB-42E8-96A2-253B2051F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3738" y="887093"/>
            <a:ext cx="10194302" cy="890765"/>
          </a:xfrm>
          <a:prstGeom prst="rect">
            <a:avLst/>
          </a:prstGeom>
        </p:spPr>
      </p:pic>
      <p:sp>
        <p:nvSpPr>
          <p:cNvPr id="7" name="مستطيل 6">
            <a:extLst>
              <a:ext uri="{FF2B5EF4-FFF2-40B4-BE49-F238E27FC236}">
                <a16:creationId xmlns="" xmlns:a16="http://schemas.microsoft.com/office/drawing/2014/main" id="{8B109461-B9CB-41AD-B7AB-DF32E865E0E7}"/>
              </a:ext>
            </a:extLst>
          </p:cNvPr>
          <p:cNvSpPr/>
          <p:nvPr/>
        </p:nvSpPr>
        <p:spPr>
          <a:xfrm>
            <a:off x="11105804" y="1895302"/>
            <a:ext cx="793925" cy="432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/>
              <a:t>الحل :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C334DC85-6901-4967-9D91-79E7957AD551}"/>
              </a:ext>
            </a:extLst>
          </p:cNvPr>
          <p:cNvSpPr txBox="1"/>
          <p:nvPr/>
        </p:nvSpPr>
        <p:spPr>
          <a:xfrm>
            <a:off x="1413132" y="2327564"/>
            <a:ext cx="9365736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/>
              <a:t>النتائج الممكنة ={ ( ص ، ص ، ص ) ، ( ص ، ص ، ك ) ، ( ص ، ك ، ص ) ، ( ص ، ك ، ك ) ، ( ك ، ص ، ص ) ، ( ك ، ص ، ك ) ، ( ك ، ك ، ص ) ، ( ك ، ك ، ك )   }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مربع نص 7">
                <a:extLst>
                  <a:ext uri="{FF2B5EF4-FFF2-40B4-BE49-F238E27FC236}">
                    <a16:creationId xmlns:a16="http://schemas.microsoft.com/office/drawing/2014/main" id="{96F468FD-70E6-4BEF-A631-6D80B6C428AF}"/>
                  </a:ext>
                </a:extLst>
              </p:cNvPr>
              <p:cNvSpPr txBox="1"/>
              <p:nvPr/>
            </p:nvSpPr>
            <p:spPr>
              <a:xfrm>
                <a:off x="1973250" y="4495368"/>
                <a:ext cx="8647708" cy="5847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3200" dirty="0"/>
                  <a:t>عدد النتائج الممكنة = 2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3200" dirty="0"/>
                  <a:t> 2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3200" dirty="0"/>
                  <a:t> 2 = 8 نتائج</a:t>
                </a:r>
              </a:p>
            </p:txBody>
          </p:sp>
        </mc:Choice>
        <mc:Fallback>
          <p:sp>
            <p:nvSpPr>
              <p:cNvPr id="8" name="مربع نص 7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96F468FD-70E6-4BEF-A631-6D80B6C428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3250" y="4495368"/>
                <a:ext cx="8647708" cy="584775"/>
              </a:xfrm>
              <a:prstGeom prst="rect">
                <a:avLst/>
              </a:prstGeom>
              <a:blipFill>
                <a:blip r:embed="rId4"/>
                <a:stretch>
                  <a:fillRect t="-13542" r="-1834" b="-3333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مربع نص 8">
            <a:hlinkClick r:id="rId5"/>
          </p:cNvPr>
          <p:cNvSpPr txBox="1"/>
          <p:nvPr/>
        </p:nvSpPr>
        <p:spPr>
          <a:xfrm>
            <a:off x="313038" y="6417275"/>
            <a:ext cx="1588898" cy="16927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500" dirty="0" smtClean="0">
                <a:hlinkClick r:id="rId5"/>
              </a:rPr>
              <a:t>مواد اثرائية ودروس محوسبة رياضيات للصف العاشر –الفصل الأول</a:t>
            </a:r>
            <a:endParaRPr lang="ar-SA" sz="500" dirty="0"/>
          </a:p>
        </p:txBody>
      </p:sp>
    </p:spTree>
    <p:extLst>
      <p:ext uri="{BB962C8B-B14F-4D97-AF65-F5344CB8AC3E}">
        <p14:creationId xmlns="" xmlns:p14="http://schemas.microsoft.com/office/powerpoint/2010/main" val="389888190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19610C2A-34CF-4CD6-9A24-0109B7650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0727" y="192374"/>
            <a:ext cx="2597314" cy="622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1655E745-E773-4602-B94E-C1BF98FA60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051" y="4180615"/>
            <a:ext cx="5114478" cy="565761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="" xmlns:a16="http://schemas.microsoft.com/office/drawing/2014/main" id="{0B1DBA17-C2F6-44AE-8D51-BAC4C7CDA9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1235" y="947651"/>
            <a:ext cx="10219695" cy="1163974"/>
          </a:xfrm>
          <a:prstGeom prst="rect">
            <a:avLst/>
          </a:prstGeom>
        </p:spPr>
      </p:pic>
      <p:sp>
        <p:nvSpPr>
          <p:cNvPr id="11" name="مستطيل 10">
            <a:extLst>
              <a:ext uri="{FF2B5EF4-FFF2-40B4-BE49-F238E27FC236}">
                <a16:creationId xmlns="" xmlns:a16="http://schemas.microsoft.com/office/drawing/2014/main" id="{B1BB6A19-EC4B-44C6-8E1D-35318FDE0FC5}"/>
              </a:ext>
            </a:extLst>
          </p:cNvPr>
          <p:cNvSpPr/>
          <p:nvPr/>
        </p:nvSpPr>
        <p:spPr>
          <a:xfrm>
            <a:off x="11157005" y="2111625"/>
            <a:ext cx="793925" cy="432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/>
              <a:t>الحل :</a:t>
            </a:r>
          </a:p>
        </p:txBody>
      </p:sp>
      <p:sp>
        <p:nvSpPr>
          <p:cNvPr id="12" name="مستطيل 11">
            <a:hlinkClick r:id="rId5"/>
            <a:extLst>
              <a:ext uri="{FF2B5EF4-FFF2-40B4-BE49-F238E27FC236}">
                <a16:creationId xmlns="" xmlns:a16="http://schemas.microsoft.com/office/drawing/2014/main" id="{65AC3B60-10C3-43E1-B90A-0A11A0237782}"/>
              </a:ext>
            </a:extLst>
          </p:cNvPr>
          <p:cNvSpPr/>
          <p:nvPr/>
        </p:nvSpPr>
        <p:spPr>
          <a:xfrm>
            <a:off x="11157005" y="4746376"/>
            <a:ext cx="793925" cy="432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/>
              <a:t>الحل :</a:t>
            </a:r>
          </a:p>
        </p:txBody>
      </p:sp>
      <p:graphicFrame>
        <p:nvGraphicFramePr>
          <p:cNvPr id="2" name="جدول 2">
            <a:extLst>
              <a:ext uri="{FF2B5EF4-FFF2-40B4-BE49-F238E27FC236}">
                <a16:creationId xmlns="" xmlns:a16="http://schemas.microsoft.com/office/drawing/2014/main" id="{B9D8ED7D-A430-42C0-B24D-5918149ECB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69508655"/>
              </p:ext>
            </p:extLst>
          </p:nvPr>
        </p:nvGraphicFramePr>
        <p:xfrm>
          <a:off x="2369127" y="2249731"/>
          <a:ext cx="7838901" cy="7416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612967">
                  <a:extLst>
                    <a:ext uri="{9D8B030D-6E8A-4147-A177-3AD203B41FA5}">
                      <a16:colId xmlns="" xmlns:a16="http://schemas.microsoft.com/office/drawing/2014/main" val="2245010117"/>
                    </a:ext>
                  </a:extLst>
                </a:gridCol>
                <a:gridCol w="2612967">
                  <a:extLst>
                    <a:ext uri="{9D8B030D-6E8A-4147-A177-3AD203B41FA5}">
                      <a16:colId xmlns="" xmlns:a16="http://schemas.microsoft.com/office/drawing/2014/main" val="4002059937"/>
                    </a:ext>
                  </a:extLst>
                </a:gridCol>
                <a:gridCol w="2612967">
                  <a:extLst>
                    <a:ext uri="{9D8B030D-6E8A-4147-A177-3AD203B41FA5}">
                      <a16:colId xmlns="" xmlns:a16="http://schemas.microsoft.com/office/drawing/2014/main" val="3611292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عدد طرق اختيار منزلة الآحاد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dirty="0"/>
                        <a:t>عدد طرق اختيار منزلة العشرات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dirty="0"/>
                        <a:t>عدد طرق اختيار منزلة المئات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354333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18099799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E216D291-8704-4E7B-9D0F-E5AB664A968C}"/>
                  </a:ext>
                </a:extLst>
              </p:cNvPr>
              <p:cNvSpPr txBox="1"/>
              <p:nvPr/>
            </p:nvSpPr>
            <p:spPr>
              <a:xfrm>
                <a:off x="2227812" y="3300829"/>
                <a:ext cx="8647708" cy="5847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3200" dirty="0"/>
                  <a:t>عدد الطرق الكلية = 4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3200" dirty="0"/>
                  <a:t> 4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3200" dirty="0"/>
                  <a:t> 4 = 64 طريقة</a:t>
                </a:r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E216D291-8704-4E7B-9D0F-E5AB664A96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7812" y="3300829"/>
                <a:ext cx="8647708" cy="584775"/>
              </a:xfrm>
              <a:prstGeom prst="rect">
                <a:avLst/>
              </a:prstGeom>
              <a:blipFill>
                <a:blip r:embed="rId6"/>
                <a:stretch>
                  <a:fillRect t="-13542" r="-1832" b="-3333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1CFE30AE-9276-4177-A79A-19DD5A9930A8}"/>
                  </a:ext>
                </a:extLst>
              </p:cNvPr>
              <p:cNvSpPr txBox="1"/>
              <p:nvPr/>
            </p:nvSpPr>
            <p:spPr>
              <a:xfrm>
                <a:off x="2369126" y="6080851"/>
                <a:ext cx="8647708" cy="5847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3200" dirty="0"/>
                  <a:t>عدد الطرق الكلية = 4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3200" dirty="0"/>
                  <a:t> 3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3200" dirty="0"/>
                  <a:t> 2 = 24 طريقة</a:t>
                </a:r>
              </a:p>
            </p:txBody>
          </p:sp>
        </mc:Choice>
        <mc:Fallback>
          <p:sp>
            <p:nvSpPr>
              <p:cNvPr id="13" name="مربع نص 12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1CFE30AE-9276-4177-A79A-19DD5A9930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9126" y="6080851"/>
                <a:ext cx="8647708" cy="584775"/>
              </a:xfrm>
              <a:prstGeom prst="rect">
                <a:avLst/>
              </a:prstGeom>
              <a:blipFill>
                <a:blip r:embed="rId7"/>
                <a:stretch>
                  <a:fillRect t="-13684" r="-1834" b="-3473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جدول 2">
            <a:extLst>
              <a:ext uri="{FF2B5EF4-FFF2-40B4-BE49-F238E27FC236}">
                <a16:creationId xmlns="" xmlns:a16="http://schemas.microsoft.com/office/drawing/2014/main" id="{1801DE93-4F34-48D7-BF2A-A20238A9E4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50494776"/>
              </p:ext>
            </p:extLst>
          </p:nvPr>
        </p:nvGraphicFramePr>
        <p:xfrm>
          <a:off x="2514600" y="5024570"/>
          <a:ext cx="7838901" cy="7416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612967">
                  <a:extLst>
                    <a:ext uri="{9D8B030D-6E8A-4147-A177-3AD203B41FA5}">
                      <a16:colId xmlns="" xmlns:a16="http://schemas.microsoft.com/office/drawing/2014/main" val="2245010117"/>
                    </a:ext>
                  </a:extLst>
                </a:gridCol>
                <a:gridCol w="2612967">
                  <a:extLst>
                    <a:ext uri="{9D8B030D-6E8A-4147-A177-3AD203B41FA5}">
                      <a16:colId xmlns="" xmlns:a16="http://schemas.microsoft.com/office/drawing/2014/main" val="4002059937"/>
                    </a:ext>
                  </a:extLst>
                </a:gridCol>
                <a:gridCol w="2612967">
                  <a:extLst>
                    <a:ext uri="{9D8B030D-6E8A-4147-A177-3AD203B41FA5}">
                      <a16:colId xmlns="" xmlns:a16="http://schemas.microsoft.com/office/drawing/2014/main" val="3611292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عدد طرق اختيار منزلة الآحاد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dirty="0"/>
                        <a:t>عدد طرق اختيار منزلة العشرات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dirty="0"/>
                        <a:t>عدد طرق اختيار منزلة المئات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354333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18099799"/>
                  </a:ext>
                </a:extLst>
              </a:tr>
            </a:tbl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9386C744-F763-4DC0-855E-D5B4543B8168}"/>
              </a:ext>
            </a:extLst>
          </p:cNvPr>
          <p:cNvSpPr txBox="1"/>
          <p:nvPr/>
        </p:nvSpPr>
        <p:spPr>
          <a:xfrm>
            <a:off x="8478982" y="2612842"/>
            <a:ext cx="6234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/>
              <a:t>4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="" xmlns:a16="http://schemas.microsoft.com/office/drawing/2014/main" id="{0D370F76-58C2-4EFE-8A07-34A9F2A50A21}"/>
              </a:ext>
            </a:extLst>
          </p:cNvPr>
          <p:cNvSpPr txBox="1"/>
          <p:nvPr/>
        </p:nvSpPr>
        <p:spPr>
          <a:xfrm>
            <a:off x="3546764" y="2641712"/>
            <a:ext cx="6234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/>
              <a:t>4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="" xmlns:a16="http://schemas.microsoft.com/office/drawing/2014/main" id="{973F8328-16F4-414E-ADF8-D3716240529B}"/>
              </a:ext>
            </a:extLst>
          </p:cNvPr>
          <p:cNvSpPr txBox="1"/>
          <p:nvPr/>
        </p:nvSpPr>
        <p:spPr>
          <a:xfrm>
            <a:off x="6097235" y="2639189"/>
            <a:ext cx="6234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/>
              <a:t>4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="" xmlns:a16="http://schemas.microsoft.com/office/drawing/2014/main" id="{FAD8270A-646C-417E-9E3F-672FB54A0D99}"/>
              </a:ext>
            </a:extLst>
          </p:cNvPr>
          <p:cNvSpPr txBox="1"/>
          <p:nvPr/>
        </p:nvSpPr>
        <p:spPr>
          <a:xfrm>
            <a:off x="8783782" y="5403136"/>
            <a:ext cx="6234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/>
              <a:t>4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="" xmlns:a16="http://schemas.microsoft.com/office/drawing/2014/main" id="{7B52D373-9728-4537-B217-0AC4BF561509}"/>
              </a:ext>
            </a:extLst>
          </p:cNvPr>
          <p:cNvSpPr txBox="1"/>
          <p:nvPr/>
        </p:nvSpPr>
        <p:spPr>
          <a:xfrm>
            <a:off x="6217628" y="5397808"/>
            <a:ext cx="6234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/>
              <a:t>3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58F168FB-AC18-4211-8525-B7A22F2912D0}"/>
              </a:ext>
            </a:extLst>
          </p:cNvPr>
          <p:cNvSpPr txBox="1"/>
          <p:nvPr/>
        </p:nvSpPr>
        <p:spPr>
          <a:xfrm>
            <a:off x="3546764" y="5398697"/>
            <a:ext cx="6234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/>
              <a:t>2</a:t>
            </a:r>
          </a:p>
        </p:txBody>
      </p:sp>
    </p:spTree>
    <p:extLst>
      <p:ext uri="{BB962C8B-B14F-4D97-AF65-F5344CB8AC3E}">
        <p14:creationId xmlns="" xmlns:p14="http://schemas.microsoft.com/office/powerpoint/2010/main" val="352155479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5" grpId="0"/>
      <p:bldP spid="15" grpId="0"/>
      <p:bldP spid="16" grpId="0"/>
      <p:bldP spid="17" grpId="0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00B121F1-2A61-4B3F-9203-E15EA177B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9513" y="192374"/>
            <a:ext cx="2458527" cy="5890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8CA5A67A-6709-43BC-AF95-BB51E9CAD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5185" y="978322"/>
            <a:ext cx="4452999" cy="841954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03D453FD-B924-4CB2-85A6-D3CAD1839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8184" y="978322"/>
            <a:ext cx="491885" cy="670754"/>
          </a:xfrm>
          <a:prstGeom prst="rect">
            <a:avLst/>
          </a:prstGeom>
        </p:spPr>
      </p:pic>
      <p:sp>
        <p:nvSpPr>
          <p:cNvPr id="9" name="مستطيل 8">
            <a:extLst>
              <a:ext uri="{FF2B5EF4-FFF2-40B4-BE49-F238E27FC236}">
                <a16:creationId xmlns="" xmlns:a16="http://schemas.microsoft.com/office/drawing/2014/main" id="{A45EBCE9-34E0-45C3-BEDB-7D5F50D3CDCB}"/>
              </a:ext>
            </a:extLst>
          </p:cNvPr>
          <p:cNvSpPr/>
          <p:nvPr/>
        </p:nvSpPr>
        <p:spPr>
          <a:xfrm>
            <a:off x="10981221" y="1801071"/>
            <a:ext cx="793925" cy="432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/>
              <a:t>الحل :</a:t>
            </a:r>
          </a:p>
        </p:txBody>
      </p:sp>
      <p:cxnSp>
        <p:nvCxnSpPr>
          <p:cNvPr id="3" name="رابط مستقيم 2">
            <a:extLst>
              <a:ext uri="{FF2B5EF4-FFF2-40B4-BE49-F238E27FC236}">
                <a16:creationId xmlns="" xmlns:a16="http://schemas.microsoft.com/office/drawing/2014/main" id="{DE4B1414-5EDA-47CA-BA6E-4A31262EC2FD}"/>
              </a:ext>
            </a:extLst>
          </p:cNvPr>
          <p:cNvCxnSpPr>
            <a:cxnSpLocks/>
          </p:cNvCxnSpPr>
          <p:nvPr/>
        </p:nvCxnSpPr>
        <p:spPr>
          <a:xfrm>
            <a:off x="1388226" y="1055716"/>
            <a:ext cx="0" cy="31637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رابط مستقيم 6">
            <a:extLst>
              <a:ext uri="{FF2B5EF4-FFF2-40B4-BE49-F238E27FC236}">
                <a16:creationId xmlns="" xmlns:a16="http://schemas.microsoft.com/office/drawing/2014/main" id="{B0FE523A-C9CE-42F3-8161-49E3708DBF08}"/>
              </a:ext>
            </a:extLst>
          </p:cNvPr>
          <p:cNvCxnSpPr>
            <a:cxnSpLocks/>
          </p:cNvCxnSpPr>
          <p:nvPr/>
        </p:nvCxnSpPr>
        <p:spPr>
          <a:xfrm>
            <a:off x="556953" y="1346662"/>
            <a:ext cx="17041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مستقيم 10">
            <a:extLst>
              <a:ext uri="{FF2B5EF4-FFF2-40B4-BE49-F238E27FC236}">
                <a16:creationId xmlns="" xmlns:a16="http://schemas.microsoft.com/office/drawing/2014/main" id="{3B0C17C6-0C9F-4E63-A3E6-E273D206C2B9}"/>
              </a:ext>
            </a:extLst>
          </p:cNvPr>
          <p:cNvCxnSpPr>
            <a:cxnSpLocks/>
          </p:cNvCxnSpPr>
          <p:nvPr/>
        </p:nvCxnSpPr>
        <p:spPr>
          <a:xfrm>
            <a:off x="617913" y="1801071"/>
            <a:ext cx="17041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رابط مستقيم 11">
            <a:extLst>
              <a:ext uri="{FF2B5EF4-FFF2-40B4-BE49-F238E27FC236}">
                <a16:creationId xmlns="" xmlns:a16="http://schemas.microsoft.com/office/drawing/2014/main" id="{4EC20A16-4F3E-49BF-8B36-57C6FCE44C5A}"/>
              </a:ext>
            </a:extLst>
          </p:cNvPr>
          <p:cNvCxnSpPr>
            <a:cxnSpLocks/>
          </p:cNvCxnSpPr>
          <p:nvPr/>
        </p:nvCxnSpPr>
        <p:spPr>
          <a:xfrm>
            <a:off x="556953" y="2233333"/>
            <a:ext cx="17041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رابط مستقيم 12">
            <a:extLst>
              <a:ext uri="{FF2B5EF4-FFF2-40B4-BE49-F238E27FC236}">
                <a16:creationId xmlns="" xmlns:a16="http://schemas.microsoft.com/office/drawing/2014/main" id="{FB0666D4-D56A-43C7-A200-B916FA296061}"/>
              </a:ext>
            </a:extLst>
          </p:cNvPr>
          <p:cNvCxnSpPr>
            <a:cxnSpLocks/>
          </p:cNvCxnSpPr>
          <p:nvPr/>
        </p:nvCxnSpPr>
        <p:spPr>
          <a:xfrm>
            <a:off x="658644" y="3773493"/>
            <a:ext cx="17041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رابط مستقيم 13">
            <a:extLst>
              <a:ext uri="{FF2B5EF4-FFF2-40B4-BE49-F238E27FC236}">
                <a16:creationId xmlns="" xmlns:a16="http://schemas.microsoft.com/office/drawing/2014/main" id="{C3F214AA-7AA1-48F3-8E5A-79FF66BEFD79}"/>
              </a:ext>
            </a:extLst>
          </p:cNvPr>
          <p:cNvCxnSpPr>
            <a:cxnSpLocks/>
          </p:cNvCxnSpPr>
          <p:nvPr/>
        </p:nvCxnSpPr>
        <p:spPr>
          <a:xfrm>
            <a:off x="678874" y="3039083"/>
            <a:ext cx="17041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رابط مستقيم 16">
            <a:extLst>
              <a:ext uri="{FF2B5EF4-FFF2-40B4-BE49-F238E27FC236}">
                <a16:creationId xmlns="" xmlns:a16="http://schemas.microsoft.com/office/drawing/2014/main" id="{8A380357-44AC-4EDD-9D86-5490FC7D56EC}"/>
              </a:ext>
            </a:extLst>
          </p:cNvPr>
          <p:cNvCxnSpPr>
            <a:cxnSpLocks/>
          </p:cNvCxnSpPr>
          <p:nvPr/>
        </p:nvCxnSpPr>
        <p:spPr>
          <a:xfrm>
            <a:off x="698670" y="3406833"/>
            <a:ext cx="17041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رابط مستقيم 17">
            <a:extLst>
              <a:ext uri="{FF2B5EF4-FFF2-40B4-BE49-F238E27FC236}">
                <a16:creationId xmlns="" xmlns:a16="http://schemas.microsoft.com/office/drawing/2014/main" id="{E2B053B5-414D-40FF-B1FB-EAB9C0DE07DC}"/>
              </a:ext>
            </a:extLst>
          </p:cNvPr>
          <p:cNvCxnSpPr>
            <a:cxnSpLocks/>
          </p:cNvCxnSpPr>
          <p:nvPr/>
        </p:nvCxnSpPr>
        <p:spPr>
          <a:xfrm>
            <a:off x="617913" y="2644815"/>
            <a:ext cx="17041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636FC5CB-CDA9-448E-BE3E-5B2EC7107BE8}"/>
              </a:ext>
            </a:extLst>
          </p:cNvPr>
          <p:cNvSpPr txBox="1"/>
          <p:nvPr/>
        </p:nvSpPr>
        <p:spPr>
          <a:xfrm>
            <a:off x="1152700" y="1396499"/>
            <a:ext cx="110836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5040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="" xmlns:a16="http://schemas.microsoft.com/office/drawing/2014/main" id="{275F2790-5639-4388-855A-D61C8A16099A}"/>
              </a:ext>
            </a:extLst>
          </p:cNvPr>
          <p:cNvSpPr txBox="1"/>
          <p:nvPr/>
        </p:nvSpPr>
        <p:spPr>
          <a:xfrm>
            <a:off x="1152700" y="999478"/>
            <a:ext cx="110836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5040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="" xmlns:a16="http://schemas.microsoft.com/office/drawing/2014/main" id="{BE68212E-7F36-4233-A0E0-0BD4AA0BE268}"/>
              </a:ext>
            </a:extLst>
          </p:cNvPr>
          <p:cNvSpPr txBox="1"/>
          <p:nvPr/>
        </p:nvSpPr>
        <p:spPr>
          <a:xfrm>
            <a:off x="1152701" y="1832536"/>
            <a:ext cx="110836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2520</a:t>
            </a:r>
          </a:p>
        </p:txBody>
      </p:sp>
      <p:sp>
        <p:nvSpPr>
          <p:cNvPr id="22" name="مربع نص 21">
            <a:extLst>
              <a:ext uri="{FF2B5EF4-FFF2-40B4-BE49-F238E27FC236}">
                <a16:creationId xmlns="" xmlns:a16="http://schemas.microsoft.com/office/drawing/2014/main" id="{4EE34E16-AEF3-4909-811D-A5C8DA8A80F6}"/>
              </a:ext>
            </a:extLst>
          </p:cNvPr>
          <p:cNvSpPr txBox="1"/>
          <p:nvPr/>
        </p:nvSpPr>
        <p:spPr>
          <a:xfrm>
            <a:off x="1069571" y="2275483"/>
            <a:ext cx="110836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840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="" xmlns:a16="http://schemas.microsoft.com/office/drawing/2014/main" id="{F4A9B792-0D11-4236-83FE-4116AB87DC17}"/>
              </a:ext>
            </a:extLst>
          </p:cNvPr>
          <p:cNvSpPr txBox="1"/>
          <p:nvPr/>
        </p:nvSpPr>
        <p:spPr>
          <a:xfrm>
            <a:off x="996544" y="2665595"/>
            <a:ext cx="110836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210</a:t>
            </a:r>
          </a:p>
        </p:txBody>
      </p:sp>
      <p:sp>
        <p:nvSpPr>
          <p:cNvPr id="24" name="مربع نص 23">
            <a:extLst>
              <a:ext uri="{FF2B5EF4-FFF2-40B4-BE49-F238E27FC236}">
                <a16:creationId xmlns="" xmlns:a16="http://schemas.microsoft.com/office/drawing/2014/main" id="{966B1184-07D6-43FF-9E08-5AFA7D391926}"/>
              </a:ext>
            </a:extLst>
          </p:cNvPr>
          <p:cNvSpPr txBox="1"/>
          <p:nvPr/>
        </p:nvSpPr>
        <p:spPr>
          <a:xfrm>
            <a:off x="956518" y="3048991"/>
            <a:ext cx="110836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42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="" xmlns:a16="http://schemas.microsoft.com/office/drawing/2014/main" id="{A6EE40EB-D0A0-496E-A67C-FEFD10BB31CA}"/>
              </a:ext>
            </a:extLst>
          </p:cNvPr>
          <p:cNvSpPr txBox="1"/>
          <p:nvPr/>
        </p:nvSpPr>
        <p:spPr>
          <a:xfrm>
            <a:off x="1623752" y="3404161"/>
            <a:ext cx="39379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7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="" xmlns:a16="http://schemas.microsoft.com/office/drawing/2014/main" id="{8117D2D0-564E-45EF-91E7-BFF67C8B8C4E}"/>
              </a:ext>
            </a:extLst>
          </p:cNvPr>
          <p:cNvSpPr txBox="1"/>
          <p:nvPr/>
        </p:nvSpPr>
        <p:spPr>
          <a:xfrm>
            <a:off x="1615604" y="3850170"/>
            <a:ext cx="4100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="" xmlns:a16="http://schemas.microsoft.com/office/drawing/2014/main" id="{8DA3779F-2065-432A-9704-EAEBF4DCA37A}"/>
              </a:ext>
            </a:extLst>
          </p:cNvPr>
          <p:cNvSpPr txBox="1"/>
          <p:nvPr/>
        </p:nvSpPr>
        <p:spPr>
          <a:xfrm>
            <a:off x="796538" y="1426894"/>
            <a:ext cx="37340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648160F4-A96B-46DF-820E-1FE9FE312699}"/>
              </a:ext>
            </a:extLst>
          </p:cNvPr>
          <p:cNvSpPr txBox="1"/>
          <p:nvPr/>
        </p:nvSpPr>
        <p:spPr>
          <a:xfrm>
            <a:off x="732524" y="1904073"/>
            <a:ext cx="43647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3</a:t>
            </a:r>
          </a:p>
        </p:txBody>
      </p:sp>
      <p:sp>
        <p:nvSpPr>
          <p:cNvPr id="29" name="مربع نص 28">
            <a:extLst>
              <a:ext uri="{FF2B5EF4-FFF2-40B4-BE49-F238E27FC236}">
                <a16:creationId xmlns="" xmlns:a16="http://schemas.microsoft.com/office/drawing/2014/main" id="{FB06BED0-4DA5-4CFA-8E16-8C5486945970}"/>
              </a:ext>
            </a:extLst>
          </p:cNvPr>
          <p:cNvSpPr txBox="1"/>
          <p:nvPr/>
        </p:nvSpPr>
        <p:spPr>
          <a:xfrm>
            <a:off x="744267" y="2270530"/>
            <a:ext cx="44611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30" name="مربع نص 29">
            <a:extLst>
              <a:ext uri="{FF2B5EF4-FFF2-40B4-BE49-F238E27FC236}">
                <a16:creationId xmlns="" xmlns:a16="http://schemas.microsoft.com/office/drawing/2014/main" id="{4688814E-FF67-4941-9E34-64EC11BEA9DE}"/>
              </a:ext>
            </a:extLst>
          </p:cNvPr>
          <p:cNvSpPr txBox="1"/>
          <p:nvPr/>
        </p:nvSpPr>
        <p:spPr>
          <a:xfrm>
            <a:off x="775201" y="2719126"/>
            <a:ext cx="39379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5</a:t>
            </a:r>
          </a:p>
        </p:txBody>
      </p:sp>
      <p:sp>
        <p:nvSpPr>
          <p:cNvPr id="31" name="مربع نص 30">
            <a:extLst>
              <a:ext uri="{FF2B5EF4-FFF2-40B4-BE49-F238E27FC236}">
                <a16:creationId xmlns="" xmlns:a16="http://schemas.microsoft.com/office/drawing/2014/main" id="{D35F1E30-F082-4329-BA74-F0748F151836}"/>
              </a:ext>
            </a:extLst>
          </p:cNvPr>
          <p:cNvSpPr txBox="1"/>
          <p:nvPr/>
        </p:nvSpPr>
        <p:spPr>
          <a:xfrm>
            <a:off x="732524" y="3078148"/>
            <a:ext cx="43647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</a:t>
            </a:r>
          </a:p>
        </p:txBody>
      </p:sp>
      <p:sp>
        <p:nvSpPr>
          <p:cNvPr id="34" name="مربع نص 33">
            <a:extLst>
              <a:ext uri="{FF2B5EF4-FFF2-40B4-BE49-F238E27FC236}">
                <a16:creationId xmlns="" xmlns:a16="http://schemas.microsoft.com/office/drawing/2014/main" id="{70DBC808-CFDA-4354-B49B-4F97BAF0D761}"/>
              </a:ext>
            </a:extLst>
          </p:cNvPr>
          <p:cNvSpPr txBox="1"/>
          <p:nvPr/>
        </p:nvSpPr>
        <p:spPr>
          <a:xfrm>
            <a:off x="762280" y="1027167"/>
            <a:ext cx="4100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35" name="مربع نص 34">
            <a:extLst>
              <a:ext uri="{FF2B5EF4-FFF2-40B4-BE49-F238E27FC236}">
                <a16:creationId xmlns="" xmlns:a16="http://schemas.microsoft.com/office/drawing/2014/main" id="{E1D21141-DD72-4E73-89F9-DCB197DC2674}"/>
              </a:ext>
            </a:extLst>
          </p:cNvPr>
          <p:cNvSpPr txBox="1"/>
          <p:nvPr/>
        </p:nvSpPr>
        <p:spPr>
          <a:xfrm>
            <a:off x="810328" y="3421961"/>
            <a:ext cx="39379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7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6" name="مربع نص 35">
                <a:extLst>
                  <a:ext uri="{FF2B5EF4-FFF2-40B4-BE49-F238E27FC236}">
                    <a16:creationId xmlns:a16="http://schemas.microsoft.com/office/drawing/2014/main" id="{B7567946-06DE-4E7A-8CBB-B46E3A7EEE15}"/>
                  </a:ext>
                </a:extLst>
              </p:cNvPr>
              <p:cNvSpPr txBox="1"/>
              <p:nvPr/>
            </p:nvSpPr>
            <p:spPr>
              <a:xfrm>
                <a:off x="3366655" y="2017202"/>
                <a:ext cx="7452121" cy="4616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400" dirty="0"/>
                  <a:t>5040 = 7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6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5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4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3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2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1 </a:t>
                </a:r>
              </a:p>
            </p:txBody>
          </p:sp>
        </mc:Choice>
        <mc:Fallback>
          <p:sp>
            <p:nvSpPr>
              <p:cNvPr id="36" name="مربع نص 35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B7567946-06DE-4E7A-8CBB-B46E3A7EEE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6655" y="2017202"/>
                <a:ext cx="7452121" cy="461665"/>
              </a:xfrm>
              <a:prstGeom prst="rect">
                <a:avLst/>
              </a:prstGeom>
              <a:blipFill>
                <a:blip r:embed="rId5"/>
                <a:stretch>
                  <a:fillRect t="-9211" r="-1308" b="-3026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38" name="مربع نص 37">
                <a:extLst>
                  <a:ext uri="{FF2B5EF4-FFF2-40B4-BE49-F238E27FC236}">
                    <a16:creationId xmlns:a16="http://schemas.microsoft.com/office/drawing/2014/main" id="{8FCE3E03-C50D-499C-B6B3-AB3ED88DEF8F}"/>
                  </a:ext>
                </a:extLst>
              </p:cNvPr>
              <p:cNvSpPr txBox="1"/>
              <p:nvPr/>
            </p:nvSpPr>
            <p:spPr>
              <a:xfrm>
                <a:off x="3351653" y="2731483"/>
                <a:ext cx="7452121" cy="4616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400" dirty="0"/>
                  <a:t>ن </a:t>
                </a:r>
                <a14:m>
                  <m:oMath xmlns:m="http://schemas.openxmlformats.org/officeDocument/2006/math">
                    <m:r>
                      <a:rPr lang="ar-SA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!</m:t>
                    </m:r>
                  </m:oMath>
                </a14:m>
                <a:r>
                  <a:rPr lang="ar-SA" sz="2400" dirty="0"/>
                  <a:t> = 7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6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5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4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3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2 </a:t>
                </a:r>
                <a14:m>
                  <m:oMath xmlns:m="http://schemas.openxmlformats.org/officeDocument/2006/math">
                    <m:r>
                      <a:rPr lang="ar-SA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/>
                  <a:t> 1 </a:t>
                </a:r>
              </a:p>
            </p:txBody>
          </p:sp>
        </mc:Choice>
        <mc:Fallback>
          <p:sp>
            <p:nvSpPr>
              <p:cNvPr id="38" name="مربع نص 37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8FCE3E03-C50D-499C-B6B3-AB3ED88DEF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1653" y="2731483"/>
                <a:ext cx="7452121" cy="461665"/>
              </a:xfrm>
              <a:prstGeom prst="rect">
                <a:avLst/>
              </a:prstGeom>
              <a:blipFill>
                <a:blip r:embed="rId6"/>
                <a:stretch>
                  <a:fillRect t="-9211" r="-1227" b="-3026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مربع نص 38">
            <a:extLst>
              <a:ext uri="{FF2B5EF4-FFF2-40B4-BE49-F238E27FC236}">
                <a16:creationId xmlns="" xmlns:a16="http://schemas.microsoft.com/office/drawing/2014/main" id="{102C1619-BB86-4B9B-8DCC-B15772D39001}"/>
              </a:ext>
            </a:extLst>
          </p:cNvPr>
          <p:cNvSpPr txBox="1"/>
          <p:nvPr/>
        </p:nvSpPr>
        <p:spPr>
          <a:xfrm>
            <a:off x="9193880" y="3850170"/>
            <a:ext cx="118040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/>
              <a:t>ن = 7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3" name="مربع نص 32">
                <a:extLst>
                  <a:ext uri="{FF2B5EF4-FFF2-40B4-BE49-F238E27FC236}">
                    <a16:creationId xmlns:a16="http://schemas.microsoft.com/office/drawing/2014/main" id="{8E67063F-1002-4A33-A4BD-4190ADF3C0BF}"/>
                  </a:ext>
                </a:extLst>
              </p:cNvPr>
              <p:cNvSpPr txBox="1"/>
              <p:nvPr/>
            </p:nvSpPr>
            <p:spPr>
              <a:xfrm>
                <a:off x="9193879" y="3344209"/>
                <a:ext cx="1180405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ar-SA" sz="1800" dirty="0"/>
                  <a:t>ن </a:t>
                </a:r>
                <a14:m>
                  <m:oMath xmlns:m="http://schemas.openxmlformats.org/officeDocument/2006/math">
                    <m:r>
                      <a:rPr lang="ar-SA" sz="1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!</m:t>
                    </m:r>
                  </m:oMath>
                </a14:m>
                <a:r>
                  <a:rPr lang="ar-SA" sz="1800" dirty="0"/>
                  <a:t> = 7 </a:t>
                </a:r>
                <a14:m>
                  <m:oMath xmlns:m="http://schemas.openxmlformats.org/officeDocument/2006/math">
                    <m:r>
                      <a:rPr lang="ar-SA" sz="1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!</m:t>
                    </m:r>
                  </m:oMath>
                </a14:m>
                <a:r>
                  <a:rPr lang="ar-SA" sz="1800" dirty="0"/>
                  <a:t/>
                </a:r>
                <a:endParaRPr lang="ar-SA" dirty="0"/>
              </a:p>
            </p:txBody>
          </p:sp>
        </mc:Choice>
        <mc:Fallback>
          <p:sp>
            <p:nvSpPr>
              <p:cNvPr id="33" name="مربع نص 32">
                <a:extLst>
                  <a:ext uri="{FF2B5EF4-FFF2-40B4-BE49-F238E27FC236}">
                    <a16:creationId xmlns="" xmlns:a16="http://schemas.microsoft.com/office/drawing/2014/main" id="{8E67063F-1002-4A33-A4BD-4190ADF3C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3879" y="3344209"/>
                <a:ext cx="1180405" cy="369332"/>
              </a:xfrm>
              <a:prstGeom prst="rect">
                <a:avLst/>
              </a:prstGeom>
              <a:blipFill>
                <a:blip r:embed="rId7"/>
                <a:stretch>
                  <a:fillRect t="-10000" r="-4639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10027390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4" grpId="0"/>
      <p:bldP spid="35" grpId="0"/>
      <p:bldP spid="36" grpId="0" animBg="1"/>
      <p:bldP spid="38" grpId="0" animBg="1"/>
      <p:bldP spid="39" grpId="0"/>
      <p:bldP spid="3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A63FCE56-C843-44AB-8116-287A1EBAEF14}"/>
              </a:ext>
            </a:extLst>
          </p:cNvPr>
          <p:cNvSpPr txBox="1"/>
          <p:nvPr/>
        </p:nvSpPr>
        <p:spPr>
          <a:xfrm>
            <a:off x="864523" y="1366897"/>
            <a:ext cx="10789920" cy="20621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SA" sz="3200" dirty="0"/>
              <a:t>يصدر مكتب ترخيص السيارات لوحات مكونة من حروف و أرقام كما في الشكل أدناه ، بحيث تكون الحروف هي أحرف اللغة العربية ، و الأرقام هي أرقام النظام العشري ، كم لوحة ترخيص يمكن أن يصدرها المكتب </a:t>
            </a:r>
            <a:r>
              <a:rPr lang="ar-SA" sz="3200" dirty="0" smtClean="0"/>
              <a:t>بحيث </a:t>
            </a:r>
            <a:r>
              <a:rPr lang="ar-SA" sz="3200" dirty="0"/>
              <a:t>تكون اللوحة الواحدة مكونة من حرفين </a:t>
            </a:r>
            <a:r>
              <a:rPr lang="ar-SA" sz="3200" dirty="0" err="1"/>
              <a:t>و</a:t>
            </a:r>
            <a:r>
              <a:rPr lang="ar-SA" sz="3200" dirty="0"/>
              <a:t> </a:t>
            </a:r>
            <a:r>
              <a:rPr lang="ar-SA" sz="3200" dirty="0" smtClean="0"/>
              <a:t>ثلاثة أرقام، </a:t>
            </a:r>
            <a:r>
              <a:rPr lang="ar-SA" sz="3200" dirty="0"/>
              <a:t>علما بأن الحروف و الأرقام يمكن أن تتكرر ؟</a:t>
            </a:r>
          </a:p>
        </p:txBody>
      </p:sp>
      <p:grpSp>
        <p:nvGrpSpPr>
          <p:cNvPr id="12" name="مجموعة 11">
            <a:extLst>
              <a:ext uri="{FF2B5EF4-FFF2-40B4-BE49-F238E27FC236}">
                <a16:creationId xmlns="" xmlns:a16="http://schemas.microsoft.com/office/drawing/2014/main" id="{032FA6B3-64E2-4FE2-BDC3-47C9CBDAFD8E}"/>
              </a:ext>
            </a:extLst>
          </p:cNvPr>
          <p:cNvGrpSpPr/>
          <p:nvPr/>
        </p:nvGrpSpPr>
        <p:grpSpPr>
          <a:xfrm>
            <a:off x="5128952" y="4330622"/>
            <a:ext cx="6334298" cy="923330"/>
            <a:chOff x="4089863" y="4069698"/>
            <a:chExt cx="6334298" cy="923330"/>
          </a:xfrm>
        </p:grpSpPr>
        <p:grpSp>
          <p:nvGrpSpPr>
            <p:cNvPr id="11" name="مجموعة 10">
              <a:extLst>
                <a:ext uri="{FF2B5EF4-FFF2-40B4-BE49-F238E27FC236}">
                  <a16:creationId xmlns="" xmlns:a16="http://schemas.microsoft.com/office/drawing/2014/main" id="{95EE4D63-F35E-4186-9617-26C2124FD7B5}"/>
                </a:ext>
              </a:extLst>
            </p:cNvPr>
            <p:cNvGrpSpPr/>
            <p:nvPr/>
          </p:nvGrpSpPr>
          <p:grpSpPr>
            <a:xfrm>
              <a:off x="4089863" y="4069698"/>
              <a:ext cx="6334298" cy="923330"/>
              <a:chOff x="4156365" y="4067236"/>
              <a:chExt cx="6334298" cy="923330"/>
            </a:xfrm>
          </p:grpSpPr>
          <p:sp>
            <p:nvSpPr>
              <p:cNvPr id="5" name="مستطيل 4">
                <a:extLst>
                  <a:ext uri="{FF2B5EF4-FFF2-40B4-BE49-F238E27FC236}">
                    <a16:creationId xmlns="" xmlns:a16="http://schemas.microsoft.com/office/drawing/2014/main" id="{B353CCC3-A21D-466F-A056-909083A1DC37}"/>
                  </a:ext>
                </a:extLst>
              </p:cNvPr>
              <p:cNvSpPr/>
              <p:nvPr/>
            </p:nvSpPr>
            <p:spPr>
              <a:xfrm>
                <a:off x="4156365" y="4067236"/>
                <a:ext cx="6334298" cy="92333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" name="مستطيل 5">
                <a:extLst>
                  <a:ext uri="{FF2B5EF4-FFF2-40B4-BE49-F238E27FC236}">
                    <a16:creationId xmlns="" xmlns:a16="http://schemas.microsoft.com/office/drawing/2014/main" id="{025F65AF-4D3B-42EA-87A5-AB5CB08BFD55}"/>
                  </a:ext>
                </a:extLst>
              </p:cNvPr>
              <p:cNvSpPr/>
              <p:nvPr/>
            </p:nvSpPr>
            <p:spPr>
              <a:xfrm>
                <a:off x="9446031" y="4313080"/>
                <a:ext cx="872836" cy="431645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dirty="0">
                    <a:solidFill>
                      <a:schemeClr val="tx1"/>
                    </a:solidFill>
                  </a:rPr>
                  <a:t>حرف</a:t>
                </a:r>
              </a:p>
            </p:txBody>
          </p:sp>
          <p:sp>
            <p:nvSpPr>
              <p:cNvPr id="7" name="مستطيل 6">
                <a:extLst>
                  <a:ext uri="{FF2B5EF4-FFF2-40B4-BE49-F238E27FC236}">
                    <a16:creationId xmlns="" xmlns:a16="http://schemas.microsoft.com/office/drawing/2014/main" id="{9D05F3AF-261F-496A-AE1D-477853D2AD03}"/>
                  </a:ext>
                </a:extLst>
              </p:cNvPr>
              <p:cNvSpPr/>
              <p:nvPr/>
            </p:nvSpPr>
            <p:spPr>
              <a:xfrm>
                <a:off x="8451276" y="4313079"/>
                <a:ext cx="872836" cy="431645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>
                    <a:solidFill>
                      <a:schemeClr val="tx1"/>
                    </a:solidFill>
                  </a:rPr>
                  <a:t>حرف</a:t>
                </a:r>
                <a:endParaRPr lang="ar-SA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مستطيل 7">
                <a:extLst>
                  <a:ext uri="{FF2B5EF4-FFF2-40B4-BE49-F238E27FC236}">
                    <a16:creationId xmlns="" xmlns:a16="http://schemas.microsoft.com/office/drawing/2014/main" id="{BB410CDF-F4DD-4992-B6A0-9B24C67B2693}"/>
                  </a:ext>
                </a:extLst>
              </p:cNvPr>
              <p:cNvSpPr/>
              <p:nvPr/>
            </p:nvSpPr>
            <p:spPr>
              <a:xfrm>
                <a:off x="6670964" y="4325548"/>
                <a:ext cx="872836" cy="431645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dirty="0">
                    <a:solidFill>
                      <a:schemeClr val="tx1"/>
                    </a:solidFill>
                  </a:rPr>
                  <a:t>رقم</a:t>
                </a:r>
              </a:p>
            </p:txBody>
          </p:sp>
          <p:sp>
            <p:nvSpPr>
              <p:cNvPr id="9" name="مستطيل 8">
                <a:extLst>
                  <a:ext uri="{FF2B5EF4-FFF2-40B4-BE49-F238E27FC236}">
                    <a16:creationId xmlns="" xmlns:a16="http://schemas.microsoft.com/office/drawing/2014/main" id="{DB594CBE-549C-4B75-AAB3-E460DF50DEBB}"/>
                  </a:ext>
                </a:extLst>
              </p:cNvPr>
              <p:cNvSpPr/>
              <p:nvPr/>
            </p:nvSpPr>
            <p:spPr>
              <a:xfrm>
                <a:off x="5543205" y="4328702"/>
                <a:ext cx="872836" cy="431645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>
                    <a:solidFill>
                      <a:schemeClr val="tx1"/>
                    </a:solidFill>
                  </a:rPr>
                  <a:t>رقم</a:t>
                </a:r>
                <a:endParaRPr lang="ar-SA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0" name="مستطيل 9">
              <a:extLst>
                <a:ext uri="{FF2B5EF4-FFF2-40B4-BE49-F238E27FC236}">
                  <a16:creationId xmlns="" xmlns:a16="http://schemas.microsoft.com/office/drawing/2014/main" id="{8D7827BC-0836-4DAB-88C0-8668BF245028}"/>
                </a:ext>
              </a:extLst>
            </p:cNvPr>
            <p:cNvSpPr/>
            <p:nvPr/>
          </p:nvSpPr>
          <p:spPr>
            <a:xfrm>
              <a:off x="4300452" y="4315541"/>
              <a:ext cx="872836" cy="431645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>
                  <a:solidFill>
                    <a:schemeClr val="tx1"/>
                  </a:solidFill>
                </a:rPr>
                <a:t>رقم</a:t>
              </a:r>
              <a:endParaRPr lang="ar-SA" dirty="0">
                <a:solidFill>
                  <a:schemeClr val="tx1"/>
                </a:solidFill>
              </a:endParaRPr>
            </a:p>
          </p:txBody>
        </p:sp>
      </p:grp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7BC6FEC2-B70B-48C4-8943-BBD7060CDC37}"/>
              </a:ext>
            </a:extLst>
          </p:cNvPr>
          <p:cNvSpPr txBox="1"/>
          <p:nvPr/>
        </p:nvSpPr>
        <p:spPr>
          <a:xfrm>
            <a:off x="5530734" y="135980"/>
            <a:ext cx="1995054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مهمة</a:t>
            </a:r>
          </a:p>
        </p:txBody>
      </p:sp>
      <p:pic>
        <p:nvPicPr>
          <p:cNvPr id="1028" name="Picture 4" descr="سيارة توج الكهربائية أول سيارة تعمل على الكهرباء ب...">
            <a:extLst>
              <a:ext uri="{FF2B5EF4-FFF2-40B4-BE49-F238E27FC236}">
                <a16:creationId xmlns="" xmlns:a16="http://schemas.microsoft.com/office/drawing/2014/main" id="{C61BF25B-C31E-4982-BE85-81016E8BB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613" y="3992187"/>
            <a:ext cx="2857500" cy="16002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مربع نص 13">
            <a:hlinkClick r:id="rId3"/>
          </p:cNvPr>
          <p:cNvSpPr txBox="1"/>
          <p:nvPr/>
        </p:nvSpPr>
        <p:spPr>
          <a:xfrm>
            <a:off x="7410372" y="5058032"/>
            <a:ext cx="1588898" cy="16927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500" dirty="0" smtClean="0">
                <a:hlinkClick r:id="rId3"/>
              </a:rPr>
              <a:t>مواد اثرائية ودروس محوسبة رياضيات للصف العاشر –الفصل الأول</a:t>
            </a:r>
            <a:endParaRPr lang="ar-SA" sz="500" dirty="0"/>
          </a:p>
        </p:txBody>
      </p:sp>
    </p:spTree>
    <p:extLst>
      <p:ext uri="{BB962C8B-B14F-4D97-AF65-F5344CB8AC3E}">
        <p14:creationId xmlns="" xmlns:p14="http://schemas.microsoft.com/office/powerpoint/2010/main" val="306012733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437</Words>
  <PresentationFormat>مخصص</PresentationFormat>
  <Paragraphs>123</Paragraphs>
  <Slides>16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17" baseType="lpstr">
      <vt:lpstr>نسق Office</vt:lpstr>
      <vt:lpstr>مبدأ العد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</vt:vector>
  </TitlesOfParts>
  <Manager>داود ابو 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رياضيات درس مبدأ للصف العاشر الفصل الدراسي الأول</dc:title>
  <dc:subject>عرض درس بوربوينت في الرياضيات - عرض بوربوينت رياضيات درس مبدأ للصف العاشر الفصل الدراسي الأول</dc:subject>
  <dc:creator>الملتقى التربوي</dc:creator>
  <cp:keywords>رياضيات; الرياضيات; الفصل الأول; الملتقى التربوي; الصف العاشر</cp:keywords>
  <dc:description>عرض درس بوربوينت في الرياضيات - عرض بوربوينت رياضيات درس مبدأ للصف العاشر الفصل الدراسي الأول</dc:description>
  <cp:lastModifiedBy>الملتقى التربوي</cp:lastModifiedBy>
  <dcterms:created xsi:type="dcterms:W3CDTF">2020-12-31T01:44:21Z</dcterms:created>
  <dcterms:modified xsi:type="dcterms:W3CDTF">2020-12-31T00:51:11Z</dcterms:modified>
  <cp:category>الرياضيات; رياضيات; عرض بوربوينت; الفصل الدراسي الأول; الملتقى التربوي</cp:category>
</cp:coreProperties>
</file>