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notesMasterIdLst>
    <p:notesMasterId r:id="rId16"/>
  </p:notesMasterIdLst>
  <p:sldIdLst>
    <p:sldId id="256" r:id="rId2"/>
    <p:sldId id="268" r:id="rId3"/>
    <p:sldId id="282" r:id="rId4"/>
    <p:sldId id="295" r:id="rId5"/>
    <p:sldId id="297" r:id="rId6"/>
    <p:sldId id="269" r:id="rId7"/>
    <p:sldId id="304" r:id="rId8"/>
    <p:sldId id="305" r:id="rId9"/>
    <p:sldId id="298" r:id="rId10"/>
    <p:sldId id="303" r:id="rId11"/>
    <p:sldId id="289" r:id="rId12"/>
    <p:sldId id="302" r:id="rId13"/>
    <p:sldId id="274" r:id="rId14"/>
    <p:sldId id="275" r:id="rId15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00"/>
    <a:srgbClr val="FFFF00"/>
    <a:srgbClr val="990000"/>
    <a:srgbClr val="000099"/>
    <a:srgbClr val="00FF00"/>
    <a:srgbClr val="66FFFF"/>
    <a:srgbClr val="FF33CC"/>
    <a:srgbClr val="808080"/>
    <a:srgbClr val="9933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النمط الفات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نمط فاتح 3 - تميي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6453" autoAdjust="0"/>
    <p:restoredTop sz="96705" autoAdjust="0"/>
  </p:normalViewPr>
  <p:slideViewPr>
    <p:cSldViewPr>
      <p:cViewPr>
        <p:scale>
          <a:sx n="66" d="100"/>
          <a:sy n="66" d="100"/>
        </p:scale>
        <p:origin x="-3024" y="-1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1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12" Type="http://schemas.openxmlformats.org/officeDocument/2006/relationships/image" Target="../media/image30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0" Type="http://schemas.openxmlformats.org/officeDocument/2006/relationships/image" Target="../media/image28.wmf"/><Relationship Id="rId4" Type="http://schemas.openxmlformats.org/officeDocument/2006/relationships/image" Target="../media/image22.wmf"/><Relationship Id="rId9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image" Target="../media/image29.wmf"/><Relationship Id="rId3" Type="http://schemas.openxmlformats.org/officeDocument/2006/relationships/image" Target="../media/image34.wmf"/><Relationship Id="rId7" Type="http://schemas.openxmlformats.org/officeDocument/2006/relationships/image" Target="../media/image19.wmf"/><Relationship Id="rId12" Type="http://schemas.openxmlformats.org/officeDocument/2006/relationships/image" Target="../media/image26.wmf"/><Relationship Id="rId2" Type="http://schemas.openxmlformats.org/officeDocument/2006/relationships/image" Target="../media/image33.wmf"/><Relationship Id="rId16" Type="http://schemas.openxmlformats.org/officeDocument/2006/relationships/image" Target="../media/image38.wmf"/><Relationship Id="rId1" Type="http://schemas.openxmlformats.org/officeDocument/2006/relationships/image" Target="../media/image32.wmf"/><Relationship Id="rId6" Type="http://schemas.openxmlformats.org/officeDocument/2006/relationships/image" Target="../media/image25.wmf"/><Relationship Id="rId11" Type="http://schemas.openxmlformats.org/officeDocument/2006/relationships/image" Target="../media/image36.wmf"/><Relationship Id="rId5" Type="http://schemas.openxmlformats.org/officeDocument/2006/relationships/image" Target="../media/image24.wmf"/><Relationship Id="rId15" Type="http://schemas.openxmlformats.org/officeDocument/2006/relationships/image" Target="../media/image37.wmf"/><Relationship Id="rId10" Type="http://schemas.openxmlformats.org/officeDocument/2006/relationships/image" Target="../media/image28.wmf"/><Relationship Id="rId4" Type="http://schemas.openxmlformats.org/officeDocument/2006/relationships/image" Target="../media/image35.wmf"/><Relationship Id="rId9" Type="http://schemas.openxmlformats.org/officeDocument/2006/relationships/image" Target="../media/image23.wmf"/><Relationship Id="rId14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3.wmf"/><Relationship Id="rId1" Type="http://schemas.openxmlformats.org/officeDocument/2006/relationships/image" Target="../media/image42.wmf"/><Relationship Id="rId4" Type="http://schemas.openxmlformats.org/officeDocument/2006/relationships/image" Target="../media/image4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 dirty="0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A278317-0DF5-46BD-9550-2606A72A0BBA}" type="datetimeFigureOut">
              <a:rPr lang="ar-SA" smtClean="0"/>
              <a:pPr/>
              <a:t>22/05/1442</a:t>
            </a:fld>
            <a:endParaRPr lang="ar-SA" dirty="0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 dirty="0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18F9BAE-BAC0-4F95-A8E8-E9D40DD06178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xmlns="" val="599779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B5856-A932-4614-87F7-2737009C394D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96399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EF5E-31F4-4F8B-8769-1D9C86C71A35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9276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EF810-74C6-4C6B-9BD6-AB57F32F85B7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19031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CBD0-666F-440B-B1FB-842782DD3616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54335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DDB83-2A82-4BFD-82E2-607CE2504DA6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50632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8281-393E-4DEB-9F51-E58D9DC27DB2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67875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CD43-9E13-4BBE-845B-E8C249333CF3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73226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67145-2765-4A9B-8911-92D051794568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99830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DF2BB-A064-4CDB-ABC3-562FE05B9D9F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17781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CBE0F-83C1-49CB-B791-F40D9408ECE0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23685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EA658-EFA7-4C8D-B1E1-095D28D5A342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34839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EFE1A-2B90-4B30-A12B-2C2FFBEF52B3}" type="slidenum">
              <a:rPr lang="ar-SA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80790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8&amp;semester=1&amp;subject=2&amp;type=7&amp;submit=submit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Relationship Id="rId9" Type="http://schemas.openxmlformats.org/officeDocument/2006/relationships/hyperlink" Target="https://www.wepal.net/library/?app=content.list&amp;level=8&amp;semester=1&amp;subject=2&amp;type=7&amp;submit=submit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oleObject" Target="../embeddings/oleObject20.bin"/><Relationship Id="rId3" Type="http://schemas.openxmlformats.org/officeDocument/2006/relationships/image" Target="../media/image3.jpeg"/><Relationship Id="rId7" Type="http://schemas.openxmlformats.org/officeDocument/2006/relationships/oleObject" Target="../embeddings/oleObject14.bin"/><Relationship Id="rId12" Type="http://schemas.openxmlformats.org/officeDocument/2006/relationships/oleObject" Target="../embeddings/oleObject19.bin"/><Relationship Id="rId17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3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2.bin"/><Relationship Id="rId15" Type="http://schemas.openxmlformats.org/officeDocument/2006/relationships/oleObject" Target="../embeddings/oleObject22.bin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1.bin"/><Relationship Id="rId9" Type="http://schemas.openxmlformats.org/officeDocument/2006/relationships/oleObject" Target="../embeddings/oleObject16.bin"/><Relationship Id="rId14" Type="http://schemas.openxmlformats.org/officeDocument/2006/relationships/oleObject" Target="../embeddings/oleObject2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oleObject" Target="../embeddings/oleObject34.bin"/><Relationship Id="rId18" Type="http://schemas.openxmlformats.org/officeDocument/2006/relationships/oleObject" Target="../embeddings/oleObject39.bin"/><Relationship Id="rId3" Type="http://schemas.openxmlformats.org/officeDocument/2006/relationships/image" Target="../media/image39.jpeg"/><Relationship Id="rId21" Type="http://schemas.openxmlformats.org/officeDocument/2006/relationships/oleObject" Target="../embeddings/oleObject42.bin"/><Relationship Id="rId7" Type="http://schemas.openxmlformats.org/officeDocument/2006/relationships/oleObject" Target="../embeddings/oleObject28.bin"/><Relationship Id="rId12" Type="http://schemas.openxmlformats.org/officeDocument/2006/relationships/oleObject" Target="../embeddings/oleObject33.bin"/><Relationship Id="rId17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7.bin"/><Relationship Id="rId20" Type="http://schemas.openxmlformats.org/officeDocument/2006/relationships/oleObject" Target="../embeddings/oleObject41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7.bin"/><Relationship Id="rId11" Type="http://schemas.openxmlformats.org/officeDocument/2006/relationships/oleObject" Target="../embeddings/oleObject32.bin"/><Relationship Id="rId5" Type="http://schemas.openxmlformats.org/officeDocument/2006/relationships/oleObject" Target="../embeddings/oleObject26.bin"/><Relationship Id="rId15" Type="http://schemas.openxmlformats.org/officeDocument/2006/relationships/oleObject" Target="../embeddings/oleObject36.bin"/><Relationship Id="rId10" Type="http://schemas.openxmlformats.org/officeDocument/2006/relationships/oleObject" Target="../embeddings/oleObject31.bin"/><Relationship Id="rId19" Type="http://schemas.openxmlformats.org/officeDocument/2006/relationships/oleObject" Target="../embeddings/oleObject40.bin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30.bin"/><Relationship Id="rId14" Type="http://schemas.openxmlformats.org/officeDocument/2006/relationships/oleObject" Target="../embeddings/oleObject3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epal.net/library/?app=content.list&amp;level=8&amp;semester=1&amp;subject=2&amp;type=7&amp;submit=submit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8&amp;semester=1&amp;subject=2&amp;type=7&amp;submit=submit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63" y="1454919"/>
            <a:ext cx="7921277" cy="1470025"/>
          </a:xfrm>
        </p:spPr>
        <p:txBody>
          <a:bodyPr>
            <a:noAutofit/>
          </a:bodyPr>
          <a:lstStyle/>
          <a:p>
            <a:r>
              <a:rPr lang="ar-SA" sz="5400" b="1" dirty="0" smtClean="0"/>
              <a:t>مقاييس التشتت</a:t>
            </a:r>
            <a:endParaRPr lang="en-US" sz="5400" b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15816" y="3140000"/>
            <a:ext cx="3169096" cy="1081088"/>
          </a:xfrm>
        </p:spPr>
        <p:txBody>
          <a:bodyPr>
            <a:normAutofit/>
          </a:bodyPr>
          <a:lstStyle/>
          <a:p>
            <a:r>
              <a:rPr lang="ar-SA" sz="4800" b="1" dirty="0" smtClean="0">
                <a:solidFill>
                  <a:srgbClr val="FF0000"/>
                </a:solidFill>
              </a:rPr>
              <a:t> </a:t>
            </a:r>
            <a:r>
              <a:rPr lang="ar-SA" sz="4800" b="1" dirty="0">
                <a:solidFill>
                  <a:srgbClr val="FF0000"/>
                </a:solidFill>
              </a:rPr>
              <a:t>أيمن الصالحي</a:t>
            </a:r>
          </a:p>
          <a:p>
            <a:endParaRPr lang="en-US" sz="4800" b="1" dirty="0">
              <a:solidFill>
                <a:srgbClr val="FF0000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396547" y="4940646"/>
            <a:ext cx="4119669" cy="936625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  <a:effectLst/>
          <a:extLst/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ar-SA" sz="4000" b="1" dirty="0"/>
              <a:t>مدرسة </a:t>
            </a:r>
            <a:r>
              <a:rPr lang="ar-SA" sz="4000" b="1" dirty="0" smtClean="0"/>
              <a:t>الكندي الثانوية</a:t>
            </a:r>
            <a:endParaRPr lang="en-US" sz="4000" b="1" dirty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970806" y="4005064"/>
            <a:ext cx="6913562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ar-SA" sz="4800" b="1" dirty="0" smtClean="0">
                <a:solidFill>
                  <a:schemeClr val="tx2"/>
                </a:solidFill>
              </a:rPr>
              <a:t>الصف الثامن الاساسي</a:t>
            </a:r>
          </a:p>
        </p:txBody>
      </p:sp>
      <p:sp>
        <p:nvSpPr>
          <p:cNvPr id="2" name="مستطيل 1"/>
          <p:cNvSpPr/>
          <p:nvPr/>
        </p:nvSpPr>
        <p:spPr>
          <a:xfrm>
            <a:off x="6012160" y="3311406"/>
            <a:ext cx="17588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u="sng" dirty="0"/>
              <a:t>اعداد الأستاذ </a:t>
            </a:r>
            <a:endParaRPr lang="ar-SA" sz="28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  <p:bldP spid="2052" grpId="0"/>
      <p:bldP spid="10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تمرير أفقي 2"/>
          <p:cNvSpPr/>
          <p:nvPr/>
        </p:nvSpPr>
        <p:spPr>
          <a:xfrm>
            <a:off x="899592" y="116632"/>
            <a:ext cx="6984776" cy="1368450"/>
          </a:xfrm>
          <a:prstGeom prst="horizont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2" name="شكل بيضاوي 1"/>
          <p:cNvSpPr/>
          <p:nvPr/>
        </p:nvSpPr>
        <p:spPr>
          <a:xfrm>
            <a:off x="6588224" y="1484784"/>
            <a:ext cx="208823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302375" y="1268760"/>
            <a:ext cx="2590800" cy="1143000"/>
          </a:xfrm>
        </p:spPr>
        <p:txBody>
          <a:bodyPr/>
          <a:lstStyle/>
          <a:p>
            <a:r>
              <a:rPr lang="ar-SA" b="1" dirty="0">
                <a:solidFill>
                  <a:srgbClr val="FF3300"/>
                </a:solidFill>
              </a:rPr>
              <a:t>الاهداف</a:t>
            </a:r>
            <a:endParaRPr lang="en-US" b="1" dirty="0">
              <a:solidFill>
                <a:srgbClr val="FF33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2348880"/>
            <a:ext cx="8516938" cy="3024336"/>
          </a:xfrm>
          <a:noFill/>
          <a:ln w="76200" cmpd="tri">
            <a:noFill/>
            <a:miter lim="800000"/>
            <a:headEnd/>
            <a:tailEnd/>
          </a:ln>
        </p:spPr>
        <p:txBody>
          <a:bodyPr>
            <a:normAutofit fontScale="92500" lnSpcReduction="20000"/>
          </a:bodyPr>
          <a:lstStyle/>
          <a:p>
            <a:r>
              <a:rPr lang="ar-SA" sz="3600" b="1" dirty="0"/>
              <a:t>أن </a:t>
            </a:r>
            <a:r>
              <a:rPr lang="ar-SA" sz="3600" b="1" dirty="0" smtClean="0"/>
              <a:t>يتعرف الطالب مقاييس التشتت</a:t>
            </a:r>
            <a:endParaRPr lang="ar-SA" sz="3600" b="1" dirty="0"/>
          </a:p>
          <a:p>
            <a:r>
              <a:rPr lang="ar-SA" sz="3600" b="1" dirty="0"/>
              <a:t>أن </a:t>
            </a:r>
            <a:r>
              <a:rPr lang="ar-SA" sz="3600" b="1" dirty="0" smtClean="0"/>
              <a:t>يحسب الطالب المدى لبيانات احصائية</a:t>
            </a:r>
            <a:endParaRPr lang="ar-SA" sz="3600" b="1" dirty="0"/>
          </a:p>
          <a:p>
            <a:r>
              <a:rPr lang="ar-SA" sz="3600" b="1" dirty="0"/>
              <a:t>أن يحسب الطالب </a:t>
            </a:r>
            <a:r>
              <a:rPr lang="ar-SA" sz="3600" b="1" dirty="0" smtClean="0"/>
              <a:t>التباين </a:t>
            </a:r>
            <a:r>
              <a:rPr lang="ar-SA" sz="3600" b="1" dirty="0"/>
              <a:t>لبيانات احصائية</a:t>
            </a:r>
          </a:p>
          <a:p>
            <a:r>
              <a:rPr lang="ar-SA" sz="3600" b="1" dirty="0"/>
              <a:t>أن يحسب الطالب </a:t>
            </a:r>
            <a:r>
              <a:rPr lang="ar-SA" sz="3600" b="1" dirty="0" smtClean="0"/>
              <a:t>الانحراف المعياري </a:t>
            </a:r>
            <a:r>
              <a:rPr lang="ar-SA" sz="3600" b="1" dirty="0"/>
              <a:t>لبيانات احصائية</a:t>
            </a:r>
          </a:p>
          <a:p>
            <a:r>
              <a:rPr lang="ar-SA" sz="3600" b="1" dirty="0" smtClean="0"/>
              <a:t>أن يوظف الطالب مقاييس التشتت في حل تمارين ومسائل منتمية  </a:t>
            </a:r>
            <a:endParaRPr lang="en-US" sz="3600" b="1" dirty="0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250825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ar-SA" sz="4400" b="1" dirty="0" smtClean="0">
                <a:solidFill>
                  <a:srgbClr val="FF3300"/>
                </a:solidFill>
              </a:rPr>
              <a:t> مقاييس التشتت</a:t>
            </a:r>
            <a:endParaRPr lang="en-US" sz="44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16386" grpId="0"/>
      <p:bldP spid="16387" grpId="0" build="p"/>
      <p:bldP spid="163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مربع نص 56"/>
          <p:cNvSpPr txBox="1"/>
          <p:nvPr/>
        </p:nvSpPr>
        <p:spPr>
          <a:xfrm>
            <a:off x="6876256" y="2823026"/>
            <a:ext cx="2234688" cy="1025914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prstDash val="dashDot"/>
          </a:ln>
        </p:spPr>
        <p:txBody>
          <a:bodyPr wrap="square" lIns="162553" tIns="81276" rIns="162553" bIns="81276" rtlCol="1">
            <a:spAutoFit/>
          </a:bodyPr>
          <a:lstStyle/>
          <a:p>
            <a:pPr algn="ctr"/>
            <a:r>
              <a:rPr lang="ar-SA" sz="2800" b="1" dirty="0" smtClean="0">
                <a:solidFill>
                  <a:srgbClr val="FF0000"/>
                </a:solidFill>
                <a:latin typeface="Hacen Egypt" pitchFamily="2" charset="-78"/>
                <a:cs typeface="+mj-cs"/>
              </a:rPr>
              <a:t>مقاييس النزعة المركزية</a:t>
            </a:r>
            <a:endParaRPr lang="ar-SA" sz="2800" b="1" baseline="30000" dirty="0">
              <a:solidFill>
                <a:srgbClr val="FF00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76" name="مربع نص 75"/>
          <p:cNvSpPr txBox="1"/>
          <p:nvPr/>
        </p:nvSpPr>
        <p:spPr>
          <a:xfrm>
            <a:off x="7380312" y="169677"/>
            <a:ext cx="1512168" cy="595027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1"/>
            </a:solidFill>
          </a:ln>
        </p:spPr>
        <p:txBody>
          <a:bodyPr wrap="square" lIns="162553" tIns="81276" rIns="162553" bIns="81276" rtlCol="1">
            <a:spAutoFit/>
          </a:bodyPr>
          <a:lstStyle/>
          <a:p>
            <a:pPr algn="ctr"/>
            <a:r>
              <a:rPr lang="ar-SA" sz="2800" b="1" dirty="0" smtClean="0">
                <a:latin typeface="Hacen Egypt" pitchFamily="2" charset="-78"/>
                <a:cs typeface="+mj-cs"/>
              </a:rPr>
              <a:t>مراجعة</a:t>
            </a:r>
          </a:p>
        </p:txBody>
      </p:sp>
      <p:sp>
        <p:nvSpPr>
          <p:cNvPr id="80" name="مربع نص 79"/>
          <p:cNvSpPr txBox="1"/>
          <p:nvPr/>
        </p:nvSpPr>
        <p:spPr>
          <a:xfrm>
            <a:off x="2267744" y="6237312"/>
            <a:ext cx="5616625" cy="533471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400" b="1" dirty="0" smtClean="0">
                <a:solidFill>
                  <a:schemeClr val="accent6"/>
                </a:solidFill>
                <a:latin typeface="Hacen Egypt" pitchFamily="2" charset="-78"/>
                <a:cs typeface="+mj-cs"/>
              </a:rPr>
              <a:t>وسوف نتعرف في هذا الصف على مقاييس التشتت</a:t>
            </a:r>
            <a:endParaRPr lang="ar-SA" sz="2400" b="1" baseline="30000" dirty="0">
              <a:solidFill>
                <a:schemeClr val="accent6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1" name="مربع نص 30"/>
          <p:cNvSpPr txBox="1"/>
          <p:nvPr/>
        </p:nvSpPr>
        <p:spPr>
          <a:xfrm>
            <a:off x="3483496" y="1141774"/>
            <a:ext cx="2096616" cy="53347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4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الوسط الحسابي</a:t>
            </a:r>
            <a:endParaRPr lang="ar-SA" sz="2400" b="1" baseline="30000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2" name="مربع نص 31"/>
          <p:cNvSpPr txBox="1"/>
          <p:nvPr/>
        </p:nvSpPr>
        <p:spPr>
          <a:xfrm>
            <a:off x="3982311" y="3111553"/>
            <a:ext cx="1237761" cy="5950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800" b="1" dirty="0" smtClean="0">
                <a:latin typeface="Hacen Egypt" pitchFamily="2" charset="-78"/>
                <a:cs typeface="+mj-cs"/>
              </a:rPr>
              <a:t>الوسيط</a:t>
            </a:r>
            <a:endParaRPr lang="ar-SA" sz="2800" b="1" baseline="30000" dirty="0">
              <a:latin typeface="Hacen Egypt" pitchFamily="2" charset="-78"/>
              <a:cs typeface="+mj-cs"/>
            </a:endParaRPr>
          </a:p>
        </p:txBody>
      </p:sp>
      <p:sp>
        <p:nvSpPr>
          <p:cNvPr id="33" name="مربع نص 32"/>
          <p:cNvSpPr txBox="1"/>
          <p:nvPr/>
        </p:nvSpPr>
        <p:spPr>
          <a:xfrm>
            <a:off x="4139952" y="5013176"/>
            <a:ext cx="1125557" cy="533471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400" b="1" dirty="0" smtClean="0">
                <a:solidFill>
                  <a:srgbClr val="000099"/>
                </a:solidFill>
                <a:latin typeface="Hacen Egypt" pitchFamily="2" charset="-78"/>
                <a:cs typeface="+mj-cs"/>
              </a:rPr>
              <a:t>المنوال</a:t>
            </a:r>
            <a:endParaRPr lang="ar-SA" sz="2400" b="1" baseline="30000" dirty="0">
              <a:solidFill>
                <a:srgbClr val="000099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323528" y="798005"/>
            <a:ext cx="2096616" cy="902803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txBody>
          <a:bodyPr wrap="square" lIns="162553" tIns="81276" rIns="162553" bIns="81276" rtlCol="1">
            <a:spAutoFit/>
          </a:bodyPr>
          <a:lstStyle/>
          <a:p>
            <a:pPr algn="ctr"/>
            <a:r>
              <a:rPr lang="ar-SA" sz="2400" b="1" dirty="0" smtClean="0">
                <a:solidFill>
                  <a:srgbClr val="FFFF00"/>
                </a:solidFill>
                <a:latin typeface="Hacen Egypt" pitchFamily="2" charset="-78"/>
                <a:cs typeface="+mj-cs"/>
              </a:rPr>
              <a:t>نقسم مجموع القيم على عددها</a:t>
            </a:r>
            <a:endParaRPr lang="ar-SA" sz="2400" b="1" baseline="30000" dirty="0">
              <a:solidFill>
                <a:srgbClr val="FFFF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251520" y="2660921"/>
            <a:ext cx="2240901" cy="1272135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4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القيمة التي تتوسط القيم بعد ترتيبها تصاعديا او تنازليا</a:t>
            </a:r>
            <a:endParaRPr lang="ar-SA" sz="2400" b="1" baseline="30000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251520" y="4902461"/>
            <a:ext cx="2272444" cy="902803"/>
          </a:xfrm>
          <a:prstGeom prst="rect">
            <a:avLst/>
          </a:prstGeom>
          <a:solidFill>
            <a:srgbClr val="FF0000"/>
          </a:solidFill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400" b="1" dirty="0" smtClean="0">
                <a:solidFill>
                  <a:srgbClr val="00B0F0"/>
                </a:solidFill>
                <a:latin typeface="Hacen Egypt" pitchFamily="2" charset="-78"/>
                <a:cs typeface="+mj-cs"/>
              </a:rPr>
              <a:t>القيمة الاكثر تكرارا من القيم الأخرى</a:t>
            </a:r>
            <a:endParaRPr lang="ar-SA" sz="2400" b="1" baseline="30000" dirty="0">
              <a:solidFill>
                <a:srgbClr val="00B0F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5" name="سهم إلى اليمين 14"/>
          <p:cNvSpPr/>
          <p:nvPr/>
        </p:nvSpPr>
        <p:spPr>
          <a:xfrm rot="10800000">
            <a:off x="5265509" y="3284983"/>
            <a:ext cx="1610747" cy="252257"/>
          </a:xfrm>
          <a:prstGeom prst="rightArrow">
            <a:avLst>
              <a:gd name="adj1" fmla="val 30673"/>
              <a:gd name="adj2" fmla="val 35980"/>
            </a:avLst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6" name="سهم إلى اليمين 15"/>
          <p:cNvSpPr/>
          <p:nvPr/>
        </p:nvSpPr>
        <p:spPr>
          <a:xfrm rot="10800000">
            <a:off x="2497518" y="1249405"/>
            <a:ext cx="922354" cy="220431"/>
          </a:xfrm>
          <a:prstGeom prst="rightArrow">
            <a:avLst>
              <a:gd name="adj1" fmla="val 30673"/>
              <a:gd name="adj2" fmla="val 35980"/>
            </a:avLst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7" name="سهم إلى اليمين 16"/>
          <p:cNvSpPr/>
          <p:nvPr/>
        </p:nvSpPr>
        <p:spPr>
          <a:xfrm rot="8536622">
            <a:off x="5103853" y="4299583"/>
            <a:ext cx="2008920" cy="306400"/>
          </a:xfrm>
          <a:prstGeom prst="rightArrow">
            <a:avLst>
              <a:gd name="adj1" fmla="val 30673"/>
              <a:gd name="adj2" fmla="val 35980"/>
            </a:avLst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8" name="سهم إلى اليمين 17"/>
          <p:cNvSpPr/>
          <p:nvPr/>
        </p:nvSpPr>
        <p:spPr>
          <a:xfrm rot="10800000">
            <a:off x="2555777" y="3284984"/>
            <a:ext cx="1426534" cy="252258"/>
          </a:xfrm>
          <a:prstGeom prst="rightArrow">
            <a:avLst>
              <a:gd name="adj1" fmla="val 30673"/>
              <a:gd name="adj2" fmla="val 35980"/>
            </a:avLst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9" name="سهم إلى اليمين 18"/>
          <p:cNvSpPr/>
          <p:nvPr/>
        </p:nvSpPr>
        <p:spPr>
          <a:xfrm rot="10800000">
            <a:off x="2555776" y="5152783"/>
            <a:ext cx="1584176" cy="220432"/>
          </a:xfrm>
          <a:prstGeom prst="rightArrow">
            <a:avLst>
              <a:gd name="adj1" fmla="val 30673"/>
              <a:gd name="adj2" fmla="val 35980"/>
            </a:avLst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20" name="سهم إلى اليمين 19"/>
          <p:cNvSpPr/>
          <p:nvPr/>
        </p:nvSpPr>
        <p:spPr>
          <a:xfrm rot="13508034">
            <a:off x="5367659" y="2023056"/>
            <a:ext cx="1751671" cy="245242"/>
          </a:xfrm>
          <a:prstGeom prst="rightArrow">
            <a:avLst>
              <a:gd name="adj1" fmla="val 30673"/>
              <a:gd name="adj2" fmla="val 35980"/>
            </a:avLst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xmlns="" val="8443046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76" grpId="0" animBg="1"/>
      <p:bldP spid="80" grpId="0" animBg="1"/>
      <p:bldP spid="31" grpId="0" animBg="1"/>
      <p:bldP spid="32" grpId="0" animBg="1"/>
      <p:bldP spid="33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شكل بيضاوي 52"/>
          <p:cNvSpPr/>
          <p:nvPr/>
        </p:nvSpPr>
        <p:spPr>
          <a:xfrm>
            <a:off x="3793976" y="4581128"/>
            <a:ext cx="417984" cy="50405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224" name="شكل بيضاوي 9223"/>
          <p:cNvSpPr/>
          <p:nvPr/>
        </p:nvSpPr>
        <p:spPr>
          <a:xfrm>
            <a:off x="7874000" y="177343"/>
            <a:ext cx="979984" cy="8640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مربع نص 1"/>
          <p:cNvSpPr txBox="1"/>
          <p:nvPr/>
        </p:nvSpPr>
        <p:spPr>
          <a:xfrm>
            <a:off x="7801992" y="311877"/>
            <a:ext cx="1051992" cy="595027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800" b="1" dirty="0" smtClean="0">
                <a:latin typeface="Hacen Egypt" pitchFamily="2" charset="-78"/>
                <a:cs typeface="+mj-cs"/>
              </a:rPr>
              <a:t>مثال:</a:t>
            </a:r>
            <a:endParaRPr lang="ar-SA" sz="2800" b="1" baseline="30000" dirty="0">
              <a:latin typeface="Hacen Egypt" pitchFamily="2" charset="-78"/>
              <a:cs typeface="+mj-cs"/>
            </a:endParaRPr>
          </a:p>
        </p:txBody>
      </p:sp>
      <p:sp>
        <p:nvSpPr>
          <p:cNvPr id="29" name="مربع نص 28"/>
          <p:cNvSpPr txBox="1"/>
          <p:nvPr/>
        </p:nvSpPr>
        <p:spPr>
          <a:xfrm>
            <a:off x="460071" y="98830"/>
            <a:ext cx="7315932" cy="1456801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800" b="1" dirty="0" smtClean="0">
                <a:latin typeface="Hacen Egypt" pitchFamily="2" charset="-78"/>
                <a:cs typeface="+mj-cs"/>
              </a:rPr>
              <a:t>البيانات التالية تبين أعمار 7 طلاب </a:t>
            </a:r>
          </a:p>
          <a:p>
            <a:r>
              <a:rPr lang="ar-SA" sz="2800" b="1" dirty="0" smtClean="0">
                <a:latin typeface="Hacen Egypt" pitchFamily="2" charset="-78"/>
                <a:cs typeface="+mj-cs"/>
              </a:rPr>
              <a:t> ( 12،17، 11، 14 ، 10 ، 12 ، 15)  احسب ما يلي : 1)الوسط الحسابي     2) الوسيط         3) المنوال  </a:t>
            </a:r>
            <a:endParaRPr lang="ar-SA" sz="2800" b="1" baseline="30000" dirty="0">
              <a:latin typeface="Hacen Egypt" pitchFamily="2" charset="-78"/>
              <a:cs typeface="+mj-cs"/>
            </a:endParaRPr>
          </a:p>
        </p:txBody>
      </p:sp>
      <p:sp>
        <p:nvSpPr>
          <p:cNvPr id="30" name="مربع نص 29"/>
          <p:cNvSpPr txBox="1"/>
          <p:nvPr/>
        </p:nvSpPr>
        <p:spPr>
          <a:xfrm>
            <a:off x="5047928" y="1555631"/>
            <a:ext cx="3816424" cy="595027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800" b="1" dirty="0" smtClean="0">
                <a:latin typeface="Hacen Egypt" pitchFamily="2" charset="-78"/>
                <a:cs typeface="+mj-cs"/>
              </a:rPr>
              <a:t>1) الوسط الحسابي: رمزه </a:t>
            </a:r>
            <a:endParaRPr lang="ar-SA" sz="2800" b="1" baseline="30000" dirty="0">
              <a:latin typeface="Hacen Egypt" pitchFamily="2" charset="-78"/>
              <a:cs typeface="+mj-cs"/>
            </a:endParaRPr>
          </a:p>
        </p:txBody>
      </p:sp>
      <p:sp>
        <p:nvSpPr>
          <p:cNvPr id="9217" name="مستطيل 9216"/>
          <p:cNvSpPr/>
          <p:nvPr/>
        </p:nvSpPr>
        <p:spPr>
          <a:xfrm>
            <a:off x="1283550" y="2780928"/>
            <a:ext cx="3738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solidFill>
                  <a:schemeClr val="bg1"/>
                </a:solidFill>
                <a:latin typeface="Hacen Egypt" pitchFamily="2" charset="-78"/>
              </a:rPr>
              <a:t>ق</a:t>
            </a:r>
            <a:endParaRPr lang="ar-SA" sz="2400" dirty="0">
              <a:solidFill>
                <a:schemeClr val="bg1"/>
              </a:solidFill>
            </a:endParaRPr>
          </a:p>
        </p:txBody>
      </p:sp>
      <p:sp>
        <p:nvSpPr>
          <p:cNvPr id="9221" name="مستطيل 9220"/>
          <p:cNvSpPr/>
          <p:nvPr/>
        </p:nvSpPr>
        <p:spPr>
          <a:xfrm>
            <a:off x="2193696" y="4005064"/>
            <a:ext cx="4324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400" b="1" dirty="0">
                <a:solidFill>
                  <a:schemeClr val="bg1"/>
                </a:solidFill>
                <a:latin typeface="Hacen Egypt" pitchFamily="2" charset="-78"/>
              </a:rPr>
              <a:t>و</a:t>
            </a:r>
            <a:endParaRPr lang="ar-SA" sz="2400" dirty="0">
              <a:solidFill>
                <a:schemeClr val="bg1"/>
              </a:solidFill>
            </a:endParaRPr>
          </a:p>
        </p:txBody>
      </p:sp>
      <p:graphicFrame>
        <p:nvGraphicFramePr>
          <p:cNvPr id="26" name="كائن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62298395"/>
              </p:ext>
            </p:extLst>
          </p:nvPr>
        </p:nvGraphicFramePr>
        <p:xfrm>
          <a:off x="1691680" y="2167384"/>
          <a:ext cx="2101850" cy="1117600"/>
        </p:xfrm>
        <a:graphic>
          <a:graphicData uri="http://schemas.openxmlformats.org/presentationml/2006/ole">
            <p:oleObj spid="_x0000_s1224" name="Equation" r:id="rId4" imgW="965160" imgH="469800" progId="">
              <p:embed/>
            </p:oleObj>
          </a:graphicData>
        </a:graphic>
      </p:graphicFrame>
      <p:graphicFrame>
        <p:nvGraphicFramePr>
          <p:cNvPr id="27" name="كائن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83465661"/>
              </p:ext>
            </p:extLst>
          </p:nvPr>
        </p:nvGraphicFramePr>
        <p:xfrm>
          <a:off x="7561237" y="2231207"/>
          <a:ext cx="912813" cy="693737"/>
        </p:xfrm>
        <a:graphic>
          <a:graphicData uri="http://schemas.openxmlformats.org/presentationml/2006/ole">
            <p:oleObj spid="_x0000_s1225" name="Equation" r:id="rId5" imgW="419040" imgH="291960" progId="">
              <p:embed/>
            </p:oleObj>
          </a:graphicData>
        </a:graphic>
      </p:graphicFrame>
      <p:sp>
        <p:nvSpPr>
          <p:cNvPr id="28" name="عنوان 1"/>
          <p:cNvSpPr txBox="1">
            <a:spLocks/>
          </p:cNvSpPr>
          <p:nvPr/>
        </p:nvSpPr>
        <p:spPr>
          <a:xfrm>
            <a:off x="5732506" y="2204864"/>
            <a:ext cx="1791822" cy="46805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مجموع قيم س 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31" name="عنوان 1"/>
          <p:cNvSpPr txBox="1">
            <a:spLocks/>
          </p:cNvSpPr>
          <p:nvPr/>
        </p:nvSpPr>
        <p:spPr>
          <a:xfrm>
            <a:off x="5855089" y="2797969"/>
            <a:ext cx="1669239" cy="444624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عدد القيم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32" name="عنوان 1"/>
          <p:cNvSpPr txBox="1">
            <a:spLocks/>
          </p:cNvSpPr>
          <p:nvPr/>
        </p:nvSpPr>
        <p:spPr>
          <a:xfrm>
            <a:off x="4025131" y="2438890"/>
            <a:ext cx="1482973" cy="486054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بالرموز</a:t>
            </a:r>
            <a:endParaRPr lang="ar-SA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33" name="كائن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9889624"/>
              </p:ext>
            </p:extLst>
          </p:nvPr>
        </p:nvGraphicFramePr>
        <p:xfrm>
          <a:off x="7668344" y="2996952"/>
          <a:ext cx="912813" cy="693737"/>
        </p:xfrm>
        <a:graphic>
          <a:graphicData uri="http://schemas.openxmlformats.org/presentationml/2006/ole">
            <p:oleObj spid="_x0000_s1226" name="Equation" r:id="rId6" imgW="418918" imgH="291973" progId="">
              <p:embed/>
            </p:oleObj>
          </a:graphicData>
        </a:graphic>
      </p:graphicFrame>
      <p:sp>
        <p:nvSpPr>
          <p:cNvPr id="34" name="عنوان 1"/>
          <p:cNvSpPr txBox="1">
            <a:spLocks/>
          </p:cNvSpPr>
          <p:nvPr/>
        </p:nvSpPr>
        <p:spPr>
          <a:xfrm>
            <a:off x="2494248" y="3212976"/>
            <a:ext cx="5318112" cy="504056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800" b="1" dirty="0" smtClean="0">
                <a:solidFill>
                  <a:schemeClr val="tx1"/>
                </a:solidFill>
              </a:rPr>
              <a:t>17 + 12 + 11 +14 + 10 + 12 + 15</a:t>
            </a:r>
            <a:endParaRPr lang="ar-SA" sz="2800" b="1" dirty="0">
              <a:solidFill>
                <a:schemeClr val="tx1"/>
              </a:solidFill>
            </a:endParaRPr>
          </a:p>
        </p:txBody>
      </p:sp>
      <p:cxnSp>
        <p:nvCxnSpPr>
          <p:cNvPr id="36" name="رابط مستقيم 35"/>
          <p:cNvCxnSpPr/>
          <p:nvPr/>
        </p:nvCxnSpPr>
        <p:spPr>
          <a:xfrm flipH="1">
            <a:off x="2890292" y="3717032"/>
            <a:ext cx="456202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عنوان 1"/>
          <p:cNvSpPr txBox="1">
            <a:spLocks/>
          </p:cNvSpPr>
          <p:nvPr/>
        </p:nvSpPr>
        <p:spPr>
          <a:xfrm>
            <a:off x="4966292" y="3753036"/>
            <a:ext cx="720080" cy="504056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7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38" name="عنوان 1"/>
          <p:cNvSpPr txBox="1">
            <a:spLocks/>
          </p:cNvSpPr>
          <p:nvPr/>
        </p:nvSpPr>
        <p:spPr>
          <a:xfrm>
            <a:off x="2195736" y="3356992"/>
            <a:ext cx="720080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44" name="عنوان 1"/>
          <p:cNvSpPr txBox="1">
            <a:spLocks/>
          </p:cNvSpPr>
          <p:nvPr/>
        </p:nvSpPr>
        <p:spPr>
          <a:xfrm>
            <a:off x="1475656" y="3810441"/>
            <a:ext cx="720080" cy="504056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7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45" name="عنوان 1"/>
          <p:cNvSpPr txBox="1">
            <a:spLocks/>
          </p:cNvSpPr>
          <p:nvPr/>
        </p:nvSpPr>
        <p:spPr>
          <a:xfrm>
            <a:off x="1270112" y="3271495"/>
            <a:ext cx="1141648" cy="504056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91</a:t>
            </a:r>
            <a:endParaRPr lang="ar-SA" sz="3200" b="1" dirty="0">
              <a:solidFill>
                <a:schemeClr val="tx1"/>
              </a:solidFill>
            </a:endParaRPr>
          </a:p>
        </p:txBody>
      </p:sp>
      <p:cxnSp>
        <p:nvCxnSpPr>
          <p:cNvPr id="46" name="رابط مستقيم 45"/>
          <p:cNvCxnSpPr/>
          <p:nvPr/>
        </p:nvCxnSpPr>
        <p:spPr>
          <a:xfrm flipH="1">
            <a:off x="1475656" y="3780172"/>
            <a:ext cx="7816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عنوان 1"/>
          <p:cNvSpPr txBox="1">
            <a:spLocks/>
          </p:cNvSpPr>
          <p:nvPr/>
        </p:nvSpPr>
        <p:spPr>
          <a:xfrm>
            <a:off x="899592" y="3356992"/>
            <a:ext cx="720080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48" name="عنوان 1"/>
          <p:cNvSpPr txBox="1">
            <a:spLocks/>
          </p:cNvSpPr>
          <p:nvPr/>
        </p:nvSpPr>
        <p:spPr>
          <a:xfrm>
            <a:off x="323528" y="3273862"/>
            <a:ext cx="720080" cy="648072"/>
          </a:xfrm>
          <a:prstGeom prst="rect">
            <a:avLst/>
          </a:prstGeom>
          <a:solidFill>
            <a:srgbClr val="FFC000"/>
          </a:solidFill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13</a:t>
            </a:r>
            <a:endParaRPr lang="ar-SA" sz="4000" b="1" dirty="0">
              <a:solidFill>
                <a:schemeClr val="tx1"/>
              </a:solidFill>
            </a:endParaRPr>
          </a:p>
        </p:txBody>
      </p:sp>
      <p:graphicFrame>
        <p:nvGraphicFramePr>
          <p:cNvPr id="3" name="كائن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10843957"/>
              </p:ext>
            </p:extLst>
          </p:nvPr>
        </p:nvGraphicFramePr>
        <p:xfrm>
          <a:off x="5005388" y="1484313"/>
          <a:ext cx="525462" cy="693737"/>
        </p:xfrm>
        <a:graphic>
          <a:graphicData uri="http://schemas.openxmlformats.org/presentationml/2006/ole">
            <p:oleObj spid="_x0000_s1227" name="Equation" r:id="rId7" imgW="241200" imgH="291960" progId="">
              <p:embed/>
            </p:oleObj>
          </a:graphicData>
        </a:graphic>
      </p:graphicFrame>
      <p:cxnSp>
        <p:nvCxnSpPr>
          <p:cNvPr id="49" name="رابط مستقيم 48"/>
          <p:cNvCxnSpPr/>
          <p:nvPr/>
        </p:nvCxnSpPr>
        <p:spPr>
          <a:xfrm flipH="1">
            <a:off x="5809754" y="2780928"/>
            <a:ext cx="171457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مربع نص 49"/>
          <p:cNvSpPr txBox="1"/>
          <p:nvPr/>
        </p:nvSpPr>
        <p:spPr>
          <a:xfrm>
            <a:off x="2987824" y="1556792"/>
            <a:ext cx="1971842" cy="595027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800" b="1" dirty="0" smtClean="0">
                <a:latin typeface="Hacen Egypt" pitchFamily="2" charset="-78"/>
                <a:cs typeface="+mj-cs"/>
              </a:rPr>
              <a:t> وقانونه هو </a:t>
            </a:r>
            <a:endParaRPr lang="ar-SA" sz="2800" b="1" baseline="30000" dirty="0">
              <a:latin typeface="Hacen Egypt" pitchFamily="2" charset="-78"/>
              <a:cs typeface="+mj-cs"/>
            </a:endParaRPr>
          </a:p>
        </p:txBody>
      </p:sp>
      <p:sp>
        <p:nvSpPr>
          <p:cNvPr id="51" name="مربع نص 50"/>
          <p:cNvSpPr txBox="1"/>
          <p:nvPr/>
        </p:nvSpPr>
        <p:spPr>
          <a:xfrm>
            <a:off x="3203848" y="4077072"/>
            <a:ext cx="5832648" cy="595027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800" b="1" dirty="0" smtClean="0">
                <a:latin typeface="Hacen Egypt" pitchFamily="2" charset="-78"/>
                <a:cs typeface="+mj-cs"/>
              </a:rPr>
              <a:t>2) الوسيط: رمزه (و) نرتب القيم تصاعديا</a:t>
            </a:r>
            <a:endParaRPr lang="ar-SA" sz="2800" b="1" baseline="30000" dirty="0">
              <a:latin typeface="Hacen Egypt" pitchFamily="2" charset="-78"/>
              <a:cs typeface="+mj-cs"/>
            </a:endParaRPr>
          </a:p>
        </p:txBody>
      </p:sp>
      <p:sp>
        <p:nvSpPr>
          <p:cNvPr id="52" name="عنوان 1"/>
          <p:cNvSpPr txBox="1">
            <a:spLocks/>
          </p:cNvSpPr>
          <p:nvPr/>
        </p:nvSpPr>
        <p:spPr>
          <a:xfrm>
            <a:off x="1403648" y="4581128"/>
            <a:ext cx="5318112" cy="504056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800" b="1" dirty="0" smtClean="0">
                <a:solidFill>
                  <a:schemeClr val="tx1"/>
                </a:solidFill>
              </a:rPr>
              <a:t>10 ، 11 ، 12، 14،12 ، 15 ،17</a:t>
            </a:r>
            <a:endParaRPr lang="ar-SA" sz="2800" b="1" dirty="0">
              <a:solidFill>
                <a:schemeClr val="tx1"/>
              </a:solidFill>
            </a:endParaRPr>
          </a:p>
        </p:txBody>
      </p:sp>
      <p:cxnSp>
        <p:nvCxnSpPr>
          <p:cNvPr id="10" name="رابط مستقيم 9"/>
          <p:cNvCxnSpPr/>
          <p:nvPr/>
        </p:nvCxnSpPr>
        <p:spPr>
          <a:xfrm flipH="1">
            <a:off x="5857664" y="4581128"/>
            <a:ext cx="262508" cy="5040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رابط مستقيم 53"/>
          <p:cNvCxnSpPr/>
          <p:nvPr/>
        </p:nvCxnSpPr>
        <p:spPr>
          <a:xfrm flipH="1">
            <a:off x="2077244" y="4581128"/>
            <a:ext cx="262508" cy="5040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رابط مستقيم 54"/>
          <p:cNvCxnSpPr/>
          <p:nvPr/>
        </p:nvCxnSpPr>
        <p:spPr>
          <a:xfrm flipH="1">
            <a:off x="5173588" y="4581128"/>
            <a:ext cx="262508" cy="5040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رابط مستقيم 55"/>
          <p:cNvCxnSpPr/>
          <p:nvPr/>
        </p:nvCxnSpPr>
        <p:spPr>
          <a:xfrm flipH="1">
            <a:off x="2627784" y="4581128"/>
            <a:ext cx="262508" cy="5040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رابط مستقيم 56"/>
          <p:cNvCxnSpPr/>
          <p:nvPr/>
        </p:nvCxnSpPr>
        <p:spPr>
          <a:xfrm flipH="1">
            <a:off x="4453508" y="4581128"/>
            <a:ext cx="262508" cy="5040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رابط مستقيم 57"/>
          <p:cNvCxnSpPr/>
          <p:nvPr/>
        </p:nvCxnSpPr>
        <p:spPr>
          <a:xfrm flipH="1">
            <a:off x="3275856" y="4653136"/>
            <a:ext cx="262508" cy="5040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مربع نص 58"/>
          <p:cNvSpPr txBox="1"/>
          <p:nvPr/>
        </p:nvSpPr>
        <p:spPr>
          <a:xfrm>
            <a:off x="3131840" y="5354253"/>
            <a:ext cx="5832648" cy="595027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800" b="1" dirty="0" smtClean="0">
                <a:latin typeface="Hacen Egypt" pitchFamily="2" charset="-78"/>
                <a:cs typeface="+mj-cs"/>
              </a:rPr>
              <a:t>3) المنوال: رمزه (م) القيمة الاكثر تكرارا وهي</a:t>
            </a:r>
            <a:endParaRPr lang="ar-SA" sz="2800" b="1" baseline="30000" dirty="0">
              <a:latin typeface="Hacen Egypt" pitchFamily="2" charset="-78"/>
              <a:cs typeface="+mj-cs"/>
            </a:endParaRPr>
          </a:p>
        </p:txBody>
      </p:sp>
      <p:sp>
        <p:nvSpPr>
          <p:cNvPr id="60" name="عنوان 1"/>
          <p:cNvSpPr txBox="1">
            <a:spLocks/>
          </p:cNvSpPr>
          <p:nvPr/>
        </p:nvSpPr>
        <p:spPr>
          <a:xfrm>
            <a:off x="2627784" y="5445224"/>
            <a:ext cx="720080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600" b="1" dirty="0" smtClean="0">
                <a:solidFill>
                  <a:srgbClr val="990000"/>
                </a:solidFill>
              </a:rPr>
              <a:t>12</a:t>
            </a:r>
            <a:endParaRPr lang="ar-SA" sz="3600" b="1" dirty="0">
              <a:solidFill>
                <a:srgbClr val="99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820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81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9224" grpId="0" animBg="1"/>
      <p:bldP spid="2" grpId="0"/>
      <p:bldP spid="29" grpId="0"/>
      <p:bldP spid="30" grpId="0"/>
      <p:bldP spid="28" grpId="0"/>
      <p:bldP spid="31" grpId="0"/>
      <p:bldP spid="32" grpId="0"/>
      <p:bldP spid="34" grpId="0"/>
      <p:bldP spid="37" grpId="0"/>
      <p:bldP spid="38" grpId="0"/>
      <p:bldP spid="44" grpId="0"/>
      <p:bldP spid="45" grpId="0"/>
      <p:bldP spid="47" grpId="0"/>
      <p:bldP spid="48" grpId="0" animBg="1"/>
      <p:bldP spid="50" grpId="0"/>
      <p:bldP spid="51" grpId="0"/>
      <p:bldP spid="52" grpId="0"/>
      <p:bldP spid="59" grpId="0"/>
      <p:bldP spid="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جسم مشطوف الحواف 12"/>
          <p:cNvSpPr/>
          <p:nvPr/>
        </p:nvSpPr>
        <p:spPr>
          <a:xfrm>
            <a:off x="1475656" y="2782669"/>
            <a:ext cx="1419491" cy="86235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4" name="مجسم مشطوف الحواف 13"/>
          <p:cNvSpPr/>
          <p:nvPr/>
        </p:nvSpPr>
        <p:spPr>
          <a:xfrm>
            <a:off x="5960821" y="2898761"/>
            <a:ext cx="1419491" cy="86235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موجة مزدوجة 14"/>
          <p:cNvSpPr/>
          <p:nvPr/>
        </p:nvSpPr>
        <p:spPr>
          <a:xfrm>
            <a:off x="3484206" y="1196752"/>
            <a:ext cx="2471295" cy="1078491"/>
          </a:xfrm>
          <a:prstGeom prst="doubleWave">
            <a:avLst>
              <a:gd name="adj1" fmla="val 12500"/>
              <a:gd name="adj2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rgbClr val="FFFF00"/>
              </a:solidFill>
            </a:endParaRPr>
          </a:p>
        </p:txBody>
      </p:sp>
      <p:sp>
        <p:nvSpPr>
          <p:cNvPr id="16" name="موجة مزدوجة 15"/>
          <p:cNvSpPr/>
          <p:nvPr/>
        </p:nvSpPr>
        <p:spPr>
          <a:xfrm>
            <a:off x="2730996" y="4366733"/>
            <a:ext cx="3116479" cy="934475"/>
          </a:xfrm>
          <a:prstGeom prst="doubleWave">
            <a:avLst>
              <a:gd name="adj1" fmla="val 12500"/>
              <a:gd name="adj2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rgbClr val="FFFF00"/>
              </a:solidFill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1403648" y="2900502"/>
            <a:ext cx="1255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ar-SA" sz="3600" b="1" dirty="0" smtClean="0">
                <a:solidFill>
                  <a:srgbClr val="FFFF00"/>
                </a:solidFill>
                <a:latin typeface="Hacen Egypt" pitchFamily="2" charset="-78"/>
                <a:cs typeface="+mj-cs"/>
              </a:rPr>
              <a:t>التباين</a:t>
            </a:r>
            <a:endParaRPr lang="en-US" sz="3600" b="1" dirty="0">
              <a:solidFill>
                <a:srgbClr val="FFFF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8" name="TextBox 7"/>
          <p:cNvSpPr txBox="1"/>
          <p:nvPr/>
        </p:nvSpPr>
        <p:spPr>
          <a:xfrm>
            <a:off x="3364361" y="1443611"/>
            <a:ext cx="2559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ar-SA" sz="3200" b="1" dirty="0" smtClean="0">
                <a:solidFill>
                  <a:srgbClr val="990000"/>
                </a:solidFill>
                <a:latin typeface="Hacen Egypt" pitchFamily="2" charset="-78"/>
                <a:cs typeface="+mj-cs"/>
              </a:rPr>
              <a:t>مقاييس التشتت</a:t>
            </a:r>
            <a:endParaRPr lang="en-US" sz="3200" b="1" dirty="0">
              <a:solidFill>
                <a:srgbClr val="9900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9" name="سهم إلى اليمين 18"/>
          <p:cNvSpPr/>
          <p:nvPr/>
        </p:nvSpPr>
        <p:spPr>
          <a:xfrm rot="8788259">
            <a:off x="2788220" y="2583975"/>
            <a:ext cx="2196588" cy="279061"/>
          </a:xfrm>
          <a:prstGeom prst="rightArrow">
            <a:avLst>
              <a:gd name="adj1" fmla="val 30673"/>
              <a:gd name="adj2" fmla="val 35980"/>
            </a:avLst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20" name="سهم إلى اليمين 19"/>
          <p:cNvSpPr/>
          <p:nvPr/>
        </p:nvSpPr>
        <p:spPr>
          <a:xfrm rot="2503241">
            <a:off x="4587048" y="2544006"/>
            <a:ext cx="1636101" cy="276592"/>
          </a:xfrm>
          <a:prstGeom prst="rightArrow">
            <a:avLst>
              <a:gd name="adj1" fmla="val 30673"/>
              <a:gd name="adj2" fmla="val 35980"/>
            </a:avLst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21" name="TextBox 7"/>
          <p:cNvSpPr txBox="1"/>
          <p:nvPr/>
        </p:nvSpPr>
        <p:spPr>
          <a:xfrm>
            <a:off x="2893898" y="4572417"/>
            <a:ext cx="2808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ar-SA" sz="3200" b="1" dirty="0" smtClean="0">
                <a:solidFill>
                  <a:srgbClr val="FFFF00"/>
                </a:solidFill>
                <a:latin typeface="Hacen Egypt" pitchFamily="2" charset="-78"/>
                <a:cs typeface="+mj-cs"/>
              </a:rPr>
              <a:t>الانحراف المعياري</a:t>
            </a:r>
            <a:endParaRPr lang="en-US" sz="3200" b="1" dirty="0">
              <a:solidFill>
                <a:srgbClr val="FFFF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2" name="TextBox 7"/>
          <p:cNvSpPr txBox="1"/>
          <p:nvPr/>
        </p:nvSpPr>
        <p:spPr>
          <a:xfrm>
            <a:off x="5868144" y="3007643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ar-SA" sz="3600" b="1" dirty="0" smtClean="0">
                <a:solidFill>
                  <a:srgbClr val="FFFF00"/>
                </a:solidFill>
                <a:latin typeface="Hacen Egypt" pitchFamily="2" charset="-78"/>
                <a:cs typeface="+mj-cs"/>
              </a:rPr>
              <a:t>المدى</a:t>
            </a:r>
            <a:endParaRPr lang="en-US" sz="3600" b="1" dirty="0">
              <a:solidFill>
                <a:srgbClr val="FFFF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3" name="سهم إلى اليمين 22"/>
          <p:cNvSpPr/>
          <p:nvPr/>
        </p:nvSpPr>
        <p:spPr>
          <a:xfrm rot="6361576">
            <a:off x="3196658" y="3181444"/>
            <a:ext cx="2455531" cy="326771"/>
          </a:xfrm>
          <a:prstGeom prst="rightArrow">
            <a:avLst>
              <a:gd name="adj1" fmla="val 30673"/>
              <a:gd name="adj2" fmla="val 35980"/>
            </a:avLst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24" name="مربع نص 22">
            <a:hlinkClick r:id="rId3"/>
          </p:cNvPr>
          <p:cNvSpPr txBox="1"/>
          <p:nvPr/>
        </p:nvSpPr>
        <p:spPr>
          <a:xfrm>
            <a:off x="0" y="6719501"/>
            <a:ext cx="894796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00" dirty="0" smtClean="0">
                <a:hlinkClick r:id="rId3"/>
              </a:rPr>
              <a:t>عروض بوربوينت رياضيات الصف الثامن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172146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 animBg="1"/>
      <p:bldP spid="20" grpId="0" animBg="1"/>
      <p:bldP spid="21" grpId="0"/>
      <p:bldP spid="22" grpId="0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توازي أضلاع 1"/>
          <p:cNvSpPr/>
          <p:nvPr/>
        </p:nvSpPr>
        <p:spPr>
          <a:xfrm>
            <a:off x="4644008" y="250119"/>
            <a:ext cx="1962217" cy="1008112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0" y="3038475"/>
            <a:ext cx="412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ar-SA" sz="1400" dirty="0">
                <a:latin typeface="Wingdings 2" pitchFamily="18" charset="2"/>
                <a:ea typeface="Times New Roman" pitchFamily="18" charset="0"/>
                <a:cs typeface="Simplified Arabic" pitchFamily="2" charset="-78"/>
              </a:rPr>
              <a:t>    </a:t>
            </a:r>
            <a:endParaRPr lang="ar-SA" dirty="0">
              <a:ea typeface="Times New Roman" pitchFamily="18" charset="0"/>
              <a:cs typeface="Simplified Arabic" pitchFamily="2" charset="-78"/>
            </a:endParaRPr>
          </a:p>
        </p:txBody>
      </p:sp>
      <p:sp>
        <p:nvSpPr>
          <p:cNvPr id="14" name="Rounded Rectangle 6"/>
          <p:cNvSpPr/>
          <p:nvPr/>
        </p:nvSpPr>
        <p:spPr>
          <a:xfrm>
            <a:off x="4761020" y="-369711"/>
            <a:ext cx="1728192" cy="2247771"/>
          </a:xfrm>
          <a:prstGeom prst="roundRect">
            <a:avLst>
              <a:gd name="adj" fmla="val 7182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800" b="1" dirty="0" smtClean="0">
                <a:solidFill>
                  <a:srgbClr val="FFFF00"/>
                </a:solidFill>
              </a:rPr>
              <a:t>المدى</a:t>
            </a:r>
            <a:endParaRPr lang="en-US" sz="4800" b="1" dirty="0">
              <a:solidFill>
                <a:srgbClr val="FFFF00"/>
              </a:solidFill>
            </a:endParaRPr>
          </a:p>
        </p:txBody>
      </p:sp>
      <p:sp>
        <p:nvSpPr>
          <p:cNvPr id="15" name="Rounded Rectangle 6"/>
          <p:cNvSpPr/>
          <p:nvPr/>
        </p:nvSpPr>
        <p:spPr>
          <a:xfrm>
            <a:off x="6012160" y="1258231"/>
            <a:ext cx="2304256" cy="1303903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36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المدى =</a:t>
            </a:r>
            <a:endParaRPr lang="ar-SA" sz="36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6" name="Rounded Rectangle 6"/>
          <p:cNvSpPr/>
          <p:nvPr/>
        </p:nvSpPr>
        <p:spPr>
          <a:xfrm>
            <a:off x="3995936" y="2492896"/>
            <a:ext cx="3861569" cy="107385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3200" b="1" dirty="0">
                <a:solidFill>
                  <a:srgbClr val="FFFF00"/>
                </a:solidFill>
                <a:latin typeface="Hacen Egypt" pitchFamily="2" charset="-78"/>
                <a:cs typeface="+mj-cs"/>
              </a:rPr>
              <a:t> </a:t>
            </a:r>
            <a:r>
              <a:rPr lang="ar-SA" sz="3200" b="1" dirty="0" smtClean="0">
                <a:solidFill>
                  <a:srgbClr val="FFFF00"/>
                </a:solidFill>
                <a:latin typeface="Hacen Egypt" pitchFamily="2" charset="-78"/>
                <a:cs typeface="+mj-cs"/>
              </a:rPr>
              <a:t>جد المدى للبيانات التالية :</a:t>
            </a:r>
            <a:endParaRPr lang="ar-SA" sz="3200" b="1" dirty="0">
              <a:solidFill>
                <a:srgbClr val="FFFF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8" name="Rounded Rectangle 6"/>
          <p:cNvSpPr/>
          <p:nvPr/>
        </p:nvSpPr>
        <p:spPr>
          <a:xfrm>
            <a:off x="206374" y="1258231"/>
            <a:ext cx="6714885" cy="1303903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أكبر قيمة في البيانات - أصغر قيمة في البيانات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9" name="Rounded Rectangle 6"/>
          <p:cNvSpPr/>
          <p:nvPr/>
        </p:nvSpPr>
        <p:spPr>
          <a:xfrm>
            <a:off x="7779484" y="2564904"/>
            <a:ext cx="1230008" cy="985664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28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مثال1:</a:t>
            </a:r>
            <a:endParaRPr lang="ar-SA" sz="28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0" name="Rounded Rectangle 6"/>
          <p:cNvSpPr/>
          <p:nvPr/>
        </p:nvSpPr>
        <p:spPr>
          <a:xfrm>
            <a:off x="6921259" y="3523456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14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5940152" y="3523456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35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2" name="Rounded Rectangle 6"/>
          <p:cNvSpPr/>
          <p:nvPr/>
        </p:nvSpPr>
        <p:spPr>
          <a:xfrm>
            <a:off x="5004048" y="3501008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26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3" name="Rounded Rectangle 6"/>
          <p:cNvSpPr/>
          <p:nvPr/>
        </p:nvSpPr>
        <p:spPr>
          <a:xfrm>
            <a:off x="5913147" y="4221088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12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7" name="Rounded Rectangle 6"/>
          <p:cNvSpPr/>
          <p:nvPr/>
        </p:nvSpPr>
        <p:spPr>
          <a:xfrm>
            <a:off x="3131840" y="3501008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42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8" name="Rounded Rectangle 6"/>
          <p:cNvSpPr/>
          <p:nvPr/>
        </p:nvSpPr>
        <p:spPr>
          <a:xfrm>
            <a:off x="6948264" y="4262693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19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9" name="Rounded Rectangle 6"/>
          <p:cNvSpPr/>
          <p:nvPr/>
        </p:nvSpPr>
        <p:spPr>
          <a:xfrm>
            <a:off x="4113474" y="3501008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57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0" name="Rounded Rectangle 6"/>
          <p:cNvSpPr/>
          <p:nvPr/>
        </p:nvSpPr>
        <p:spPr>
          <a:xfrm>
            <a:off x="5053518" y="4256112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23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1" name="Rounded Rectangle 6"/>
          <p:cNvSpPr/>
          <p:nvPr/>
        </p:nvSpPr>
        <p:spPr>
          <a:xfrm>
            <a:off x="4139952" y="4221088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38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2" name="Rounded Rectangle 6"/>
          <p:cNvSpPr/>
          <p:nvPr/>
        </p:nvSpPr>
        <p:spPr>
          <a:xfrm>
            <a:off x="3203848" y="4221088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17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3" name="Rounded Rectangle 6"/>
          <p:cNvSpPr/>
          <p:nvPr/>
        </p:nvSpPr>
        <p:spPr>
          <a:xfrm>
            <a:off x="7164288" y="5005417"/>
            <a:ext cx="1584175" cy="1303903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36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المدى =</a:t>
            </a:r>
            <a:endParaRPr lang="ar-SA" sz="36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4" name="Rounded Rectangle 6"/>
          <p:cNvSpPr/>
          <p:nvPr/>
        </p:nvSpPr>
        <p:spPr>
          <a:xfrm>
            <a:off x="5796136" y="5301208"/>
            <a:ext cx="576063" cy="651951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4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-</a:t>
            </a:r>
            <a:endParaRPr lang="ar-SA" sz="4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5" name="Rounded Rectangle 6"/>
          <p:cNvSpPr/>
          <p:nvPr/>
        </p:nvSpPr>
        <p:spPr>
          <a:xfrm>
            <a:off x="4427984" y="5301208"/>
            <a:ext cx="576063" cy="651951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4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=</a:t>
            </a:r>
            <a:endParaRPr lang="ar-SA" sz="4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6" name="Rounded Rectangle 6"/>
          <p:cNvSpPr/>
          <p:nvPr/>
        </p:nvSpPr>
        <p:spPr>
          <a:xfrm>
            <a:off x="3563888" y="5251648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bg1"/>
                </a:solidFill>
                <a:latin typeface="Hacen Egypt" pitchFamily="2" charset="-78"/>
                <a:cs typeface="+mj-cs"/>
              </a:rPr>
              <a:t>45</a:t>
            </a:r>
            <a:endParaRPr lang="ar-SA" sz="32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19653E-6 L 0.24166 0.25341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83" y="12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09827E-6 L -0.10313 0.13803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56" y="68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/>
      <p:bldP spid="15" grpId="0"/>
      <p:bldP spid="16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7" grpId="0" animBg="1"/>
      <p:bldP spid="18" grpId="0" animBg="1"/>
      <p:bldP spid="19" grpId="0" animBg="1"/>
      <p:bldP spid="19" grpId="1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0" y="3038475"/>
            <a:ext cx="412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ar-SA" sz="1400" dirty="0">
                <a:latin typeface="Wingdings 2" pitchFamily="18" charset="2"/>
                <a:ea typeface="Times New Roman" pitchFamily="18" charset="0"/>
                <a:cs typeface="Simplified Arabic" pitchFamily="2" charset="-78"/>
              </a:rPr>
              <a:t>    </a:t>
            </a:r>
            <a:endParaRPr lang="ar-SA" dirty="0">
              <a:ea typeface="Times New Roman" pitchFamily="18" charset="0"/>
              <a:cs typeface="Simplified Arabic" pitchFamily="2" charset="-78"/>
            </a:endParaRPr>
          </a:p>
        </p:txBody>
      </p:sp>
      <p:sp>
        <p:nvSpPr>
          <p:cNvPr id="15" name="Rounded Rectangle 6"/>
          <p:cNvSpPr/>
          <p:nvPr/>
        </p:nvSpPr>
        <p:spPr>
          <a:xfrm>
            <a:off x="6372200" y="1556792"/>
            <a:ext cx="2304256" cy="1303903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36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المدى =</a:t>
            </a:r>
            <a:endParaRPr lang="ar-SA" sz="36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6" name="Rounded Rectangle 6"/>
          <p:cNvSpPr/>
          <p:nvPr/>
        </p:nvSpPr>
        <p:spPr>
          <a:xfrm>
            <a:off x="3532279" y="272567"/>
            <a:ext cx="3861569" cy="107385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3200" b="1" dirty="0">
                <a:solidFill>
                  <a:schemeClr val="tx1"/>
                </a:solidFill>
                <a:latin typeface="Hacen Egypt" pitchFamily="2" charset="-78"/>
                <a:cs typeface="+mj-cs"/>
              </a:rPr>
              <a:t> </a:t>
            </a: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جد المدى للبيانات التالية :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8" name="Rounded Rectangle 6"/>
          <p:cNvSpPr/>
          <p:nvPr/>
        </p:nvSpPr>
        <p:spPr>
          <a:xfrm>
            <a:off x="593419" y="1628800"/>
            <a:ext cx="6714885" cy="1303903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أكبر قيمة في البيانات - أصغر قيمة في البيانات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9" name="Rounded Rectangle 6"/>
          <p:cNvSpPr/>
          <p:nvPr/>
        </p:nvSpPr>
        <p:spPr>
          <a:xfrm>
            <a:off x="7701412" y="272567"/>
            <a:ext cx="1230008" cy="985664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2800" b="1" dirty="0" smtClean="0">
                <a:solidFill>
                  <a:srgbClr val="C00000"/>
                </a:solidFill>
                <a:latin typeface="Hacen Egypt" pitchFamily="2" charset="-78"/>
                <a:cs typeface="+mj-cs"/>
              </a:rPr>
              <a:t>مثال2</a:t>
            </a:r>
            <a:endParaRPr lang="ar-SA" sz="28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10" name="Rounded Rectangle 6"/>
          <p:cNvSpPr/>
          <p:nvPr/>
        </p:nvSpPr>
        <p:spPr>
          <a:xfrm>
            <a:off x="6542955" y="1069614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8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3" name="Rounded Rectangle 6"/>
          <p:cNvSpPr/>
          <p:nvPr/>
        </p:nvSpPr>
        <p:spPr>
          <a:xfrm>
            <a:off x="7164288" y="2420888"/>
            <a:ext cx="1584175" cy="1303903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36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المدى =</a:t>
            </a:r>
            <a:endParaRPr lang="ar-SA" sz="36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4" name="Rounded Rectangle 6"/>
          <p:cNvSpPr/>
          <p:nvPr/>
        </p:nvSpPr>
        <p:spPr>
          <a:xfrm>
            <a:off x="5652120" y="2780928"/>
            <a:ext cx="576063" cy="651951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4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-</a:t>
            </a:r>
            <a:endParaRPr lang="ar-SA" sz="4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5" name="Rounded Rectangle 6"/>
          <p:cNvSpPr/>
          <p:nvPr/>
        </p:nvSpPr>
        <p:spPr>
          <a:xfrm>
            <a:off x="4283968" y="2852936"/>
            <a:ext cx="576063" cy="651951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4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=</a:t>
            </a:r>
            <a:endParaRPr lang="ar-SA" sz="4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6" name="Rounded Rectangle 6"/>
          <p:cNvSpPr/>
          <p:nvPr/>
        </p:nvSpPr>
        <p:spPr>
          <a:xfrm>
            <a:off x="3275856" y="2837440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12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7" name="Rounded Rectangle 6"/>
          <p:cNvSpPr/>
          <p:nvPr/>
        </p:nvSpPr>
        <p:spPr>
          <a:xfrm>
            <a:off x="5724128" y="1052736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7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8" name="Rounded Rectangle 6"/>
          <p:cNvSpPr/>
          <p:nvPr/>
        </p:nvSpPr>
        <p:spPr>
          <a:xfrm>
            <a:off x="4860032" y="1052736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-3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9" name="Rounded Rectangle 6"/>
          <p:cNvSpPr/>
          <p:nvPr/>
        </p:nvSpPr>
        <p:spPr>
          <a:xfrm>
            <a:off x="3995936" y="1052736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5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0" name="Rounded Rectangle 6"/>
          <p:cNvSpPr/>
          <p:nvPr/>
        </p:nvSpPr>
        <p:spPr>
          <a:xfrm>
            <a:off x="3131840" y="1052736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-1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1" name="Rounded Rectangle 6"/>
          <p:cNvSpPr/>
          <p:nvPr/>
        </p:nvSpPr>
        <p:spPr>
          <a:xfrm>
            <a:off x="2240739" y="1052736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9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2" name="Rounded Rectangle 6"/>
          <p:cNvSpPr/>
          <p:nvPr/>
        </p:nvSpPr>
        <p:spPr>
          <a:xfrm>
            <a:off x="1331640" y="1052736"/>
            <a:ext cx="819093" cy="553616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200"/>
              </a:lnSpc>
            </a:pPr>
            <a:r>
              <a:rPr lang="ar-SA" sz="32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6</a:t>
            </a:r>
            <a:endParaRPr lang="ar-SA" sz="32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3" name="Rounded Rectangle 6"/>
          <p:cNvSpPr/>
          <p:nvPr/>
        </p:nvSpPr>
        <p:spPr>
          <a:xfrm>
            <a:off x="8100392" y="3343274"/>
            <a:ext cx="983427" cy="517773"/>
          </a:xfrm>
          <a:prstGeom prst="roundRect">
            <a:avLst>
              <a:gd name="adj" fmla="val 3216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ts val="4200"/>
              </a:lnSpc>
            </a:pPr>
            <a:r>
              <a:rPr lang="ar-SA" sz="2800" b="1" dirty="0" smtClean="0">
                <a:solidFill>
                  <a:srgbClr val="C00000"/>
                </a:solidFill>
                <a:latin typeface="Hacen Egypt" pitchFamily="2" charset="-78"/>
                <a:cs typeface="+mj-cs"/>
              </a:rPr>
              <a:t>مثال3</a:t>
            </a:r>
            <a:endParaRPr lang="ar-SA" sz="2800" b="1" dirty="0">
              <a:solidFill>
                <a:schemeClr val="bg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4" name="Rounded Rectangle 6"/>
          <p:cNvSpPr/>
          <p:nvPr/>
        </p:nvSpPr>
        <p:spPr>
          <a:xfrm>
            <a:off x="3131840" y="3356992"/>
            <a:ext cx="4968552" cy="54078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2800" b="1" dirty="0">
                <a:solidFill>
                  <a:schemeClr val="tx1"/>
                </a:solidFill>
                <a:latin typeface="Hacen Egypt" pitchFamily="2" charset="-78"/>
                <a:cs typeface="+mj-cs"/>
              </a:rPr>
              <a:t> </a:t>
            </a:r>
            <a:r>
              <a:rPr lang="ar-SA" sz="28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أتأمل القيم التالية وأجد المدى لكل منها :</a:t>
            </a:r>
            <a:endParaRPr lang="ar-SA" sz="28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5" name="Rounded Rectangle 6"/>
          <p:cNvSpPr/>
          <p:nvPr/>
        </p:nvSpPr>
        <p:spPr>
          <a:xfrm>
            <a:off x="3685402" y="4077072"/>
            <a:ext cx="5423102" cy="54078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2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1) اذا كانت مجموعة القيم 2، 6 ،9، 13 ، 18 ، 20 </a:t>
            </a:r>
            <a:endParaRPr lang="ar-SA" sz="2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6" name="Rounded Rectangle 6"/>
          <p:cNvSpPr/>
          <p:nvPr/>
        </p:nvSpPr>
        <p:spPr>
          <a:xfrm>
            <a:off x="7380312" y="4472391"/>
            <a:ext cx="1160512" cy="54078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2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المدى = </a:t>
            </a:r>
            <a:endParaRPr lang="ar-SA" sz="2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7" name="Rounded Rectangle 6"/>
          <p:cNvSpPr/>
          <p:nvPr/>
        </p:nvSpPr>
        <p:spPr>
          <a:xfrm>
            <a:off x="5724128" y="4509120"/>
            <a:ext cx="1872208" cy="54078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2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20 - 2 = 18 </a:t>
            </a:r>
            <a:endParaRPr lang="ar-SA" sz="2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8" name="Rounded Rectangle 6"/>
          <p:cNvSpPr/>
          <p:nvPr/>
        </p:nvSpPr>
        <p:spPr>
          <a:xfrm>
            <a:off x="3837802" y="4976447"/>
            <a:ext cx="5423102" cy="54078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2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1) اذا كانت مجموعة القيم 2، 3 ،3، 19 ، 20 ، 20 </a:t>
            </a:r>
            <a:endParaRPr lang="ar-SA" sz="2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39" name="Rounded Rectangle 6"/>
          <p:cNvSpPr/>
          <p:nvPr/>
        </p:nvSpPr>
        <p:spPr>
          <a:xfrm>
            <a:off x="7532712" y="5371766"/>
            <a:ext cx="1160512" cy="54078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2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المدى = </a:t>
            </a:r>
            <a:endParaRPr lang="ar-SA" sz="2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40" name="Rounded Rectangle 6"/>
          <p:cNvSpPr/>
          <p:nvPr/>
        </p:nvSpPr>
        <p:spPr>
          <a:xfrm>
            <a:off x="5876528" y="5408495"/>
            <a:ext cx="1872208" cy="54078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2400" b="1" dirty="0" smtClean="0">
                <a:solidFill>
                  <a:schemeClr val="tx1"/>
                </a:solidFill>
                <a:latin typeface="Hacen Egypt" pitchFamily="2" charset="-78"/>
                <a:cs typeface="+mj-cs"/>
              </a:rPr>
              <a:t>20 - 2 = 18 </a:t>
            </a:r>
            <a:endParaRPr lang="ar-SA" sz="2400" b="1" dirty="0">
              <a:solidFill>
                <a:schemeClr val="tx1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41" name="Rounded Rectangle 6"/>
          <p:cNvSpPr/>
          <p:nvPr/>
        </p:nvSpPr>
        <p:spPr>
          <a:xfrm>
            <a:off x="647671" y="6128575"/>
            <a:ext cx="8244809" cy="540785"/>
          </a:xfrm>
          <a:prstGeom prst="roundRect">
            <a:avLst>
              <a:gd name="adj" fmla="val 1122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4200"/>
              </a:lnSpc>
            </a:pPr>
            <a:r>
              <a:rPr lang="ar-SA" sz="2400" b="1" dirty="0" smtClean="0">
                <a:solidFill>
                  <a:srgbClr val="990000"/>
                </a:solidFill>
                <a:latin typeface="Hacen Egypt" pitchFamily="2" charset="-78"/>
                <a:cs typeface="+mj-cs"/>
              </a:rPr>
              <a:t>ملاحظة: قيمة المدى متساوية لكن تشتت قيم المجموعة الثانية أكبر من الاولى ،لذلك لا بد من مقاييس أخرى أكثر دقة مثل التباين والانحراف المعياري</a:t>
            </a:r>
            <a:endParaRPr lang="ar-SA" sz="2400" b="1" dirty="0">
              <a:solidFill>
                <a:srgbClr val="990000"/>
              </a:solidFill>
              <a:latin typeface="Hacen Egypt" pitchFamily="2" charset="-7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851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98844E-6 L 0.43073 0.24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12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98844E-6 L 0.01822 0.25341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3" y="12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8" grpId="0"/>
      <p:bldP spid="9" grpId="0" animBg="1"/>
      <p:bldP spid="10" grpId="0" animBg="1"/>
      <p:bldP spid="23" grpId="0"/>
      <p:bldP spid="24" grpId="0"/>
      <p:bldP spid="25" grpId="0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1" grpId="1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مستطيل 20"/>
          <p:cNvSpPr/>
          <p:nvPr/>
        </p:nvSpPr>
        <p:spPr>
          <a:xfrm>
            <a:off x="1363377" y="3861048"/>
            <a:ext cx="3352639" cy="1224136"/>
          </a:xfrm>
          <a:prstGeom prst="rect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9" name="مستطيل 18"/>
          <p:cNvSpPr/>
          <p:nvPr/>
        </p:nvSpPr>
        <p:spPr>
          <a:xfrm>
            <a:off x="5827873" y="3861048"/>
            <a:ext cx="3208623" cy="1224136"/>
          </a:xfrm>
          <a:prstGeom prst="rect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" name="شكل بيضاوي 3"/>
          <p:cNvSpPr/>
          <p:nvPr/>
        </p:nvSpPr>
        <p:spPr>
          <a:xfrm>
            <a:off x="7524328" y="620688"/>
            <a:ext cx="1440160" cy="761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مجسم مشطوف الحواف 1"/>
          <p:cNvSpPr/>
          <p:nvPr/>
        </p:nvSpPr>
        <p:spPr>
          <a:xfrm>
            <a:off x="3851920" y="116632"/>
            <a:ext cx="1779531" cy="86235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TextBox 7"/>
          <p:cNvSpPr txBox="1"/>
          <p:nvPr/>
        </p:nvSpPr>
        <p:spPr>
          <a:xfrm>
            <a:off x="3821412" y="260648"/>
            <a:ext cx="1574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ar-SA" sz="3600" b="1" dirty="0" smtClean="0">
                <a:solidFill>
                  <a:srgbClr val="FFFF00"/>
                </a:solidFill>
                <a:latin typeface="Hacen Egypt" pitchFamily="2" charset="-78"/>
                <a:cs typeface="+mj-cs"/>
              </a:rPr>
              <a:t>التباين</a:t>
            </a:r>
            <a:endParaRPr lang="en-US" sz="3600" b="1" dirty="0">
              <a:solidFill>
                <a:srgbClr val="FFFF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5" name="TextBox 7"/>
          <p:cNvSpPr txBox="1"/>
          <p:nvPr/>
        </p:nvSpPr>
        <p:spPr>
          <a:xfrm>
            <a:off x="7452320" y="764704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ar-SA" sz="3600" b="1" dirty="0" smtClean="0">
                <a:solidFill>
                  <a:srgbClr val="990000"/>
                </a:solidFill>
                <a:latin typeface="Hacen Egypt" pitchFamily="2" charset="-78"/>
                <a:cs typeface="+mj-cs"/>
              </a:rPr>
              <a:t>تعريف:</a:t>
            </a:r>
            <a:endParaRPr lang="en-US" sz="3600" b="1" dirty="0">
              <a:solidFill>
                <a:srgbClr val="9900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51520" y="1343670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ar-SA" sz="3200" b="1" dirty="0" smtClean="0">
                <a:latin typeface="Hacen Egypt" pitchFamily="2" charset="-78"/>
                <a:cs typeface="+mj-cs"/>
              </a:rPr>
              <a:t>يعرف التباين بأنه مجموع مربعات انحرافات القيم عن وسطها الحسابي مقسوما على عدد القيم ويرمز له بالرمز</a:t>
            </a:r>
            <a:endParaRPr lang="en-US" sz="3200" b="1" dirty="0">
              <a:latin typeface="Hacen Egypt" pitchFamily="2" charset="-78"/>
              <a:cs typeface="+mj-cs"/>
            </a:endParaRPr>
          </a:p>
        </p:txBody>
      </p:sp>
      <p:graphicFrame>
        <p:nvGraphicFramePr>
          <p:cNvPr id="8" name="كائن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71350979"/>
              </p:ext>
            </p:extLst>
          </p:nvPr>
        </p:nvGraphicFramePr>
        <p:xfrm>
          <a:off x="1626444" y="1777948"/>
          <a:ext cx="569292" cy="570932"/>
        </p:xfrm>
        <a:graphic>
          <a:graphicData uri="http://schemas.openxmlformats.org/presentationml/2006/ole">
            <p:oleObj spid="_x0000_s3295" name="Equation" r:id="rId3" imgW="253800" imgH="241200" progId="">
              <p:embed/>
            </p:oleObj>
          </a:graphicData>
        </a:graphic>
      </p:graphicFrame>
      <p:grpSp>
        <p:nvGrpSpPr>
          <p:cNvPr id="15" name="مجموعة 14"/>
          <p:cNvGrpSpPr/>
          <p:nvPr/>
        </p:nvGrpSpPr>
        <p:grpSpPr>
          <a:xfrm>
            <a:off x="1547664" y="3833383"/>
            <a:ext cx="3067443" cy="1179793"/>
            <a:chOff x="1607819" y="2204864"/>
            <a:chExt cx="3067443" cy="1179793"/>
          </a:xfrm>
        </p:grpSpPr>
        <p:graphicFrame>
          <p:nvGraphicFramePr>
            <p:cNvPr id="10" name="كائن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4133837900"/>
                </p:ext>
              </p:extLst>
            </p:nvPr>
          </p:nvGraphicFramePr>
          <p:xfrm>
            <a:off x="1607819" y="2204864"/>
            <a:ext cx="2100085" cy="1179793"/>
          </p:xfrm>
          <a:graphic>
            <a:graphicData uri="http://schemas.openxmlformats.org/presentationml/2006/ole">
              <p:oleObj spid="_x0000_s3296" name="Equation" r:id="rId4" imgW="1358640" imgH="723600" progId="">
                <p:embed/>
              </p:oleObj>
            </a:graphicData>
          </a:graphic>
        </p:graphicFrame>
        <p:graphicFrame>
          <p:nvGraphicFramePr>
            <p:cNvPr id="11" name="كائن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1793505533"/>
                </p:ext>
              </p:extLst>
            </p:nvPr>
          </p:nvGraphicFramePr>
          <p:xfrm>
            <a:off x="3779912" y="2684338"/>
            <a:ext cx="895350" cy="528638"/>
          </p:xfrm>
          <a:graphic>
            <a:graphicData uri="http://schemas.openxmlformats.org/presentationml/2006/ole">
              <p:oleObj spid="_x0000_s3297" name="Equation" r:id="rId5" imgW="431640" imgH="241200" progId="">
                <p:embed/>
              </p:oleObj>
            </a:graphicData>
          </a:graphic>
        </p:graphicFrame>
      </p:grpSp>
      <p:grpSp>
        <p:nvGrpSpPr>
          <p:cNvPr id="18" name="مجموعة 17"/>
          <p:cNvGrpSpPr/>
          <p:nvPr/>
        </p:nvGrpSpPr>
        <p:grpSpPr>
          <a:xfrm>
            <a:off x="6078442" y="3760638"/>
            <a:ext cx="2839566" cy="1252538"/>
            <a:chOff x="4644008" y="3256582"/>
            <a:chExt cx="2839566" cy="1252538"/>
          </a:xfrm>
        </p:grpSpPr>
        <p:graphicFrame>
          <p:nvGraphicFramePr>
            <p:cNvPr id="12" name="كائن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2323230363"/>
                </p:ext>
              </p:extLst>
            </p:nvPr>
          </p:nvGraphicFramePr>
          <p:xfrm>
            <a:off x="4644008" y="3256582"/>
            <a:ext cx="1955800" cy="1252538"/>
          </p:xfrm>
          <a:graphic>
            <a:graphicData uri="http://schemas.openxmlformats.org/presentationml/2006/ole">
              <p:oleObj spid="_x0000_s3298" name="Equation" r:id="rId6" imgW="1193760" imgH="723600" progId="">
                <p:embed/>
              </p:oleObj>
            </a:graphicData>
          </a:graphic>
        </p:graphicFrame>
        <p:graphicFrame>
          <p:nvGraphicFramePr>
            <p:cNvPr id="13" name="كائن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992629566"/>
                </p:ext>
              </p:extLst>
            </p:nvPr>
          </p:nvGraphicFramePr>
          <p:xfrm>
            <a:off x="6588224" y="3836466"/>
            <a:ext cx="895350" cy="528638"/>
          </p:xfrm>
          <a:graphic>
            <a:graphicData uri="http://schemas.openxmlformats.org/presentationml/2006/ole">
              <p:oleObj spid="_x0000_s3299" name="Equation" r:id="rId7" imgW="431613" imgH="241195" progId="">
                <p:embed/>
              </p:oleObj>
            </a:graphicData>
          </a:graphic>
        </p:graphicFrame>
      </p:grpSp>
      <p:graphicFrame>
        <p:nvGraphicFramePr>
          <p:cNvPr id="14" name="كائن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40535185"/>
              </p:ext>
            </p:extLst>
          </p:nvPr>
        </p:nvGraphicFramePr>
        <p:xfrm>
          <a:off x="4469106" y="5910230"/>
          <a:ext cx="606950" cy="639602"/>
        </p:xfrm>
        <a:graphic>
          <a:graphicData uri="http://schemas.openxmlformats.org/presentationml/2006/ole">
            <p:oleObj spid="_x0000_s3300" name="Equation" r:id="rId8" imgW="241200" imgH="241200" progId="">
              <p:embed/>
            </p:oleObj>
          </a:graphicData>
        </a:graphic>
      </p:graphicFrame>
      <p:sp>
        <p:nvSpPr>
          <p:cNvPr id="16" name="شكل بيضاوي 15"/>
          <p:cNvSpPr/>
          <p:nvPr/>
        </p:nvSpPr>
        <p:spPr>
          <a:xfrm>
            <a:off x="4355976" y="2350621"/>
            <a:ext cx="1440160" cy="7610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" name="TextBox 7"/>
          <p:cNvSpPr txBox="1"/>
          <p:nvPr/>
        </p:nvSpPr>
        <p:spPr>
          <a:xfrm>
            <a:off x="4355976" y="2494637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ar-SA" sz="3600" b="1" dirty="0" smtClean="0">
                <a:solidFill>
                  <a:srgbClr val="990000"/>
                </a:solidFill>
                <a:latin typeface="Hacen Egypt" pitchFamily="2" charset="-78"/>
                <a:cs typeface="+mj-cs"/>
              </a:rPr>
              <a:t>القانون:</a:t>
            </a:r>
            <a:endParaRPr lang="en-US" sz="3600" b="1" dirty="0">
              <a:solidFill>
                <a:srgbClr val="9900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0" name="سهم إلى اليسار واليمين والأعلى 19"/>
          <p:cNvSpPr/>
          <p:nvPr/>
        </p:nvSpPr>
        <p:spPr>
          <a:xfrm>
            <a:off x="4716016" y="3040996"/>
            <a:ext cx="1039849" cy="1432119"/>
          </a:xfrm>
          <a:prstGeom prst="leftRightUpArrow">
            <a:avLst>
              <a:gd name="adj1" fmla="val 12715"/>
              <a:gd name="adj2" fmla="val 15172"/>
              <a:gd name="adj3" fmla="val 25000"/>
            </a:avLst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TextBox 7"/>
          <p:cNvSpPr txBox="1"/>
          <p:nvPr/>
        </p:nvSpPr>
        <p:spPr>
          <a:xfrm>
            <a:off x="3425238" y="5469031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ar-SA" sz="3600" b="1" dirty="0" smtClean="0">
                <a:solidFill>
                  <a:srgbClr val="C00000"/>
                </a:solidFill>
                <a:latin typeface="Hacen Egypt" pitchFamily="2" charset="-78"/>
                <a:cs typeface="+mj-cs"/>
              </a:rPr>
              <a:t>الانحراف المعياري هو الجذر التربيعي للتباين ورمزه</a:t>
            </a:r>
            <a:endParaRPr lang="en-US" sz="3600" b="1" dirty="0">
              <a:solidFill>
                <a:srgbClr val="C00000"/>
              </a:solidFill>
              <a:latin typeface="Hacen Egypt" pitchFamily="2" charset="-78"/>
              <a:cs typeface="+mj-cs"/>
            </a:endParaRPr>
          </a:p>
        </p:txBody>
      </p:sp>
      <p:sp>
        <p:nvSpPr>
          <p:cNvPr id="22" name="مربع نص 22">
            <a:hlinkClick r:id="rId9"/>
          </p:cNvPr>
          <p:cNvSpPr txBox="1"/>
          <p:nvPr/>
        </p:nvSpPr>
        <p:spPr>
          <a:xfrm>
            <a:off x="0" y="6719501"/>
            <a:ext cx="894796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00" dirty="0" smtClean="0">
                <a:hlinkClick r:id="rId9"/>
              </a:rPr>
              <a:t>عروض بوربوينت رياضيات الصف الثامن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2294973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81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9" grpId="0" animBg="1"/>
      <p:bldP spid="4" grpId="0" animBg="1"/>
      <p:bldP spid="2" grpId="0" animBg="1"/>
      <p:bldP spid="3" grpId="0"/>
      <p:bldP spid="5" grpId="0"/>
      <p:bldP spid="7" grpId="0"/>
      <p:bldP spid="16" grpId="0" animBg="1"/>
      <p:bldP spid="17" grpId="0"/>
      <p:bldP spid="20" grpId="0" animBg="1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خطط انسيابي: متعدد المستندات 4"/>
          <p:cNvSpPr/>
          <p:nvPr/>
        </p:nvSpPr>
        <p:spPr>
          <a:xfrm>
            <a:off x="8100392" y="53752"/>
            <a:ext cx="1008112" cy="853225"/>
          </a:xfrm>
          <a:prstGeom prst="flowChartMultidocumen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3" name="TextBox 3"/>
          <p:cNvSpPr txBox="1"/>
          <p:nvPr/>
        </p:nvSpPr>
        <p:spPr>
          <a:xfrm>
            <a:off x="245632" y="116632"/>
            <a:ext cx="8286808" cy="1077216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/>
            <a:r>
              <a:rPr lang="ar-SA" sz="3200" b="1" dirty="0" smtClean="0">
                <a:latin typeface="Hacen Egypt" pitchFamily="2" charset="-78"/>
                <a:cs typeface="+mj-cs"/>
              </a:rPr>
              <a:t>جد التباين والانحراف المعياري للقيم التالية:</a:t>
            </a:r>
          </a:p>
          <a:p>
            <a:pPr algn="ctr"/>
            <a:r>
              <a:rPr lang="ar-SA" sz="3200" b="1" dirty="0" smtClean="0">
                <a:latin typeface="Hacen Egypt" pitchFamily="2" charset="-78"/>
                <a:cs typeface="+mj-cs"/>
              </a:rPr>
              <a:t>1 ، 2 ، 3 ، 4 ، 5  </a:t>
            </a:r>
            <a:endParaRPr lang="en-US" sz="3200" b="1" dirty="0">
              <a:latin typeface="Hacen Egypt" pitchFamily="2" charset="-78"/>
              <a:cs typeface="+mj-cs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7812360" y="53752"/>
            <a:ext cx="1296144" cy="854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ar-SA" sz="3200" b="1" dirty="0" smtClean="0">
                <a:solidFill>
                  <a:srgbClr val="FF3300"/>
                </a:solidFill>
              </a:rPr>
              <a:t>مثال:</a:t>
            </a:r>
            <a:endParaRPr lang="en-US" sz="3200" b="1" dirty="0">
              <a:solidFill>
                <a:srgbClr val="FF33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7710116" y="980728"/>
            <a:ext cx="1440855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ar-SA" sz="4400" b="1" dirty="0" smtClean="0">
                <a:solidFill>
                  <a:srgbClr val="FF3300"/>
                </a:solidFill>
              </a:rPr>
              <a:t>الحل:</a:t>
            </a:r>
            <a:endParaRPr lang="en-US" sz="4400" b="1" dirty="0">
              <a:solidFill>
                <a:srgbClr val="FF3300"/>
              </a:solidFill>
            </a:endParaRPr>
          </a:p>
        </p:txBody>
      </p:sp>
      <p:sp>
        <p:nvSpPr>
          <p:cNvPr id="31" name="إطار 30"/>
          <p:cNvSpPr/>
          <p:nvPr/>
        </p:nvSpPr>
        <p:spPr>
          <a:xfrm>
            <a:off x="7812360" y="1052736"/>
            <a:ext cx="1296144" cy="68957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54" name="مربع نص 53"/>
          <p:cNvSpPr txBox="1"/>
          <p:nvPr/>
        </p:nvSpPr>
        <p:spPr>
          <a:xfrm>
            <a:off x="3131840" y="1196752"/>
            <a:ext cx="4608512" cy="492434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pPr algn="ctr"/>
            <a:r>
              <a:rPr lang="ar-SA" sz="3200" b="1" baseline="30000" dirty="0" smtClean="0">
                <a:latin typeface="Hacen Egypt" pitchFamily="2" charset="-78"/>
                <a:cs typeface="+mj-cs"/>
              </a:rPr>
              <a:t>نضع هذه القيم في جدول ونرمز للقيمة بالرمز س</a:t>
            </a:r>
            <a:endParaRPr lang="ar-SA" sz="3200" b="1" baseline="30000" dirty="0">
              <a:latin typeface="Hacen Egypt" pitchFamily="2" charset="-78"/>
              <a:cs typeface="+mj-cs"/>
            </a:endParaRPr>
          </a:p>
        </p:txBody>
      </p:sp>
      <p:graphicFrame>
        <p:nvGraphicFramePr>
          <p:cNvPr id="55" name="جدول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68779626"/>
              </p:ext>
            </p:extLst>
          </p:nvPr>
        </p:nvGraphicFramePr>
        <p:xfrm>
          <a:off x="6063726" y="1952836"/>
          <a:ext cx="2794202" cy="3780420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1357603"/>
                <a:gridCol w="1436599"/>
              </a:tblGrid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56" name="عنصر نائب للمحتوى 2"/>
          <p:cNvSpPr txBox="1">
            <a:spLocks/>
          </p:cNvSpPr>
          <p:nvPr/>
        </p:nvSpPr>
        <p:spPr>
          <a:xfrm>
            <a:off x="7686600" y="189947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>
                <a:solidFill>
                  <a:srgbClr val="FF0000"/>
                </a:solidFill>
              </a:rPr>
              <a:t>س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57" name="عنصر نائب للمحتوى 2"/>
          <p:cNvSpPr txBox="1">
            <a:spLocks/>
          </p:cNvSpPr>
          <p:nvPr/>
        </p:nvSpPr>
        <p:spPr>
          <a:xfrm>
            <a:off x="6372200" y="1971484"/>
            <a:ext cx="816092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2400" b="1" dirty="0" smtClean="0">
                <a:solidFill>
                  <a:srgbClr val="FF0000"/>
                </a:solidFill>
              </a:rPr>
              <a:t>س</a:t>
            </a:r>
            <a:r>
              <a:rPr lang="ar-SA" sz="2400" b="1" baseline="30000" dirty="0" smtClean="0">
                <a:solidFill>
                  <a:srgbClr val="FF0000"/>
                </a:solidFill>
              </a:rPr>
              <a:t>2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58" name="عنصر نائب للمحتوى 2"/>
          <p:cNvSpPr txBox="1">
            <a:spLocks/>
          </p:cNvSpPr>
          <p:nvPr/>
        </p:nvSpPr>
        <p:spPr>
          <a:xfrm>
            <a:off x="7686600" y="2475540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</a:t>
            </a:r>
            <a:endParaRPr lang="ar-SA" dirty="0"/>
          </a:p>
        </p:txBody>
      </p:sp>
      <p:sp>
        <p:nvSpPr>
          <p:cNvPr id="59" name="عنصر نائب للمحتوى 2"/>
          <p:cNvSpPr txBox="1">
            <a:spLocks/>
          </p:cNvSpPr>
          <p:nvPr/>
        </p:nvSpPr>
        <p:spPr>
          <a:xfrm>
            <a:off x="7788356" y="312361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2</a:t>
            </a:r>
            <a:endParaRPr lang="ar-SA" dirty="0"/>
          </a:p>
        </p:txBody>
      </p:sp>
      <p:sp>
        <p:nvSpPr>
          <p:cNvPr id="60" name="عنصر نائب للمحتوى 2"/>
          <p:cNvSpPr txBox="1">
            <a:spLocks/>
          </p:cNvSpPr>
          <p:nvPr/>
        </p:nvSpPr>
        <p:spPr>
          <a:xfrm>
            <a:off x="7830616" y="362766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3</a:t>
            </a:r>
            <a:endParaRPr lang="ar-SA" dirty="0"/>
          </a:p>
        </p:txBody>
      </p:sp>
      <p:sp>
        <p:nvSpPr>
          <p:cNvPr id="61" name="عنصر نائب للمحتوى 2"/>
          <p:cNvSpPr txBox="1">
            <a:spLocks/>
          </p:cNvSpPr>
          <p:nvPr/>
        </p:nvSpPr>
        <p:spPr>
          <a:xfrm>
            <a:off x="7758608" y="418508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4</a:t>
            </a:r>
            <a:endParaRPr lang="ar-SA" dirty="0"/>
          </a:p>
        </p:txBody>
      </p:sp>
      <p:sp>
        <p:nvSpPr>
          <p:cNvPr id="62" name="عنصر نائب للمحتوى 2"/>
          <p:cNvSpPr txBox="1">
            <a:spLocks/>
          </p:cNvSpPr>
          <p:nvPr/>
        </p:nvSpPr>
        <p:spPr>
          <a:xfrm>
            <a:off x="6588224" y="362766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9</a:t>
            </a:r>
            <a:endParaRPr lang="ar-SA" dirty="0"/>
          </a:p>
        </p:txBody>
      </p:sp>
      <p:sp>
        <p:nvSpPr>
          <p:cNvPr id="63" name="عنصر نائب للمحتوى 2"/>
          <p:cNvSpPr txBox="1">
            <a:spLocks/>
          </p:cNvSpPr>
          <p:nvPr/>
        </p:nvSpPr>
        <p:spPr>
          <a:xfrm>
            <a:off x="7758608" y="4689140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</a:t>
            </a:r>
            <a:endParaRPr lang="ar-SA" dirty="0"/>
          </a:p>
        </p:txBody>
      </p:sp>
      <p:sp>
        <p:nvSpPr>
          <p:cNvPr id="64" name="عنصر نائب للمحتوى 2"/>
          <p:cNvSpPr txBox="1">
            <a:spLocks/>
          </p:cNvSpPr>
          <p:nvPr/>
        </p:nvSpPr>
        <p:spPr>
          <a:xfrm>
            <a:off x="6588224" y="251154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</a:t>
            </a:r>
            <a:endParaRPr lang="ar-SA" dirty="0"/>
          </a:p>
        </p:txBody>
      </p:sp>
      <p:sp>
        <p:nvSpPr>
          <p:cNvPr id="65" name="عنصر نائب للمحتوى 2"/>
          <p:cNvSpPr txBox="1">
            <a:spLocks/>
          </p:cNvSpPr>
          <p:nvPr/>
        </p:nvSpPr>
        <p:spPr>
          <a:xfrm>
            <a:off x="6588224" y="310496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4</a:t>
            </a:r>
            <a:endParaRPr lang="ar-SA" dirty="0"/>
          </a:p>
        </p:txBody>
      </p:sp>
      <p:sp>
        <p:nvSpPr>
          <p:cNvPr id="66" name="عنصر نائب للمحتوى 2"/>
          <p:cNvSpPr txBox="1">
            <a:spLocks/>
          </p:cNvSpPr>
          <p:nvPr/>
        </p:nvSpPr>
        <p:spPr>
          <a:xfrm>
            <a:off x="6606480" y="420373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16</a:t>
            </a:r>
            <a:endParaRPr lang="ar-SA" dirty="0"/>
          </a:p>
        </p:txBody>
      </p:sp>
      <p:sp>
        <p:nvSpPr>
          <p:cNvPr id="67" name="عنصر نائب للمحتوى 2"/>
          <p:cNvSpPr txBox="1">
            <a:spLocks/>
          </p:cNvSpPr>
          <p:nvPr/>
        </p:nvSpPr>
        <p:spPr>
          <a:xfrm>
            <a:off x="6606480" y="470778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25</a:t>
            </a:r>
            <a:endParaRPr lang="ar-SA" dirty="0"/>
          </a:p>
        </p:txBody>
      </p:sp>
      <p:sp>
        <p:nvSpPr>
          <p:cNvPr id="68" name="عنصر نائب للمحتوى 2"/>
          <p:cNvSpPr txBox="1">
            <a:spLocks/>
          </p:cNvSpPr>
          <p:nvPr/>
        </p:nvSpPr>
        <p:spPr>
          <a:xfrm>
            <a:off x="7524328" y="524784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15</a:t>
            </a:r>
            <a:endParaRPr lang="ar-SA" dirty="0"/>
          </a:p>
        </p:txBody>
      </p:sp>
      <p:sp>
        <p:nvSpPr>
          <p:cNvPr id="69" name="عنصر نائب للمحتوى 2"/>
          <p:cNvSpPr txBox="1">
            <a:spLocks/>
          </p:cNvSpPr>
          <p:nvPr/>
        </p:nvSpPr>
        <p:spPr>
          <a:xfrm>
            <a:off x="6084168" y="5229200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55</a:t>
            </a:r>
            <a:endParaRPr lang="ar-SA" dirty="0"/>
          </a:p>
        </p:txBody>
      </p:sp>
      <p:graphicFrame>
        <p:nvGraphicFramePr>
          <p:cNvPr id="7" name="كائن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30917819"/>
              </p:ext>
            </p:extLst>
          </p:nvPr>
        </p:nvGraphicFramePr>
        <p:xfrm>
          <a:off x="323528" y="1196752"/>
          <a:ext cx="1468438" cy="890588"/>
        </p:xfrm>
        <a:graphic>
          <a:graphicData uri="http://schemas.openxmlformats.org/presentationml/2006/ole">
            <p:oleObj spid="_x0000_s4474" name="Equation" r:id="rId4" imgW="774364" imgH="431613" progId="">
              <p:embed/>
            </p:oleObj>
          </a:graphicData>
        </a:graphic>
      </p:graphicFrame>
      <p:graphicFrame>
        <p:nvGraphicFramePr>
          <p:cNvPr id="8" name="كائن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30368780"/>
              </p:ext>
            </p:extLst>
          </p:nvPr>
        </p:nvGraphicFramePr>
        <p:xfrm>
          <a:off x="7983860" y="5300663"/>
          <a:ext cx="836612" cy="431800"/>
        </p:xfrm>
        <a:graphic>
          <a:graphicData uri="http://schemas.openxmlformats.org/presentationml/2006/ole">
            <p:oleObj spid="_x0000_s4475" name="Equation" r:id="rId5" imgW="457200" imgH="215640" progId="">
              <p:embed/>
            </p:oleObj>
          </a:graphicData>
        </a:graphic>
      </p:graphicFrame>
      <p:graphicFrame>
        <p:nvGraphicFramePr>
          <p:cNvPr id="9" name="كائن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21607413"/>
              </p:ext>
            </p:extLst>
          </p:nvPr>
        </p:nvGraphicFramePr>
        <p:xfrm>
          <a:off x="6537288" y="5229200"/>
          <a:ext cx="987040" cy="504056"/>
        </p:xfrm>
        <a:graphic>
          <a:graphicData uri="http://schemas.openxmlformats.org/presentationml/2006/ole">
            <p:oleObj spid="_x0000_s4476" name="Equation" r:id="rId6" imgW="596880" imgH="279360" progId="">
              <p:embed/>
            </p:oleObj>
          </a:graphicData>
        </a:graphic>
      </p:graphicFrame>
      <p:sp>
        <p:nvSpPr>
          <p:cNvPr id="70" name="مربع نص 69"/>
          <p:cNvSpPr txBox="1"/>
          <p:nvPr/>
        </p:nvSpPr>
        <p:spPr>
          <a:xfrm>
            <a:off x="1115616" y="1484784"/>
            <a:ext cx="5832648" cy="533471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pPr algn="ctr"/>
            <a:r>
              <a:rPr lang="ar-SA" sz="2400" b="1" dirty="0" smtClean="0">
                <a:latin typeface="Hacen Egypt" pitchFamily="2" charset="-78"/>
                <a:cs typeface="+mj-cs"/>
              </a:rPr>
              <a:t>1) نجد الوسط الحسابي أولا حسب القانون</a:t>
            </a:r>
            <a:endParaRPr lang="ar-SA" sz="2400" b="1" dirty="0">
              <a:latin typeface="Hacen Egypt" pitchFamily="2" charset="-78"/>
              <a:cs typeface="+mj-cs"/>
            </a:endParaRPr>
          </a:p>
        </p:txBody>
      </p:sp>
      <p:graphicFrame>
        <p:nvGraphicFramePr>
          <p:cNvPr id="10" name="كائن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87495787"/>
              </p:ext>
            </p:extLst>
          </p:nvPr>
        </p:nvGraphicFramePr>
        <p:xfrm>
          <a:off x="2820988" y="2078038"/>
          <a:ext cx="260350" cy="334962"/>
        </p:xfrm>
        <a:graphic>
          <a:graphicData uri="http://schemas.openxmlformats.org/presentationml/2006/ole">
            <p:oleObj spid="_x0000_s4477" name="Equation" r:id="rId7" imgW="164880" imgH="139680" progId="">
              <p:embed/>
            </p:oleObj>
          </a:graphicData>
        </a:graphic>
      </p:graphicFrame>
      <p:graphicFrame>
        <p:nvGraphicFramePr>
          <p:cNvPr id="11" name="كائن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00735239"/>
              </p:ext>
            </p:extLst>
          </p:nvPr>
        </p:nvGraphicFramePr>
        <p:xfrm>
          <a:off x="3967755" y="1844824"/>
          <a:ext cx="820269" cy="622225"/>
        </p:xfrm>
        <a:graphic>
          <a:graphicData uri="http://schemas.openxmlformats.org/presentationml/2006/ole">
            <p:oleObj spid="_x0000_s4478" name="Equation" r:id="rId8" imgW="419040" imgH="291960" progId="">
              <p:embed/>
            </p:oleObj>
          </a:graphicData>
        </a:graphic>
      </p:graphicFrame>
      <p:sp>
        <p:nvSpPr>
          <p:cNvPr id="71" name="مربع نص 70"/>
          <p:cNvSpPr txBox="1"/>
          <p:nvPr/>
        </p:nvSpPr>
        <p:spPr>
          <a:xfrm>
            <a:off x="2339752" y="2724129"/>
            <a:ext cx="3744416" cy="533471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400" b="1" dirty="0" smtClean="0">
                <a:latin typeface="Hacen Egypt" pitchFamily="2" charset="-78"/>
                <a:cs typeface="+mj-cs"/>
              </a:rPr>
              <a:t>2) نعوض في قانون التباين </a:t>
            </a:r>
            <a:r>
              <a:rPr lang="ar-SA" sz="2400" b="1" baseline="30000" dirty="0" smtClean="0">
                <a:latin typeface="Hacen Egypt" pitchFamily="2" charset="-78"/>
                <a:cs typeface="+mj-cs"/>
              </a:rPr>
              <a:t> </a:t>
            </a:r>
            <a:endParaRPr lang="ar-SA" sz="2400" b="1" baseline="30000" dirty="0">
              <a:latin typeface="Hacen Egypt" pitchFamily="2" charset="-78"/>
              <a:cs typeface="+mj-cs"/>
            </a:endParaRPr>
          </a:p>
        </p:txBody>
      </p:sp>
      <p:graphicFrame>
        <p:nvGraphicFramePr>
          <p:cNvPr id="12" name="كائن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00315086"/>
              </p:ext>
            </p:extLst>
          </p:nvPr>
        </p:nvGraphicFramePr>
        <p:xfrm>
          <a:off x="179512" y="2177480"/>
          <a:ext cx="2100262" cy="1179512"/>
        </p:xfrm>
        <a:graphic>
          <a:graphicData uri="http://schemas.openxmlformats.org/presentationml/2006/ole">
            <p:oleObj spid="_x0000_s4479" name="Equation" r:id="rId9" imgW="1358310" imgH="723586" progId="">
              <p:embed/>
            </p:oleObj>
          </a:graphicData>
        </a:graphic>
      </p:graphicFrame>
      <p:graphicFrame>
        <p:nvGraphicFramePr>
          <p:cNvPr id="13" name="كائن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49639235"/>
              </p:ext>
            </p:extLst>
          </p:nvPr>
        </p:nvGraphicFramePr>
        <p:xfrm>
          <a:off x="2236490" y="2729194"/>
          <a:ext cx="895350" cy="528637"/>
        </p:xfrm>
        <a:graphic>
          <a:graphicData uri="http://schemas.openxmlformats.org/presentationml/2006/ole">
            <p:oleObj spid="_x0000_s4480" name="Equation" r:id="rId10" imgW="431613" imgH="241195" progId="">
              <p:embed/>
            </p:oleObj>
          </a:graphicData>
        </a:graphic>
      </p:graphicFrame>
      <p:graphicFrame>
        <p:nvGraphicFramePr>
          <p:cNvPr id="14" name="كائن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04553160"/>
              </p:ext>
            </p:extLst>
          </p:nvPr>
        </p:nvGraphicFramePr>
        <p:xfrm>
          <a:off x="4733925" y="3501008"/>
          <a:ext cx="966788" cy="571500"/>
        </p:xfrm>
        <a:graphic>
          <a:graphicData uri="http://schemas.openxmlformats.org/presentationml/2006/ole">
            <p:oleObj spid="_x0000_s4481" name="Equation" r:id="rId11" imgW="431640" imgH="241200" progId="">
              <p:embed/>
            </p:oleObj>
          </a:graphicData>
        </a:graphic>
      </p:graphicFrame>
      <p:cxnSp>
        <p:nvCxnSpPr>
          <p:cNvPr id="16" name="رابط مستقيم 15"/>
          <p:cNvCxnSpPr/>
          <p:nvPr/>
        </p:nvCxnSpPr>
        <p:spPr>
          <a:xfrm flipH="1">
            <a:off x="3347864" y="2276872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رابط مستقيم 71"/>
          <p:cNvCxnSpPr/>
          <p:nvPr/>
        </p:nvCxnSpPr>
        <p:spPr>
          <a:xfrm flipH="1">
            <a:off x="3059832" y="3861048"/>
            <a:ext cx="15121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عنصر نائب للمحتوى 2"/>
          <p:cNvSpPr txBox="1">
            <a:spLocks/>
          </p:cNvSpPr>
          <p:nvPr/>
        </p:nvSpPr>
        <p:spPr>
          <a:xfrm>
            <a:off x="3347864" y="220486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</a:t>
            </a:r>
            <a:endParaRPr lang="ar-SA" dirty="0"/>
          </a:p>
        </p:txBody>
      </p:sp>
      <p:sp>
        <p:nvSpPr>
          <p:cNvPr id="74" name="عنصر نائب للمحتوى 2"/>
          <p:cNvSpPr txBox="1">
            <a:spLocks/>
          </p:cNvSpPr>
          <p:nvPr/>
        </p:nvSpPr>
        <p:spPr>
          <a:xfrm>
            <a:off x="7524328" y="524784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15</a:t>
            </a:r>
            <a:endParaRPr lang="ar-SA" dirty="0"/>
          </a:p>
        </p:txBody>
      </p:sp>
      <p:sp>
        <p:nvSpPr>
          <p:cNvPr id="75" name="عنصر نائب للمحتوى 2"/>
          <p:cNvSpPr txBox="1">
            <a:spLocks/>
          </p:cNvSpPr>
          <p:nvPr/>
        </p:nvSpPr>
        <p:spPr>
          <a:xfrm>
            <a:off x="6084168" y="5229200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55</a:t>
            </a:r>
            <a:endParaRPr lang="ar-SA" dirty="0"/>
          </a:p>
        </p:txBody>
      </p:sp>
      <p:sp>
        <p:nvSpPr>
          <p:cNvPr id="76" name="عنصر نائب للمحتوى 2"/>
          <p:cNvSpPr txBox="1">
            <a:spLocks/>
          </p:cNvSpPr>
          <p:nvPr/>
        </p:nvSpPr>
        <p:spPr>
          <a:xfrm>
            <a:off x="3726160" y="3284984"/>
            <a:ext cx="557808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4000" dirty="0" smtClean="0"/>
              <a:t>-</a:t>
            </a:r>
            <a:endParaRPr lang="ar-SA" sz="4000" dirty="0"/>
          </a:p>
        </p:txBody>
      </p:sp>
      <p:sp>
        <p:nvSpPr>
          <p:cNvPr id="77" name="عنصر نائب للمحتوى 2"/>
          <p:cNvSpPr txBox="1">
            <a:spLocks/>
          </p:cNvSpPr>
          <p:nvPr/>
        </p:nvSpPr>
        <p:spPr>
          <a:xfrm>
            <a:off x="3347864" y="344764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5×</a:t>
            </a:r>
            <a:endParaRPr lang="ar-SA" dirty="0"/>
          </a:p>
        </p:txBody>
      </p:sp>
      <p:graphicFrame>
        <p:nvGraphicFramePr>
          <p:cNvPr id="19" name="كائن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4509088"/>
              </p:ext>
            </p:extLst>
          </p:nvPr>
        </p:nvGraphicFramePr>
        <p:xfrm>
          <a:off x="2483768" y="2023208"/>
          <a:ext cx="288031" cy="363312"/>
        </p:xfrm>
        <a:graphic>
          <a:graphicData uri="http://schemas.openxmlformats.org/presentationml/2006/ole">
            <p:oleObj spid="_x0000_s4482" name="Equation" r:id="rId12" imgW="152280" imgH="190440" progId="">
              <p:embed/>
            </p:oleObj>
          </a:graphicData>
        </a:graphic>
      </p:graphicFrame>
      <p:graphicFrame>
        <p:nvGraphicFramePr>
          <p:cNvPr id="20" name="كائن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59024204"/>
              </p:ext>
            </p:extLst>
          </p:nvPr>
        </p:nvGraphicFramePr>
        <p:xfrm>
          <a:off x="2483768" y="2032419"/>
          <a:ext cx="288925" cy="363538"/>
        </p:xfrm>
        <a:graphic>
          <a:graphicData uri="http://schemas.openxmlformats.org/presentationml/2006/ole">
            <p:oleObj spid="_x0000_s4483" name="Equation" r:id="rId13" imgW="152334" imgH="190417" progId="">
              <p:embed/>
            </p:oleObj>
          </a:graphicData>
        </a:graphic>
      </p:graphicFrame>
      <p:sp>
        <p:nvSpPr>
          <p:cNvPr id="78" name="عنصر نائب للمحتوى 2"/>
          <p:cNvSpPr txBox="1">
            <a:spLocks/>
          </p:cNvSpPr>
          <p:nvPr/>
        </p:nvSpPr>
        <p:spPr>
          <a:xfrm>
            <a:off x="2663788" y="3375640"/>
            <a:ext cx="936104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(   )</a:t>
            </a:r>
            <a:r>
              <a:rPr lang="ar-SA" baseline="30000" dirty="0" smtClean="0"/>
              <a:t>2</a:t>
            </a:r>
            <a:endParaRPr lang="ar-SA" dirty="0"/>
          </a:p>
        </p:txBody>
      </p:sp>
      <p:sp>
        <p:nvSpPr>
          <p:cNvPr id="79" name="عنصر نائب للمحتوى 2"/>
          <p:cNvSpPr txBox="1">
            <a:spLocks/>
          </p:cNvSpPr>
          <p:nvPr/>
        </p:nvSpPr>
        <p:spPr>
          <a:xfrm>
            <a:off x="3500264" y="380768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</a:t>
            </a:r>
            <a:endParaRPr lang="ar-SA" dirty="0"/>
          </a:p>
        </p:txBody>
      </p:sp>
      <p:graphicFrame>
        <p:nvGraphicFramePr>
          <p:cNvPr id="21" name="كائن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01450521"/>
              </p:ext>
            </p:extLst>
          </p:nvPr>
        </p:nvGraphicFramePr>
        <p:xfrm>
          <a:off x="4788024" y="4225652"/>
          <a:ext cx="966788" cy="571500"/>
        </p:xfrm>
        <a:graphic>
          <a:graphicData uri="http://schemas.openxmlformats.org/presentationml/2006/ole">
            <p:oleObj spid="_x0000_s4484" name="Equation" r:id="rId14" imgW="431613" imgH="241195" progId="">
              <p:embed/>
            </p:oleObj>
          </a:graphicData>
        </a:graphic>
      </p:graphicFrame>
      <p:cxnSp>
        <p:nvCxnSpPr>
          <p:cNvPr id="80" name="رابط مستقيم 79"/>
          <p:cNvCxnSpPr/>
          <p:nvPr/>
        </p:nvCxnSpPr>
        <p:spPr>
          <a:xfrm flipH="1">
            <a:off x="3059832" y="4581128"/>
            <a:ext cx="15121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عنصر نائب للمحتوى 2"/>
          <p:cNvSpPr txBox="1">
            <a:spLocks/>
          </p:cNvSpPr>
          <p:nvPr/>
        </p:nvSpPr>
        <p:spPr>
          <a:xfrm>
            <a:off x="4086200" y="416772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55</a:t>
            </a:r>
            <a:endParaRPr lang="ar-SA" dirty="0"/>
          </a:p>
        </p:txBody>
      </p:sp>
      <p:sp>
        <p:nvSpPr>
          <p:cNvPr id="82" name="عنصر نائب للمحتوى 2"/>
          <p:cNvSpPr txBox="1">
            <a:spLocks/>
          </p:cNvSpPr>
          <p:nvPr/>
        </p:nvSpPr>
        <p:spPr>
          <a:xfrm>
            <a:off x="3707904" y="4005064"/>
            <a:ext cx="557808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4000" dirty="0" smtClean="0"/>
              <a:t>-</a:t>
            </a:r>
            <a:endParaRPr lang="ar-SA" sz="4000" dirty="0"/>
          </a:p>
        </p:txBody>
      </p:sp>
      <p:sp>
        <p:nvSpPr>
          <p:cNvPr id="83" name="عنصر نائب للمحتوى 2"/>
          <p:cNvSpPr txBox="1">
            <a:spLocks/>
          </p:cNvSpPr>
          <p:nvPr/>
        </p:nvSpPr>
        <p:spPr>
          <a:xfrm>
            <a:off x="3275856" y="4149080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45</a:t>
            </a:r>
            <a:endParaRPr lang="ar-SA" dirty="0"/>
          </a:p>
        </p:txBody>
      </p:sp>
      <p:sp>
        <p:nvSpPr>
          <p:cNvPr id="84" name="عنصر نائب للمحتوى 2"/>
          <p:cNvSpPr txBox="1">
            <a:spLocks/>
          </p:cNvSpPr>
          <p:nvPr/>
        </p:nvSpPr>
        <p:spPr>
          <a:xfrm>
            <a:off x="3726160" y="459977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</a:t>
            </a:r>
            <a:endParaRPr lang="ar-SA" dirty="0"/>
          </a:p>
        </p:txBody>
      </p:sp>
      <p:graphicFrame>
        <p:nvGraphicFramePr>
          <p:cNvPr id="23" name="كائن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74744960"/>
              </p:ext>
            </p:extLst>
          </p:nvPr>
        </p:nvGraphicFramePr>
        <p:xfrm>
          <a:off x="4860032" y="5017740"/>
          <a:ext cx="966788" cy="571500"/>
        </p:xfrm>
        <a:graphic>
          <a:graphicData uri="http://schemas.openxmlformats.org/presentationml/2006/ole">
            <p:oleObj spid="_x0000_s4485" name="Equation" r:id="rId15" imgW="431613" imgH="241195" progId="">
              <p:embed/>
            </p:oleObj>
          </a:graphicData>
        </a:graphic>
      </p:graphicFrame>
      <p:cxnSp>
        <p:nvCxnSpPr>
          <p:cNvPr id="85" name="رابط مستقيم 84"/>
          <p:cNvCxnSpPr/>
          <p:nvPr/>
        </p:nvCxnSpPr>
        <p:spPr>
          <a:xfrm flipH="1">
            <a:off x="3212232" y="5373216"/>
            <a:ext cx="15121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عنصر نائب للمحتوى 2"/>
          <p:cNvSpPr txBox="1">
            <a:spLocks/>
          </p:cNvSpPr>
          <p:nvPr/>
        </p:nvSpPr>
        <p:spPr>
          <a:xfrm>
            <a:off x="3707904" y="495981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10</a:t>
            </a:r>
            <a:endParaRPr lang="ar-SA" dirty="0"/>
          </a:p>
        </p:txBody>
      </p:sp>
      <p:sp>
        <p:nvSpPr>
          <p:cNvPr id="87" name="عنصر نائب للمحتوى 2"/>
          <p:cNvSpPr txBox="1">
            <a:spLocks/>
          </p:cNvSpPr>
          <p:nvPr/>
        </p:nvSpPr>
        <p:spPr>
          <a:xfrm>
            <a:off x="3707904" y="539186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</a:t>
            </a:r>
            <a:endParaRPr lang="ar-SA" dirty="0"/>
          </a:p>
        </p:txBody>
      </p:sp>
      <p:sp>
        <p:nvSpPr>
          <p:cNvPr id="88" name="عنصر نائب للمحتوى 2"/>
          <p:cNvSpPr txBox="1">
            <a:spLocks/>
          </p:cNvSpPr>
          <p:nvPr/>
        </p:nvSpPr>
        <p:spPr>
          <a:xfrm>
            <a:off x="2718048" y="508518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=</a:t>
            </a:r>
            <a:endParaRPr lang="ar-SA" dirty="0"/>
          </a:p>
        </p:txBody>
      </p:sp>
      <p:sp>
        <p:nvSpPr>
          <p:cNvPr id="89" name="مربع نص 88"/>
          <p:cNvSpPr txBox="1"/>
          <p:nvPr/>
        </p:nvSpPr>
        <p:spPr>
          <a:xfrm>
            <a:off x="6012160" y="5877272"/>
            <a:ext cx="3096344" cy="902803"/>
          </a:xfrm>
          <a:prstGeom prst="rect">
            <a:avLst/>
          </a:prstGeom>
          <a:noFill/>
        </p:spPr>
        <p:txBody>
          <a:bodyPr wrap="square" lIns="162553" tIns="81276" rIns="162553" bIns="81276" rtlCol="1">
            <a:spAutoFit/>
          </a:bodyPr>
          <a:lstStyle/>
          <a:p>
            <a:r>
              <a:rPr lang="ar-SA" sz="2400" b="1" dirty="0" smtClean="0">
                <a:latin typeface="Hacen Egypt" pitchFamily="2" charset="-78"/>
                <a:cs typeface="+mj-cs"/>
              </a:rPr>
              <a:t>3) نجد الانحراف المعياري بأخذ الجذر التربيعي للتباين </a:t>
            </a:r>
            <a:r>
              <a:rPr lang="ar-SA" sz="2400" b="1" baseline="30000" dirty="0" smtClean="0">
                <a:latin typeface="Hacen Egypt" pitchFamily="2" charset="-78"/>
                <a:cs typeface="+mj-cs"/>
              </a:rPr>
              <a:t> </a:t>
            </a:r>
            <a:endParaRPr lang="ar-SA" sz="2400" b="1" baseline="30000" dirty="0">
              <a:latin typeface="Hacen Egypt" pitchFamily="2" charset="-78"/>
              <a:cs typeface="+mj-cs"/>
            </a:endParaRPr>
          </a:p>
        </p:txBody>
      </p:sp>
      <p:graphicFrame>
        <p:nvGraphicFramePr>
          <p:cNvPr id="25" name="كائن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09467440"/>
              </p:ext>
            </p:extLst>
          </p:nvPr>
        </p:nvGraphicFramePr>
        <p:xfrm>
          <a:off x="4735218" y="5877272"/>
          <a:ext cx="1087437" cy="639763"/>
        </p:xfrm>
        <a:graphic>
          <a:graphicData uri="http://schemas.openxmlformats.org/presentationml/2006/ole">
            <p:oleObj spid="_x0000_s4486" name="Equation" r:id="rId16" imgW="431640" imgH="241200" progId="">
              <p:embed/>
            </p:oleObj>
          </a:graphicData>
        </a:graphic>
      </p:graphicFrame>
      <p:sp>
        <p:nvSpPr>
          <p:cNvPr id="91" name="عنصر نائب للمحتوى 2"/>
          <p:cNvSpPr txBox="1">
            <a:spLocks/>
          </p:cNvSpPr>
          <p:nvPr/>
        </p:nvSpPr>
        <p:spPr>
          <a:xfrm>
            <a:off x="2339752" y="4941168"/>
            <a:ext cx="557808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600" dirty="0" smtClean="0"/>
              <a:t>2</a:t>
            </a:r>
            <a:endParaRPr lang="ar-SA" sz="3600" dirty="0"/>
          </a:p>
        </p:txBody>
      </p:sp>
      <p:graphicFrame>
        <p:nvGraphicFramePr>
          <p:cNvPr id="26" name="كائن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0291801"/>
              </p:ext>
            </p:extLst>
          </p:nvPr>
        </p:nvGraphicFramePr>
        <p:xfrm>
          <a:off x="4086318" y="5877272"/>
          <a:ext cx="971364" cy="735649"/>
        </p:xfrm>
        <a:graphic>
          <a:graphicData uri="http://schemas.openxmlformats.org/presentationml/2006/ole">
            <p:oleObj spid="_x0000_s4487" name="Equation" r:id="rId17" imgW="266400" imgH="26640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86918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4104E-6 L -0.45573 -0.49942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95" y="-249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5607E-6 L -0.21944 -0.26613 " pathEditMode="relative" rAng="0" ptsTypes="AA">
                                      <p:cBhvr>
                                        <p:cTn id="24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72" y="-133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13873E-6 L 0.06285 0.20856 " pathEditMode="relative" rAng="0" ptsTypes="AA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04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4" grpId="0"/>
      <p:bldP spid="6" grpId="0"/>
      <p:bldP spid="31" grpId="0" animBg="1"/>
      <p:bldP spid="54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3" grpId="0"/>
      <p:bldP spid="74" grpId="0"/>
      <p:bldP spid="74" grpId="1"/>
      <p:bldP spid="75" grpId="0"/>
      <p:bldP spid="75" grpId="1"/>
      <p:bldP spid="76" grpId="0"/>
      <p:bldP spid="77" grpId="0"/>
      <p:bldP spid="78" grpId="0"/>
      <p:bldP spid="79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89" grpId="0"/>
      <p:bldP spid="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108894" y="340667"/>
            <a:ext cx="63353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ar-SA" sz="2400" b="1" dirty="0" smtClean="0"/>
              <a:t>عند ايجاد الانحراف المعياري لثمانٍ من القيم وجد أن : </a:t>
            </a:r>
            <a:endParaRPr lang="en-US" sz="2400" b="1" dirty="0"/>
          </a:p>
        </p:txBody>
      </p:sp>
      <p:sp>
        <p:nvSpPr>
          <p:cNvPr id="14" name="AutoShape 6"/>
          <p:cNvSpPr>
            <a:spLocks noChangeArrowheads="1"/>
          </p:cNvSpPr>
          <p:nvPr/>
        </p:nvSpPr>
        <p:spPr bwMode="auto">
          <a:xfrm>
            <a:off x="6246245" y="260648"/>
            <a:ext cx="1350091" cy="719859"/>
          </a:xfrm>
          <a:prstGeom prst="plaque">
            <a:avLst>
              <a:gd name="adj" fmla="val 29090"/>
            </a:avLst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dirty="0"/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6155481" y="0"/>
            <a:ext cx="144085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ar-SA" sz="4400" b="1" dirty="0" smtClean="0">
                <a:solidFill>
                  <a:schemeClr val="bg1"/>
                </a:solidFill>
              </a:rPr>
              <a:t>سؤال:</a:t>
            </a:r>
            <a:endParaRPr lang="en-US" sz="4400" b="1" dirty="0">
              <a:solidFill>
                <a:schemeClr val="bg1"/>
              </a:solidFill>
            </a:endParaRPr>
          </a:p>
        </p:txBody>
      </p:sp>
      <p:graphicFrame>
        <p:nvGraphicFramePr>
          <p:cNvPr id="2" name="كائن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54301736"/>
              </p:ext>
            </p:extLst>
          </p:nvPr>
        </p:nvGraphicFramePr>
        <p:xfrm>
          <a:off x="5463580" y="836712"/>
          <a:ext cx="836612" cy="431800"/>
        </p:xfrm>
        <a:graphic>
          <a:graphicData uri="http://schemas.openxmlformats.org/presentationml/2006/ole">
            <p:oleObj spid="_x0000_s5315" name="Equation" r:id="rId4" imgW="457002" imgH="215806" progId="">
              <p:embed/>
            </p:oleObj>
          </a:graphicData>
        </a:graphic>
      </p:graphicFrame>
      <p:graphicFrame>
        <p:nvGraphicFramePr>
          <p:cNvPr id="4" name="كائن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93559259"/>
              </p:ext>
            </p:extLst>
          </p:nvPr>
        </p:nvGraphicFramePr>
        <p:xfrm>
          <a:off x="3875333" y="692884"/>
          <a:ext cx="1128715" cy="575246"/>
        </p:xfrm>
        <a:graphic>
          <a:graphicData uri="http://schemas.openxmlformats.org/presentationml/2006/ole">
            <p:oleObj spid="_x0000_s5316" name="Equation" r:id="rId5" imgW="596900" imgH="279400" progId="">
              <p:embed/>
            </p:oleObj>
          </a:graphicData>
        </a:graphic>
      </p:graphicFrame>
      <p:graphicFrame>
        <p:nvGraphicFramePr>
          <p:cNvPr id="5" name="كائن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97716756"/>
              </p:ext>
            </p:extLst>
          </p:nvPr>
        </p:nvGraphicFramePr>
        <p:xfrm>
          <a:off x="5031532" y="908968"/>
          <a:ext cx="463550" cy="355600"/>
        </p:xfrm>
        <a:graphic>
          <a:graphicData uri="http://schemas.openxmlformats.org/presentationml/2006/ole">
            <p:oleObj spid="_x0000_s5317" name="Equation" r:id="rId6" imgW="253800" imgH="177480" progId="">
              <p:embed/>
            </p:oleObj>
          </a:graphicData>
        </a:graphic>
      </p:graphicFrame>
      <p:graphicFrame>
        <p:nvGraphicFramePr>
          <p:cNvPr id="16" name="كائن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35468195"/>
              </p:ext>
            </p:extLst>
          </p:nvPr>
        </p:nvGraphicFramePr>
        <p:xfrm>
          <a:off x="3523878" y="808263"/>
          <a:ext cx="400050" cy="344487"/>
        </p:xfrm>
        <a:graphic>
          <a:graphicData uri="http://schemas.openxmlformats.org/presentationml/2006/ole">
            <p:oleObj spid="_x0000_s5318" name="Equation" r:id="rId7" imgW="241200" imgH="190440" progId="">
              <p:embed/>
            </p:oleObj>
          </a:graphicData>
        </a:graphic>
      </p:graphicFrame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-395162" y="764704"/>
            <a:ext cx="43190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ar-SA" sz="2400" b="1" dirty="0" smtClean="0"/>
              <a:t>جد الانحراف المعياري لهذه القيم ؟ </a:t>
            </a:r>
            <a:endParaRPr lang="en-US" sz="2400" b="1" dirty="0"/>
          </a:p>
        </p:txBody>
      </p:sp>
      <p:sp>
        <p:nvSpPr>
          <p:cNvPr id="21" name="Rectangle 7"/>
          <p:cNvSpPr>
            <a:spLocks noChangeArrowheads="1"/>
          </p:cNvSpPr>
          <p:nvPr/>
        </p:nvSpPr>
        <p:spPr bwMode="auto">
          <a:xfrm>
            <a:off x="7883673" y="1124744"/>
            <a:ext cx="1440855" cy="895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ar-SA" sz="3600" b="1" u="sng" dirty="0" smtClean="0">
                <a:solidFill>
                  <a:srgbClr val="FF3300"/>
                </a:solidFill>
              </a:rPr>
              <a:t>الحل:</a:t>
            </a:r>
            <a:endParaRPr lang="en-US" sz="3600" b="1" u="sng" dirty="0">
              <a:solidFill>
                <a:srgbClr val="FF3300"/>
              </a:solidFill>
            </a:endParaRPr>
          </a:p>
        </p:txBody>
      </p:sp>
      <p:graphicFrame>
        <p:nvGraphicFramePr>
          <p:cNvPr id="17" name="كائن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27717778"/>
              </p:ext>
            </p:extLst>
          </p:nvPr>
        </p:nvGraphicFramePr>
        <p:xfrm>
          <a:off x="3995514" y="1988840"/>
          <a:ext cx="2100262" cy="1179513"/>
        </p:xfrm>
        <a:graphic>
          <a:graphicData uri="http://schemas.openxmlformats.org/presentationml/2006/ole">
            <p:oleObj spid="_x0000_s5319" name="Equation" r:id="rId8" imgW="1358310" imgH="723586" progId="">
              <p:embed/>
            </p:oleObj>
          </a:graphicData>
        </a:graphic>
      </p:graphicFrame>
      <p:graphicFrame>
        <p:nvGraphicFramePr>
          <p:cNvPr id="18" name="كائن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19190"/>
              </p:ext>
            </p:extLst>
          </p:nvPr>
        </p:nvGraphicFramePr>
        <p:xfrm>
          <a:off x="6052914" y="2495700"/>
          <a:ext cx="895350" cy="528637"/>
        </p:xfrm>
        <a:graphic>
          <a:graphicData uri="http://schemas.openxmlformats.org/presentationml/2006/ole">
            <p:oleObj spid="_x0000_s5320" name="Equation" r:id="rId9" imgW="431613" imgH="241195" progId="">
              <p:embed/>
            </p:oleObj>
          </a:graphicData>
        </a:graphic>
      </p:graphicFrame>
      <p:graphicFrame>
        <p:nvGraphicFramePr>
          <p:cNvPr id="19" name="كائن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75398669"/>
              </p:ext>
            </p:extLst>
          </p:nvPr>
        </p:nvGraphicFramePr>
        <p:xfrm>
          <a:off x="6199906" y="1242268"/>
          <a:ext cx="1468438" cy="890588"/>
        </p:xfrm>
        <a:graphic>
          <a:graphicData uri="http://schemas.openxmlformats.org/presentationml/2006/ole">
            <p:oleObj spid="_x0000_s5321" name="Equation" r:id="rId10" imgW="774364" imgH="431613" progId="">
              <p:embed/>
            </p:oleObj>
          </a:graphicData>
        </a:graphic>
      </p:graphicFrame>
      <p:graphicFrame>
        <p:nvGraphicFramePr>
          <p:cNvPr id="25" name="كائن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35786388"/>
              </p:ext>
            </p:extLst>
          </p:nvPr>
        </p:nvGraphicFramePr>
        <p:xfrm>
          <a:off x="3829100" y="1448614"/>
          <a:ext cx="260350" cy="334962"/>
        </p:xfrm>
        <a:graphic>
          <a:graphicData uri="http://schemas.openxmlformats.org/presentationml/2006/ole">
            <p:oleObj spid="_x0000_s5322" name="Equation" r:id="rId11" imgW="164880" imgH="139680" progId="">
              <p:embed/>
            </p:oleObj>
          </a:graphicData>
        </a:graphic>
      </p:graphicFrame>
      <p:graphicFrame>
        <p:nvGraphicFramePr>
          <p:cNvPr id="26" name="كائن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16213648"/>
              </p:ext>
            </p:extLst>
          </p:nvPr>
        </p:nvGraphicFramePr>
        <p:xfrm>
          <a:off x="4975867" y="1215400"/>
          <a:ext cx="820269" cy="622225"/>
        </p:xfrm>
        <a:graphic>
          <a:graphicData uri="http://schemas.openxmlformats.org/presentationml/2006/ole">
            <p:oleObj spid="_x0000_s5323" name="Equation" r:id="rId12" imgW="419040" imgH="291960" progId="">
              <p:embed/>
            </p:oleObj>
          </a:graphicData>
        </a:graphic>
      </p:graphicFrame>
      <p:cxnSp>
        <p:nvCxnSpPr>
          <p:cNvPr id="27" name="رابط مستقيم 26"/>
          <p:cNvCxnSpPr/>
          <p:nvPr/>
        </p:nvCxnSpPr>
        <p:spPr>
          <a:xfrm flipH="1">
            <a:off x="4355976" y="1647448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عنصر نائب للمحتوى 2"/>
          <p:cNvSpPr txBox="1">
            <a:spLocks/>
          </p:cNvSpPr>
          <p:nvPr/>
        </p:nvSpPr>
        <p:spPr>
          <a:xfrm>
            <a:off x="4355976" y="1575440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8</a:t>
            </a:r>
            <a:endParaRPr lang="ar-SA" dirty="0"/>
          </a:p>
        </p:txBody>
      </p:sp>
      <p:graphicFrame>
        <p:nvGraphicFramePr>
          <p:cNvPr id="29" name="كائن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76672537"/>
              </p:ext>
            </p:extLst>
          </p:nvPr>
        </p:nvGraphicFramePr>
        <p:xfrm>
          <a:off x="3491880" y="1402995"/>
          <a:ext cx="288925" cy="363538"/>
        </p:xfrm>
        <a:graphic>
          <a:graphicData uri="http://schemas.openxmlformats.org/presentationml/2006/ole">
            <p:oleObj spid="_x0000_s5324" name="Equation" r:id="rId13" imgW="152334" imgH="190417" progId="">
              <p:embed/>
            </p:oleObj>
          </a:graphicData>
        </a:graphic>
      </p:graphicFrame>
      <p:graphicFrame>
        <p:nvGraphicFramePr>
          <p:cNvPr id="22" name="كائن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95053539"/>
              </p:ext>
            </p:extLst>
          </p:nvPr>
        </p:nvGraphicFramePr>
        <p:xfrm>
          <a:off x="5044554" y="908720"/>
          <a:ext cx="463550" cy="355600"/>
        </p:xfrm>
        <a:graphic>
          <a:graphicData uri="http://schemas.openxmlformats.org/presentationml/2006/ole">
            <p:oleObj spid="_x0000_s5325" name="Equation" r:id="rId14" imgW="253670" imgH="177569" progId="">
              <p:embed/>
            </p:oleObj>
          </a:graphicData>
        </a:graphic>
      </p:graphicFrame>
      <p:graphicFrame>
        <p:nvGraphicFramePr>
          <p:cNvPr id="31" name="كائن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23036910"/>
              </p:ext>
            </p:extLst>
          </p:nvPr>
        </p:nvGraphicFramePr>
        <p:xfrm>
          <a:off x="6215409" y="3266336"/>
          <a:ext cx="966788" cy="571500"/>
        </p:xfrm>
        <a:graphic>
          <a:graphicData uri="http://schemas.openxmlformats.org/presentationml/2006/ole">
            <p:oleObj spid="_x0000_s5326" name="Equation" r:id="rId15" imgW="431640" imgH="241200" progId="">
              <p:embed/>
            </p:oleObj>
          </a:graphicData>
        </a:graphic>
      </p:graphicFrame>
      <p:cxnSp>
        <p:nvCxnSpPr>
          <p:cNvPr id="32" name="رابط مستقيم 31"/>
          <p:cNvCxnSpPr/>
          <p:nvPr/>
        </p:nvCxnSpPr>
        <p:spPr>
          <a:xfrm flipH="1">
            <a:off x="4541316" y="3626376"/>
            <a:ext cx="15121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عنصر نائب للمحتوى 2"/>
          <p:cNvSpPr txBox="1">
            <a:spLocks/>
          </p:cNvSpPr>
          <p:nvPr/>
        </p:nvSpPr>
        <p:spPr>
          <a:xfrm>
            <a:off x="4829348" y="321297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8×</a:t>
            </a:r>
            <a:endParaRPr lang="ar-SA" dirty="0"/>
          </a:p>
        </p:txBody>
      </p:sp>
      <p:sp>
        <p:nvSpPr>
          <p:cNvPr id="34" name="عنصر نائب للمحتوى 2"/>
          <p:cNvSpPr txBox="1">
            <a:spLocks/>
          </p:cNvSpPr>
          <p:nvPr/>
        </p:nvSpPr>
        <p:spPr>
          <a:xfrm>
            <a:off x="4145272" y="3140968"/>
            <a:ext cx="936104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(   )</a:t>
            </a:r>
            <a:r>
              <a:rPr lang="ar-SA" baseline="30000" dirty="0" smtClean="0"/>
              <a:t>2</a:t>
            </a:r>
            <a:endParaRPr lang="ar-SA" dirty="0"/>
          </a:p>
        </p:txBody>
      </p:sp>
      <p:sp>
        <p:nvSpPr>
          <p:cNvPr id="35" name="عنصر نائب للمحتوى 2"/>
          <p:cNvSpPr txBox="1">
            <a:spLocks/>
          </p:cNvSpPr>
          <p:nvPr/>
        </p:nvSpPr>
        <p:spPr>
          <a:xfrm>
            <a:off x="4981748" y="357301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8</a:t>
            </a:r>
            <a:endParaRPr lang="ar-SA" dirty="0"/>
          </a:p>
        </p:txBody>
      </p:sp>
      <p:graphicFrame>
        <p:nvGraphicFramePr>
          <p:cNvPr id="36" name="كائن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23249590"/>
              </p:ext>
            </p:extLst>
          </p:nvPr>
        </p:nvGraphicFramePr>
        <p:xfrm>
          <a:off x="6269508" y="3990980"/>
          <a:ext cx="966788" cy="571500"/>
        </p:xfrm>
        <a:graphic>
          <a:graphicData uri="http://schemas.openxmlformats.org/presentationml/2006/ole">
            <p:oleObj spid="_x0000_s5327" name="Equation" r:id="rId16" imgW="431613" imgH="241195" progId="">
              <p:embed/>
            </p:oleObj>
          </a:graphicData>
        </a:graphic>
      </p:graphicFrame>
      <p:cxnSp>
        <p:nvCxnSpPr>
          <p:cNvPr id="37" name="رابط مستقيم 36"/>
          <p:cNvCxnSpPr/>
          <p:nvPr/>
        </p:nvCxnSpPr>
        <p:spPr>
          <a:xfrm flipH="1">
            <a:off x="4541316" y="4346456"/>
            <a:ext cx="15121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عنصر نائب للمحتوى 2"/>
          <p:cNvSpPr txBox="1">
            <a:spLocks/>
          </p:cNvSpPr>
          <p:nvPr/>
        </p:nvSpPr>
        <p:spPr>
          <a:xfrm>
            <a:off x="5567684" y="393305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80</a:t>
            </a:r>
            <a:endParaRPr lang="ar-SA" dirty="0"/>
          </a:p>
        </p:txBody>
      </p:sp>
      <p:sp>
        <p:nvSpPr>
          <p:cNvPr id="39" name="عنصر نائب للمحتوى 2"/>
          <p:cNvSpPr txBox="1">
            <a:spLocks/>
          </p:cNvSpPr>
          <p:nvPr/>
        </p:nvSpPr>
        <p:spPr>
          <a:xfrm>
            <a:off x="5189388" y="3770392"/>
            <a:ext cx="557808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4000" dirty="0" smtClean="0"/>
              <a:t>-</a:t>
            </a:r>
            <a:endParaRPr lang="ar-SA" sz="4000" dirty="0"/>
          </a:p>
        </p:txBody>
      </p:sp>
      <p:sp>
        <p:nvSpPr>
          <p:cNvPr id="40" name="عنصر نائب للمحتوى 2"/>
          <p:cNvSpPr txBox="1">
            <a:spLocks/>
          </p:cNvSpPr>
          <p:nvPr/>
        </p:nvSpPr>
        <p:spPr>
          <a:xfrm>
            <a:off x="4757340" y="391440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72</a:t>
            </a:r>
            <a:endParaRPr lang="ar-SA" dirty="0"/>
          </a:p>
        </p:txBody>
      </p:sp>
      <p:sp>
        <p:nvSpPr>
          <p:cNvPr id="41" name="عنصر نائب للمحتوى 2"/>
          <p:cNvSpPr txBox="1">
            <a:spLocks/>
          </p:cNvSpPr>
          <p:nvPr/>
        </p:nvSpPr>
        <p:spPr>
          <a:xfrm>
            <a:off x="5207644" y="436510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8</a:t>
            </a:r>
            <a:endParaRPr lang="ar-SA" dirty="0"/>
          </a:p>
        </p:txBody>
      </p:sp>
      <p:graphicFrame>
        <p:nvGraphicFramePr>
          <p:cNvPr id="42" name="كائن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30720674"/>
              </p:ext>
            </p:extLst>
          </p:nvPr>
        </p:nvGraphicFramePr>
        <p:xfrm>
          <a:off x="6341516" y="4783068"/>
          <a:ext cx="966788" cy="571500"/>
        </p:xfrm>
        <a:graphic>
          <a:graphicData uri="http://schemas.openxmlformats.org/presentationml/2006/ole">
            <p:oleObj spid="_x0000_s5328" name="Equation" r:id="rId17" imgW="431613" imgH="241195" progId="">
              <p:embed/>
            </p:oleObj>
          </a:graphicData>
        </a:graphic>
      </p:graphicFrame>
      <p:cxnSp>
        <p:nvCxnSpPr>
          <p:cNvPr id="43" name="رابط مستقيم 42"/>
          <p:cNvCxnSpPr/>
          <p:nvPr/>
        </p:nvCxnSpPr>
        <p:spPr>
          <a:xfrm flipH="1">
            <a:off x="4693716" y="5138544"/>
            <a:ext cx="15121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عنصر نائب للمحتوى 2"/>
          <p:cNvSpPr txBox="1">
            <a:spLocks/>
          </p:cNvSpPr>
          <p:nvPr/>
        </p:nvSpPr>
        <p:spPr>
          <a:xfrm>
            <a:off x="5189388" y="472514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8</a:t>
            </a:r>
            <a:endParaRPr lang="ar-SA" dirty="0"/>
          </a:p>
        </p:txBody>
      </p:sp>
      <p:sp>
        <p:nvSpPr>
          <p:cNvPr id="45" name="عنصر نائب للمحتوى 2"/>
          <p:cNvSpPr txBox="1">
            <a:spLocks/>
          </p:cNvSpPr>
          <p:nvPr/>
        </p:nvSpPr>
        <p:spPr>
          <a:xfrm>
            <a:off x="5189388" y="515719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8</a:t>
            </a:r>
            <a:endParaRPr lang="ar-SA" dirty="0"/>
          </a:p>
        </p:txBody>
      </p:sp>
      <p:sp>
        <p:nvSpPr>
          <p:cNvPr id="46" name="عنصر نائب للمحتوى 2"/>
          <p:cNvSpPr txBox="1">
            <a:spLocks/>
          </p:cNvSpPr>
          <p:nvPr/>
        </p:nvSpPr>
        <p:spPr>
          <a:xfrm>
            <a:off x="4199532" y="485051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=</a:t>
            </a:r>
            <a:endParaRPr lang="ar-SA" dirty="0"/>
          </a:p>
        </p:txBody>
      </p:sp>
      <p:graphicFrame>
        <p:nvGraphicFramePr>
          <p:cNvPr id="47" name="كائن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18015346"/>
              </p:ext>
            </p:extLst>
          </p:nvPr>
        </p:nvGraphicFramePr>
        <p:xfrm>
          <a:off x="6216702" y="5642600"/>
          <a:ext cx="1087437" cy="639763"/>
        </p:xfrm>
        <a:graphic>
          <a:graphicData uri="http://schemas.openxmlformats.org/presentationml/2006/ole">
            <p:oleObj spid="_x0000_s5329" name="Equation" r:id="rId18" imgW="431640" imgH="241200" progId="">
              <p:embed/>
            </p:oleObj>
          </a:graphicData>
        </a:graphic>
      </p:graphicFrame>
      <p:sp>
        <p:nvSpPr>
          <p:cNvPr id="48" name="عنصر نائب للمحتوى 2"/>
          <p:cNvSpPr txBox="1">
            <a:spLocks/>
          </p:cNvSpPr>
          <p:nvPr/>
        </p:nvSpPr>
        <p:spPr>
          <a:xfrm>
            <a:off x="3821236" y="4706496"/>
            <a:ext cx="557808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600" dirty="0" smtClean="0"/>
              <a:t>1</a:t>
            </a:r>
            <a:endParaRPr lang="ar-SA" sz="3600" dirty="0"/>
          </a:p>
        </p:txBody>
      </p:sp>
      <p:graphicFrame>
        <p:nvGraphicFramePr>
          <p:cNvPr id="49" name="كائن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87014188"/>
              </p:ext>
            </p:extLst>
          </p:nvPr>
        </p:nvGraphicFramePr>
        <p:xfrm>
          <a:off x="5635625" y="5641975"/>
          <a:ext cx="833438" cy="736600"/>
        </p:xfrm>
        <a:graphic>
          <a:graphicData uri="http://schemas.openxmlformats.org/presentationml/2006/ole">
            <p:oleObj spid="_x0000_s5330" name="Equation" r:id="rId19" imgW="228600" imgH="266400" progId="">
              <p:embed/>
            </p:oleObj>
          </a:graphicData>
        </a:graphic>
      </p:graphicFrame>
      <p:sp>
        <p:nvSpPr>
          <p:cNvPr id="51" name="عنصر نائب للمحتوى 2"/>
          <p:cNvSpPr txBox="1">
            <a:spLocks/>
          </p:cNvSpPr>
          <p:nvPr/>
        </p:nvSpPr>
        <p:spPr>
          <a:xfrm>
            <a:off x="5238328" y="3087608"/>
            <a:ext cx="557808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600" dirty="0" smtClean="0"/>
              <a:t>-</a:t>
            </a:r>
            <a:endParaRPr lang="ar-SA" sz="3600" dirty="0"/>
          </a:p>
        </p:txBody>
      </p:sp>
      <p:sp>
        <p:nvSpPr>
          <p:cNvPr id="53" name="عنصر نائب للمحتوى 2"/>
          <p:cNvSpPr txBox="1">
            <a:spLocks/>
          </p:cNvSpPr>
          <p:nvPr/>
        </p:nvSpPr>
        <p:spPr>
          <a:xfrm>
            <a:off x="4950296" y="575190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=</a:t>
            </a:r>
            <a:endParaRPr lang="ar-SA" dirty="0"/>
          </a:p>
        </p:txBody>
      </p:sp>
      <p:sp>
        <p:nvSpPr>
          <p:cNvPr id="54" name="عنصر نائب للمحتوى 2"/>
          <p:cNvSpPr txBox="1">
            <a:spLocks/>
          </p:cNvSpPr>
          <p:nvPr/>
        </p:nvSpPr>
        <p:spPr>
          <a:xfrm>
            <a:off x="4572000" y="5607888"/>
            <a:ext cx="557808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600" dirty="0" smtClean="0"/>
              <a:t>1</a:t>
            </a:r>
            <a:endParaRPr lang="ar-SA" sz="3600" dirty="0"/>
          </a:p>
        </p:txBody>
      </p:sp>
      <p:graphicFrame>
        <p:nvGraphicFramePr>
          <p:cNvPr id="30" name="كائن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93568421"/>
              </p:ext>
            </p:extLst>
          </p:nvPr>
        </p:nvGraphicFramePr>
        <p:xfrm>
          <a:off x="3523878" y="780257"/>
          <a:ext cx="400050" cy="344487"/>
        </p:xfrm>
        <a:graphic>
          <a:graphicData uri="http://schemas.openxmlformats.org/presentationml/2006/ole">
            <p:oleObj spid="_x0000_s5331" name="Equation" r:id="rId20" imgW="241195" imgH="190417" progId="">
              <p:embed/>
            </p:oleObj>
          </a:graphicData>
        </a:graphic>
      </p:graphicFrame>
      <p:graphicFrame>
        <p:nvGraphicFramePr>
          <p:cNvPr id="50" name="كائن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05324366"/>
              </p:ext>
            </p:extLst>
          </p:nvPr>
        </p:nvGraphicFramePr>
        <p:xfrm>
          <a:off x="3491880" y="1412776"/>
          <a:ext cx="288925" cy="363538"/>
        </p:xfrm>
        <a:graphic>
          <a:graphicData uri="http://schemas.openxmlformats.org/presentationml/2006/ole">
            <p:oleObj spid="_x0000_s5332" name="Equation" r:id="rId21" imgW="152334" imgH="190417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239723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89017E-7 L -0.06128 0.04763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23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6763E-6 L 0.23438 0.36069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19" y="180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27168E-6 L 0.11806 0.26728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13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5" grpId="0"/>
      <p:bldP spid="20" grpId="0"/>
      <p:bldP spid="21" grpId="0"/>
      <p:bldP spid="28" grpId="0"/>
      <p:bldP spid="33" grpId="0"/>
      <p:bldP spid="34" grpId="0"/>
      <p:bldP spid="35" grpId="0"/>
      <p:bldP spid="38" grpId="0"/>
      <p:bldP spid="39" grpId="0"/>
      <p:bldP spid="40" grpId="0"/>
      <p:bldP spid="41" grpId="0"/>
      <p:bldP spid="44" grpId="0"/>
      <p:bldP spid="45" grpId="0"/>
      <p:bldP spid="46" grpId="0"/>
      <p:bldP spid="48" grpId="0"/>
      <p:bldP spid="51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على شكل سحابة 1"/>
          <p:cNvSpPr/>
          <p:nvPr/>
        </p:nvSpPr>
        <p:spPr>
          <a:xfrm>
            <a:off x="5248075" y="183341"/>
            <a:ext cx="3600399" cy="1561748"/>
          </a:xfrm>
          <a:prstGeom prst="cloudCallout">
            <a:avLst>
              <a:gd name="adj1" fmla="val -20833"/>
              <a:gd name="adj2" fmla="val 4298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 rot="10800000" flipH="1" flipV="1">
            <a:off x="5364088" y="97748"/>
            <a:ext cx="3062685" cy="123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ar-SA" sz="4400" b="1" dirty="0" smtClean="0">
                <a:solidFill>
                  <a:srgbClr val="FF3300"/>
                </a:solidFill>
              </a:rPr>
              <a:t>مهمة تعليمية1</a:t>
            </a:r>
            <a:endParaRPr lang="ar-SA" sz="4400" b="1" dirty="0">
              <a:solidFill>
                <a:srgbClr val="FF3300"/>
              </a:solidFill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3038475"/>
            <a:ext cx="412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ar-SA" sz="1400">
                <a:latin typeface="Wingdings 2" pitchFamily="18" charset="2"/>
                <a:ea typeface="Times New Roman" pitchFamily="18" charset="0"/>
                <a:cs typeface="Simplified Arabic" pitchFamily="2" charset="-78"/>
              </a:rPr>
              <a:t>    </a:t>
            </a:r>
            <a:endParaRPr lang="ar-SA">
              <a:ea typeface="Times New Roman" pitchFamily="18" charset="0"/>
              <a:cs typeface="Simplified Arabic" pitchFamily="2" charset="-78"/>
            </a:endParaRPr>
          </a:p>
        </p:txBody>
      </p:sp>
      <p:sp>
        <p:nvSpPr>
          <p:cNvPr id="37" name="مستطيل 36"/>
          <p:cNvSpPr/>
          <p:nvPr/>
        </p:nvSpPr>
        <p:spPr>
          <a:xfrm>
            <a:off x="1691680" y="1844824"/>
            <a:ext cx="724663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4000" dirty="0" smtClean="0"/>
              <a:t>في الجدول التالي يمثل النشاطات التي </a:t>
            </a:r>
          </a:p>
          <a:p>
            <a:r>
              <a:rPr lang="ar-SA" sz="4000" dirty="0" smtClean="0"/>
              <a:t>تنفذها مؤسسة شبابية جد ما يلي:</a:t>
            </a:r>
          </a:p>
          <a:p>
            <a:r>
              <a:rPr lang="ar-SA" sz="4000" dirty="0" smtClean="0"/>
              <a:t>1) المدى 2) التباين 3) الانحراف المعياري</a:t>
            </a:r>
            <a:endParaRPr lang="ar-SA" sz="4000" dirty="0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8645" y="4005065"/>
            <a:ext cx="7887833" cy="180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مربع نص 22">
            <a:hlinkClick r:id="rId4"/>
          </p:cNvPr>
          <p:cNvSpPr txBox="1"/>
          <p:nvPr/>
        </p:nvSpPr>
        <p:spPr>
          <a:xfrm>
            <a:off x="0" y="6719501"/>
            <a:ext cx="894796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00" dirty="0" smtClean="0">
                <a:hlinkClick r:id="rId4"/>
              </a:rPr>
              <a:t>عروض بوربوينت رياضيات الصف الثامن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32052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483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على شكل سحابة 1"/>
          <p:cNvSpPr/>
          <p:nvPr/>
        </p:nvSpPr>
        <p:spPr>
          <a:xfrm>
            <a:off x="5248075" y="183341"/>
            <a:ext cx="3600399" cy="1561748"/>
          </a:xfrm>
          <a:prstGeom prst="cloudCallout">
            <a:avLst>
              <a:gd name="adj1" fmla="val -20833"/>
              <a:gd name="adj2" fmla="val 4298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 rot="10800000" flipH="1" flipV="1">
            <a:off x="5364088" y="97748"/>
            <a:ext cx="3062685" cy="123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ar-SA" sz="4400" b="1" dirty="0" smtClean="0">
                <a:solidFill>
                  <a:srgbClr val="FF3300"/>
                </a:solidFill>
              </a:rPr>
              <a:t>مهمة تعليمية2</a:t>
            </a:r>
            <a:endParaRPr lang="ar-SA" sz="4400" b="1" dirty="0">
              <a:solidFill>
                <a:srgbClr val="FF3300"/>
              </a:solidFill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3038475"/>
            <a:ext cx="412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ar-SA" sz="1400">
                <a:latin typeface="Wingdings 2" pitchFamily="18" charset="2"/>
                <a:ea typeface="Times New Roman" pitchFamily="18" charset="0"/>
                <a:cs typeface="Simplified Arabic" pitchFamily="2" charset="-78"/>
              </a:rPr>
              <a:t>    </a:t>
            </a:r>
            <a:endParaRPr lang="ar-SA">
              <a:ea typeface="Times New Roman" pitchFamily="18" charset="0"/>
              <a:cs typeface="Simplified Arabic" pitchFamily="2" charset="-78"/>
            </a:endParaRPr>
          </a:p>
        </p:txBody>
      </p:sp>
      <p:sp>
        <p:nvSpPr>
          <p:cNvPr id="37" name="مستطيل 36"/>
          <p:cNvSpPr/>
          <p:nvPr/>
        </p:nvSpPr>
        <p:spPr>
          <a:xfrm>
            <a:off x="179512" y="1731580"/>
            <a:ext cx="83357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4000" dirty="0" smtClean="0">
                <a:solidFill>
                  <a:schemeClr val="accent2">
                    <a:lumMod val="50000"/>
                  </a:schemeClr>
                </a:solidFill>
              </a:rPr>
              <a:t> في بيانات احصائية لعينة من الطلاب حجمها 7 وجد ان </a:t>
            </a:r>
            <a:endParaRPr lang="ar-SA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كائن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37029494"/>
              </p:ext>
            </p:extLst>
          </p:nvPr>
        </p:nvGraphicFramePr>
        <p:xfrm>
          <a:off x="4572000" y="2748285"/>
          <a:ext cx="400050" cy="320675"/>
        </p:xfrm>
        <a:graphic>
          <a:graphicData uri="http://schemas.openxmlformats.org/presentationml/2006/ole">
            <p:oleObj spid="_x0000_s6163" name="Equation" r:id="rId4" imgW="241200" imgH="177480" progId="">
              <p:embed/>
            </p:oleObj>
          </a:graphicData>
        </a:graphic>
      </p:graphicFrame>
      <p:graphicFrame>
        <p:nvGraphicFramePr>
          <p:cNvPr id="4" name="كائن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6342680"/>
              </p:ext>
            </p:extLst>
          </p:nvPr>
        </p:nvGraphicFramePr>
        <p:xfrm>
          <a:off x="2689322" y="2614612"/>
          <a:ext cx="1427214" cy="728663"/>
        </p:xfrm>
        <a:graphic>
          <a:graphicData uri="http://schemas.openxmlformats.org/presentationml/2006/ole">
            <p:oleObj spid="_x0000_s6164" name="Equation" r:id="rId5" imgW="596900" imgH="279400" progId="">
              <p:embed/>
            </p:oleObj>
          </a:graphicData>
        </a:graphic>
      </p:graphicFrame>
      <p:graphicFrame>
        <p:nvGraphicFramePr>
          <p:cNvPr id="5" name="كائن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71421254"/>
              </p:ext>
            </p:extLst>
          </p:nvPr>
        </p:nvGraphicFramePr>
        <p:xfrm>
          <a:off x="5072205" y="2709167"/>
          <a:ext cx="1228583" cy="634107"/>
        </p:xfrm>
        <a:graphic>
          <a:graphicData uri="http://schemas.openxmlformats.org/presentationml/2006/ole">
            <p:oleObj spid="_x0000_s6165" name="Equation" r:id="rId6" imgW="457002" imgH="215806" progId="">
              <p:embed/>
            </p:oleObj>
          </a:graphicData>
        </a:graphic>
      </p:graphicFrame>
      <p:sp>
        <p:nvSpPr>
          <p:cNvPr id="9" name="مستطيل 8"/>
          <p:cNvSpPr/>
          <p:nvPr/>
        </p:nvSpPr>
        <p:spPr>
          <a:xfrm>
            <a:off x="1474529" y="3950535"/>
            <a:ext cx="71919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4000" dirty="0" smtClean="0">
                <a:solidFill>
                  <a:schemeClr val="accent2">
                    <a:lumMod val="50000"/>
                  </a:schemeClr>
                </a:solidFill>
              </a:rPr>
              <a:t>احسب التباين والانحراف المعياري </a:t>
            </a:r>
            <a:endParaRPr lang="ar-SA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6" name="كائن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34346328"/>
              </p:ext>
            </p:extLst>
          </p:nvPr>
        </p:nvGraphicFramePr>
        <p:xfrm>
          <a:off x="2051050" y="2780928"/>
          <a:ext cx="588963" cy="344488"/>
        </p:xfrm>
        <a:graphic>
          <a:graphicData uri="http://schemas.openxmlformats.org/presentationml/2006/ole">
            <p:oleObj spid="_x0000_s6166" name="Equation" r:id="rId7" imgW="355320" imgH="19044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80788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483" grpId="0"/>
      <p:bldP spid="3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051720" y="1277888"/>
            <a:ext cx="5832648" cy="1143000"/>
          </a:xfrm>
        </p:spPr>
        <p:txBody>
          <a:bodyPr/>
          <a:lstStyle/>
          <a:p>
            <a:r>
              <a:rPr lang="ar-SA" sz="4800" b="1" dirty="0" smtClean="0"/>
              <a:t>مع تمنياتنا لكم بالتوفيق</a:t>
            </a:r>
            <a:endParaRPr lang="ar-SA" sz="4800" b="1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1239960" y="2708920"/>
            <a:ext cx="6500392" cy="3168352"/>
          </a:xfrm>
        </p:spPr>
        <p:txBody>
          <a:bodyPr>
            <a:noAutofit/>
          </a:bodyPr>
          <a:lstStyle/>
          <a:p>
            <a:r>
              <a:rPr lang="ar-SA" sz="4800" b="1" dirty="0" smtClean="0">
                <a:solidFill>
                  <a:schemeClr val="tx2"/>
                </a:solidFill>
              </a:rPr>
              <a:t>الاستاذ ايمن الصالحي    </a:t>
            </a:r>
          </a:p>
          <a:p>
            <a:r>
              <a:rPr lang="ar-SA" sz="4800" b="1" dirty="0" smtClean="0">
                <a:solidFill>
                  <a:schemeClr val="tx2"/>
                </a:solidFill>
              </a:rPr>
              <a:t> مدير المدرسة: عصام دبابسة</a:t>
            </a:r>
          </a:p>
          <a:p>
            <a:pPr algn="ctr"/>
            <a:r>
              <a:rPr lang="ar-SA" sz="4800" b="1" dirty="0" smtClean="0">
                <a:solidFill>
                  <a:schemeClr val="tx2"/>
                </a:solidFill>
              </a:rPr>
              <a:t>مدرسة الكندي الثانوية</a:t>
            </a:r>
          </a:p>
          <a:p>
            <a:pPr marL="0" indent="0" algn="ctr">
              <a:buNone/>
            </a:pPr>
            <a:endParaRPr lang="ar-SA" sz="4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026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>
          <a:xfrm>
            <a:off x="2843808" y="-27384"/>
            <a:ext cx="7272808" cy="3600400"/>
          </a:xfrm>
          <a:noFill/>
        </p:spPr>
        <p:txBody>
          <a:bodyPr>
            <a:noAutofit/>
          </a:bodyPr>
          <a:lstStyle/>
          <a:p>
            <a:pPr algn="ctr"/>
            <a:endParaRPr lang="ar-SA" sz="4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ar-SA" sz="48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ar-SA" sz="11500" b="1" dirty="0" smtClean="0">
                <a:solidFill>
                  <a:schemeClr val="accent2">
                    <a:lumMod val="50000"/>
                  </a:schemeClr>
                </a:solidFill>
              </a:rPr>
              <a:t>نهاية</a:t>
            </a:r>
          </a:p>
          <a:p>
            <a:pPr marL="0" indent="0" algn="ctr">
              <a:buNone/>
            </a:pPr>
            <a:r>
              <a:rPr lang="ar-SA" sz="11500" b="1" dirty="0" smtClean="0">
                <a:solidFill>
                  <a:schemeClr val="accent2">
                    <a:lumMod val="50000"/>
                  </a:schemeClr>
                </a:solidFill>
              </a:rPr>
              <a:t> الدرس</a:t>
            </a:r>
            <a:endParaRPr lang="ar-SA" sz="115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مربع نص 22">
            <a:hlinkClick r:id="rId3"/>
          </p:cNvPr>
          <p:cNvSpPr txBox="1"/>
          <p:nvPr/>
        </p:nvSpPr>
        <p:spPr>
          <a:xfrm>
            <a:off x="0" y="6719501"/>
            <a:ext cx="894796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00" dirty="0" smtClean="0">
                <a:hlinkClick r:id="rId3"/>
              </a:rPr>
              <a:t>عروض بوربوينت رياضيات الصف الثامن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421345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1864</TotalTime>
  <Words>593</Words>
  <PresentationFormat>عرض على الشاشة (3:4)‏</PresentationFormat>
  <Paragraphs>173</Paragraphs>
  <Slides>14</Slides>
  <Notes>0</Notes>
  <HiddenSlides>0</HiddenSlides>
  <MMClips>0</MMClips>
  <ScaleCrop>false</ScaleCrop>
  <HeadingPairs>
    <vt:vector size="6" baseType="variant">
      <vt:variant>
        <vt:lpstr>سمة</vt:lpstr>
      </vt:variant>
      <vt:variant>
        <vt:i4>1</vt:i4>
      </vt:variant>
      <vt:variant>
        <vt:lpstr>خوادم OLE مضمنة</vt:lpstr>
      </vt:variant>
      <vt:variant>
        <vt:i4>1</vt:i4>
      </vt:variant>
      <vt:variant>
        <vt:lpstr>عناوين الشرائح</vt:lpstr>
      </vt:variant>
      <vt:variant>
        <vt:i4>14</vt:i4>
      </vt:variant>
    </vt:vector>
  </HeadingPairs>
  <TitlesOfParts>
    <vt:vector size="16" baseType="lpstr">
      <vt:lpstr>نسق Office</vt:lpstr>
      <vt:lpstr>Equation</vt:lpstr>
      <vt:lpstr>مقاييس التشتت</vt:lpstr>
      <vt:lpstr>الاهداف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مع تمنياتنا لكم بالتوفيق</vt:lpstr>
      <vt:lpstr>الشريحة 14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بوربوينت درس مقاييس التشتت في مادة الرياضيات للصف الثامن الأساسي الفصل الأول.</dc:title>
  <dc:subject>عرض بوربوينت رياضيات درس مقاييس التشتت للصف الثامن الأساسي الفصل الدراسي الأول للمعلم أيمن الصالحي.</dc:subject>
  <dc:creator>الملتقى التربوي</dc:creator>
  <cp:keywords>رياضيات; الفصل الأول; عرض بوربوينت</cp:keywords>
  <dc:description>بوربوينت درس مقاييس التشتت في مادة الرياضيات للصف الثامن الأساسي الفصل الأول._x000d_
عرض بوربوينت رياضيات درس مقاييس التشتت للصف الثامن الأساسي الفصل الدراسي الأول للمعلم أيمن الصالحي._x000d_
أهداف الدرس:_x000d_
- أن يتعرف الطالب مقاييس التشتت._x000d_
- أن يحسب الطالب المدى لبيانات إحصائية._x000d_
- أن يحسب الطالب التباين لبيانات إحصائية._x000d_
- أن يحسب الطالب الانحراف المعياري لبيانات إحصائية._x000d_
- أن يوظف الطالب مقاييس التشتت في حل تمارين ومسائل منتمية.</dc:description>
  <cp:lastModifiedBy>الملتقى التربوي</cp:lastModifiedBy>
  <cp:revision>1</cp:revision>
  <dcterms:created xsi:type="dcterms:W3CDTF">2021-01-04T03:44:21Z</dcterms:created>
  <dcterms:modified xsi:type="dcterms:W3CDTF">2021-01-04T22:44:21Z</dcterms:modified>
  <cp:category>رياضيات; الفصل الدراسي الأول; الرياضيات</cp:category>
</cp:coreProperties>
</file>