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70" r:id="rId3"/>
    <p:sldId id="257" r:id="rId4"/>
    <p:sldId id="271" r:id="rId5"/>
    <p:sldId id="282" r:id="rId6"/>
    <p:sldId id="272" r:id="rId7"/>
    <p:sldId id="286" r:id="rId8"/>
    <p:sldId id="287" r:id="rId9"/>
    <p:sldId id="283" r:id="rId10"/>
    <p:sldId id="275" r:id="rId11"/>
    <p:sldId id="273" r:id="rId12"/>
    <p:sldId id="284" r:id="rId13"/>
    <p:sldId id="274" r:id="rId14"/>
    <p:sldId id="276" r:id="rId15"/>
    <p:sldId id="285" r:id="rId16"/>
    <p:sldId id="277" r:id="rId17"/>
    <p:sldId id="288" r:id="rId18"/>
    <p:sldId id="278" r:id="rId19"/>
    <p:sldId id="279" r:id="rId20"/>
    <p:sldId id="280" r:id="rId21"/>
    <p:sldId id="281" r:id="rId22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84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3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9B72E06-BF79-4F5B-8843-345B5D31B46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2096AF45-B8DC-4CC3-955F-39916295703E}">
      <dgm:prSet phldrT="[نص]"/>
      <dgm:spPr/>
      <dgm:t>
        <a:bodyPr/>
        <a:lstStyle/>
        <a:p>
          <a:pPr algn="r" rtl="1"/>
          <a:r>
            <a:rPr lang="ar-SA" dirty="0"/>
            <a:t>1) التعرف على مفهوم </a:t>
          </a:r>
          <a:r>
            <a:rPr lang="ar-SA" dirty="0" err="1"/>
            <a:t>التباديل</a:t>
          </a:r>
          <a:r>
            <a:rPr lang="ar-SA" dirty="0"/>
            <a:t>.</a:t>
          </a:r>
        </a:p>
      </dgm:t>
    </dgm:pt>
    <dgm:pt modelId="{3A2AE8A0-EC92-42B3-9C07-537F42B11F05}" type="parTrans" cxnId="{C4616920-187B-4556-8622-31CD92A28659}">
      <dgm:prSet/>
      <dgm:spPr/>
      <dgm:t>
        <a:bodyPr/>
        <a:lstStyle/>
        <a:p>
          <a:pPr rtl="1"/>
          <a:endParaRPr lang="ar-SA"/>
        </a:p>
      </dgm:t>
    </dgm:pt>
    <dgm:pt modelId="{0C7D2345-8CC4-4046-8904-700BC0454C46}" type="sibTrans" cxnId="{C4616920-187B-4556-8622-31CD92A28659}">
      <dgm:prSet/>
      <dgm:spPr/>
      <dgm:t>
        <a:bodyPr/>
        <a:lstStyle/>
        <a:p>
          <a:pPr rtl="1"/>
          <a:endParaRPr lang="ar-SA"/>
        </a:p>
      </dgm:t>
    </dgm:pt>
    <dgm:pt modelId="{ED87202C-9D5D-4CB4-B786-5E9612F6EFFE}">
      <dgm:prSet phldrT="[نص]"/>
      <dgm:spPr/>
      <dgm:t>
        <a:bodyPr/>
        <a:lstStyle/>
        <a:p>
          <a:pPr algn="r" rtl="1"/>
          <a:r>
            <a:rPr lang="ar-SA" dirty="0"/>
            <a:t>2) إيجاد عدد تباديل </a:t>
          </a:r>
          <a:r>
            <a:rPr lang="ar-SA" dirty="0" err="1" smtClean="0"/>
            <a:t>ن</a:t>
          </a:r>
          <a:r>
            <a:rPr lang="ar-SA" smtClean="0"/>
            <a:t> من </a:t>
          </a:r>
          <a:r>
            <a:rPr lang="ar-SA" dirty="0"/>
            <a:t>العناصر مأخوذة جميعها.</a:t>
          </a:r>
        </a:p>
      </dgm:t>
    </dgm:pt>
    <dgm:pt modelId="{42F4403A-5DBD-4BD7-90D8-AA4B91CD91FD}" type="parTrans" cxnId="{F5F266B3-79DE-4BFA-8696-89E4B9A17EB9}">
      <dgm:prSet/>
      <dgm:spPr/>
      <dgm:t>
        <a:bodyPr/>
        <a:lstStyle/>
        <a:p>
          <a:pPr rtl="1"/>
          <a:endParaRPr lang="ar-SA"/>
        </a:p>
      </dgm:t>
    </dgm:pt>
    <dgm:pt modelId="{6942A492-E666-4B6B-A2AD-3BA963D9DE82}" type="sibTrans" cxnId="{F5F266B3-79DE-4BFA-8696-89E4B9A17EB9}">
      <dgm:prSet/>
      <dgm:spPr/>
      <dgm:t>
        <a:bodyPr/>
        <a:lstStyle/>
        <a:p>
          <a:pPr rtl="1"/>
          <a:endParaRPr lang="ar-SA"/>
        </a:p>
      </dgm:t>
    </dgm:pt>
    <dgm:pt modelId="{38431940-9264-4263-BF3B-3EE023D9BD19}">
      <dgm:prSet/>
      <dgm:spPr/>
      <dgm:t>
        <a:bodyPr/>
        <a:lstStyle/>
        <a:p>
          <a:pPr algn="r" rtl="1"/>
          <a:r>
            <a:rPr lang="ar-SA" dirty="0"/>
            <a:t>3) إيجاد عدد </a:t>
          </a:r>
          <a:r>
            <a:rPr lang="ar-SA" dirty="0" err="1"/>
            <a:t>تباديل</a:t>
          </a:r>
          <a:r>
            <a:rPr lang="ar-SA" dirty="0"/>
            <a:t> لمجموعة من العناصر مأخوذة جزء منها.</a:t>
          </a:r>
        </a:p>
      </dgm:t>
    </dgm:pt>
    <dgm:pt modelId="{DC1CA4C1-512E-416D-A850-CC97E87D790B}" type="parTrans" cxnId="{59CC40A6-DD33-478C-B3E0-4AB71A42B90A}">
      <dgm:prSet/>
      <dgm:spPr/>
    </dgm:pt>
    <dgm:pt modelId="{C94AB702-3EA7-4D61-8C47-353BE627CBEB}" type="sibTrans" cxnId="{59CC40A6-DD33-478C-B3E0-4AB71A42B90A}">
      <dgm:prSet/>
      <dgm:spPr/>
    </dgm:pt>
    <dgm:pt modelId="{2F170BD3-A1D6-4656-A4B1-00CD752B4B9C}" type="pres">
      <dgm:prSet presAssocID="{B9B72E06-BF79-4F5B-8843-345B5D31B46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A89E8636-CD77-489E-8874-376EE5EEE5C9}" type="pres">
      <dgm:prSet presAssocID="{2096AF45-B8DC-4CC3-955F-39916295703E}" presName="parentLin" presStyleCnt="0"/>
      <dgm:spPr/>
    </dgm:pt>
    <dgm:pt modelId="{51210F96-457B-49A9-9691-14BEF636CF5D}" type="pres">
      <dgm:prSet presAssocID="{2096AF45-B8DC-4CC3-955F-39916295703E}" presName="parentLeftMargin" presStyleLbl="node1" presStyleIdx="0" presStyleCnt="3"/>
      <dgm:spPr/>
      <dgm:t>
        <a:bodyPr/>
        <a:lstStyle/>
        <a:p>
          <a:pPr rtl="1"/>
          <a:endParaRPr lang="ar-SA"/>
        </a:p>
      </dgm:t>
    </dgm:pt>
    <dgm:pt modelId="{CDBE4C9A-6C9F-4EA7-8B40-F37E5AEC4A41}" type="pres">
      <dgm:prSet presAssocID="{2096AF45-B8DC-4CC3-955F-39916295703E}" presName="parentText" presStyleLbl="node1" presStyleIdx="0" presStyleCnt="3" custScaleX="120384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CCB67AF1-EF91-4377-B532-A1515CB1A99E}" type="pres">
      <dgm:prSet presAssocID="{2096AF45-B8DC-4CC3-955F-39916295703E}" presName="negativeSpace" presStyleCnt="0"/>
      <dgm:spPr/>
    </dgm:pt>
    <dgm:pt modelId="{874D5D0B-D605-44E7-A3B6-B2250E542B47}" type="pres">
      <dgm:prSet presAssocID="{2096AF45-B8DC-4CC3-955F-39916295703E}" presName="childText" presStyleLbl="conFgAcc1" presStyleIdx="0" presStyleCnt="3">
        <dgm:presLayoutVars>
          <dgm:bulletEnabled val="1"/>
        </dgm:presLayoutVars>
      </dgm:prSet>
      <dgm:spPr/>
    </dgm:pt>
    <dgm:pt modelId="{1BA00782-CEEB-4E68-B2BD-93229E58930E}" type="pres">
      <dgm:prSet presAssocID="{0C7D2345-8CC4-4046-8904-700BC0454C46}" presName="spaceBetweenRectangles" presStyleCnt="0"/>
      <dgm:spPr/>
    </dgm:pt>
    <dgm:pt modelId="{DE25BE2C-CC96-423D-8ECC-B5CC46372D47}" type="pres">
      <dgm:prSet presAssocID="{ED87202C-9D5D-4CB4-B786-5E9612F6EFFE}" presName="parentLin" presStyleCnt="0"/>
      <dgm:spPr/>
    </dgm:pt>
    <dgm:pt modelId="{E0D7E185-51A1-4542-B457-9824CB5691DF}" type="pres">
      <dgm:prSet presAssocID="{ED87202C-9D5D-4CB4-B786-5E9612F6EFFE}" presName="parentLeftMargin" presStyleLbl="node1" presStyleIdx="0" presStyleCnt="3"/>
      <dgm:spPr/>
      <dgm:t>
        <a:bodyPr/>
        <a:lstStyle/>
        <a:p>
          <a:pPr rtl="1"/>
          <a:endParaRPr lang="ar-SA"/>
        </a:p>
      </dgm:t>
    </dgm:pt>
    <dgm:pt modelId="{D0020F07-17EA-4EE2-8F47-D7805B9A4BC0}" type="pres">
      <dgm:prSet presAssocID="{ED87202C-9D5D-4CB4-B786-5E9612F6EFFE}" presName="parentText" presStyleLbl="node1" presStyleIdx="1" presStyleCnt="3" custScaleX="118872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6E1096FF-3464-4761-9918-B8A464C0D742}" type="pres">
      <dgm:prSet presAssocID="{ED87202C-9D5D-4CB4-B786-5E9612F6EFFE}" presName="negativeSpace" presStyleCnt="0"/>
      <dgm:spPr/>
    </dgm:pt>
    <dgm:pt modelId="{580BEF78-DEDD-4A06-B7AD-C15AE6505825}" type="pres">
      <dgm:prSet presAssocID="{ED87202C-9D5D-4CB4-B786-5E9612F6EFFE}" presName="childText" presStyleLbl="conFgAcc1" presStyleIdx="1" presStyleCnt="3" custLinFactNeighborX="-2042" custLinFactNeighborY="29933">
        <dgm:presLayoutVars>
          <dgm:bulletEnabled val="1"/>
        </dgm:presLayoutVars>
      </dgm:prSet>
      <dgm:spPr/>
    </dgm:pt>
    <dgm:pt modelId="{F9720492-2D65-44B2-8837-9D57018A2182}" type="pres">
      <dgm:prSet presAssocID="{6942A492-E666-4B6B-A2AD-3BA963D9DE82}" presName="spaceBetweenRectangles" presStyleCnt="0"/>
      <dgm:spPr/>
    </dgm:pt>
    <dgm:pt modelId="{0BE217CC-EC0F-45A3-9D99-BF6BE7F6C234}" type="pres">
      <dgm:prSet presAssocID="{38431940-9264-4263-BF3B-3EE023D9BD19}" presName="parentLin" presStyleCnt="0"/>
      <dgm:spPr/>
    </dgm:pt>
    <dgm:pt modelId="{10569251-4473-4E67-9758-BDA154E2BF24}" type="pres">
      <dgm:prSet presAssocID="{38431940-9264-4263-BF3B-3EE023D9BD19}" presName="parentLeftMargin" presStyleLbl="node1" presStyleIdx="1" presStyleCnt="3"/>
      <dgm:spPr/>
      <dgm:t>
        <a:bodyPr/>
        <a:lstStyle/>
        <a:p>
          <a:pPr rtl="1"/>
          <a:endParaRPr lang="ar-SA"/>
        </a:p>
      </dgm:t>
    </dgm:pt>
    <dgm:pt modelId="{C076C836-DBDD-4EE5-86AB-45234A8635C1}" type="pres">
      <dgm:prSet presAssocID="{38431940-9264-4263-BF3B-3EE023D9BD19}" presName="parentText" presStyleLbl="node1" presStyleIdx="2" presStyleCnt="3" custScaleX="11858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2D90F028-FB4D-415B-9DAD-BD2524432C91}" type="pres">
      <dgm:prSet presAssocID="{38431940-9264-4263-BF3B-3EE023D9BD19}" presName="negativeSpace" presStyleCnt="0"/>
      <dgm:spPr/>
    </dgm:pt>
    <dgm:pt modelId="{674AC3EF-5501-4F33-B452-92E7A94AB8B9}" type="pres">
      <dgm:prSet presAssocID="{38431940-9264-4263-BF3B-3EE023D9BD19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01983AE2-D8CB-496C-8598-5F0A0E2E65B6}" type="presOf" srcId="{38431940-9264-4263-BF3B-3EE023D9BD19}" destId="{C076C836-DBDD-4EE5-86AB-45234A8635C1}" srcOrd="1" destOrd="0" presId="urn:microsoft.com/office/officeart/2005/8/layout/list1"/>
    <dgm:cxn modelId="{C4616920-187B-4556-8622-31CD92A28659}" srcId="{B9B72E06-BF79-4F5B-8843-345B5D31B464}" destId="{2096AF45-B8DC-4CC3-955F-39916295703E}" srcOrd="0" destOrd="0" parTransId="{3A2AE8A0-EC92-42B3-9C07-537F42B11F05}" sibTransId="{0C7D2345-8CC4-4046-8904-700BC0454C46}"/>
    <dgm:cxn modelId="{2D8E4F50-D4DF-40AA-9A22-7A50DFDAEE34}" type="presOf" srcId="{B9B72E06-BF79-4F5B-8843-345B5D31B464}" destId="{2F170BD3-A1D6-4656-A4B1-00CD752B4B9C}" srcOrd="0" destOrd="0" presId="urn:microsoft.com/office/officeart/2005/8/layout/list1"/>
    <dgm:cxn modelId="{7FC8DF29-8EA7-47A4-8EF1-7A40E59AA815}" type="presOf" srcId="{ED87202C-9D5D-4CB4-B786-5E9612F6EFFE}" destId="{E0D7E185-51A1-4542-B457-9824CB5691DF}" srcOrd="0" destOrd="0" presId="urn:microsoft.com/office/officeart/2005/8/layout/list1"/>
    <dgm:cxn modelId="{74E51E0F-5219-4ECE-B987-6BAE29B649BA}" type="presOf" srcId="{2096AF45-B8DC-4CC3-955F-39916295703E}" destId="{CDBE4C9A-6C9F-4EA7-8B40-F37E5AEC4A41}" srcOrd="1" destOrd="0" presId="urn:microsoft.com/office/officeart/2005/8/layout/list1"/>
    <dgm:cxn modelId="{F5F266B3-79DE-4BFA-8696-89E4B9A17EB9}" srcId="{B9B72E06-BF79-4F5B-8843-345B5D31B464}" destId="{ED87202C-9D5D-4CB4-B786-5E9612F6EFFE}" srcOrd="1" destOrd="0" parTransId="{42F4403A-5DBD-4BD7-90D8-AA4B91CD91FD}" sibTransId="{6942A492-E666-4B6B-A2AD-3BA963D9DE82}"/>
    <dgm:cxn modelId="{5447372D-184B-4C7F-9887-333D2EC78ED2}" type="presOf" srcId="{2096AF45-B8DC-4CC3-955F-39916295703E}" destId="{51210F96-457B-49A9-9691-14BEF636CF5D}" srcOrd="0" destOrd="0" presId="urn:microsoft.com/office/officeart/2005/8/layout/list1"/>
    <dgm:cxn modelId="{59CC40A6-DD33-478C-B3E0-4AB71A42B90A}" srcId="{B9B72E06-BF79-4F5B-8843-345B5D31B464}" destId="{38431940-9264-4263-BF3B-3EE023D9BD19}" srcOrd="2" destOrd="0" parTransId="{DC1CA4C1-512E-416D-A850-CC97E87D790B}" sibTransId="{C94AB702-3EA7-4D61-8C47-353BE627CBEB}"/>
    <dgm:cxn modelId="{16A2BC61-8C33-4A5E-B5C3-7333CDE0BC29}" type="presOf" srcId="{ED87202C-9D5D-4CB4-B786-5E9612F6EFFE}" destId="{D0020F07-17EA-4EE2-8F47-D7805B9A4BC0}" srcOrd="1" destOrd="0" presId="urn:microsoft.com/office/officeart/2005/8/layout/list1"/>
    <dgm:cxn modelId="{7F0049D7-46B6-4343-B7AF-542F494C2FE8}" type="presOf" srcId="{38431940-9264-4263-BF3B-3EE023D9BD19}" destId="{10569251-4473-4E67-9758-BDA154E2BF24}" srcOrd="0" destOrd="0" presId="urn:microsoft.com/office/officeart/2005/8/layout/list1"/>
    <dgm:cxn modelId="{BFDF695C-CE44-4706-BF54-B52E654B976B}" type="presParOf" srcId="{2F170BD3-A1D6-4656-A4B1-00CD752B4B9C}" destId="{A89E8636-CD77-489E-8874-376EE5EEE5C9}" srcOrd="0" destOrd="0" presId="urn:microsoft.com/office/officeart/2005/8/layout/list1"/>
    <dgm:cxn modelId="{610778B9-A5E4-42D0-9550-26213D3F831A}" type="presParOf" srcId="{A89E8636-CD77-489E-8874-376EE5EEE5C9}" destId="{51210F96-457B-49A9-9691-14BEF636CF5D}" srcOrd="0" destOrd="0" presId="urn:microsoft.com/office/officeart/2005/8/layout/list1"/>
    <dgm:cxn modelId="{58A69534-E0D2-4788-A075-113C0076792D}" type="presParOf" srcId="{A89E8636-CD77-489E-8874-376EE5EEE5C9}" destId="{CDBE4C9A-6C9F-4EA7-8B40-F37E5AEC4A41}" srcOrd="1" destOrd="0" presId="urn:microsoft.com/office/officeart/2005/8/layout/list1"/>
    <dgm:cxn modelId="{00DE72B4-6D58-460B-B446-F0C0CC18D9E0}" type="presParOf" srcId="{2F170BD3-A1D6-4656-A4B1-00CD752B4B9C}" destId="{CCB67AF1-EF91-4377-B532-A1515CB1A99E}" srcOrd="1" destOrd="0" presId="urn:microsoft.com/office/officeart/2005/8/layout/list1"/>
    <dgm:cxn modelId="{AD4C412A-0B7E-4EB3-997B-A7FA319818B9}" type="presParOf" srcId="{2F170BD3-A1D6-4656-A4B1-00CD752B4B9C}" destId="{874D5D0B-D605-44E7-A3B6-B2250E542B47}" srcOrd="2" destOrd="0" presId="urn:microsoft.com/office/officeart/2005/8/layout/list1"/>
    <dgm:cxn modelId="{5CE3DF2D-4F76-45DA-B48B-2795A5B7E50E}" type="presParOf" srcId="{2F170BD3-A1D6-4656-A4B1-00CD752B4B9C}" destId="{1BA00782-CEEB-4E68-B2BD-93229E58930E}" srcOrd="3" destOrd="0" presId="urn:microsoft.com/office/officeart/2005/8/layout/list1"/>
    <dgm:cxn modelId="{F6FB2F3D-E6E6-43FA-A112-716A0FAF878D}" type="presParOf" srcId="{2F170BD3-A1D6-4656-A4B1-00CD752B4B9C}" destId="{DE25BE2C-CC96-423D-8ECC-B5CC46372D47}" srcOrd="4" destOrd="0" presId="urn:microsoft.com/office/officeart/2005/8/layout/list1"/>
    <dgm:cxn modelId="{E871F2B7-630B-425A-8C51-FBF9BF791999}" type="presParOf" srcId="{DE25BE2C-CC96-423D-8ECC-B5CC46372D47}" destId="{E0D7E185-51A1-4542-B457-9824CB5691DF}" srcOrd="0" destOrd="0" presId="urn:microsoft.com/office/officeart/2005/8/layout/list1"/>
    <dgm:cxn modelId="{E6DE4BFE-65B6-4530-B208-6A046ECFBED6}" type="presParOf" srcId="{DE25BE2C-CC96-423D-8ECC-B5CC46372D47}" destId="{D0020F07-17EA-4EE2-8F47-D7805B9A4BC0}" srcOrd="1" destOrd="0" presId="urn:microsoft.com/office/officeart/2005/8/layout/list1"/>
    <dgm:cxn modelId="{0D9A4AEF-3CFD-4DC4-849C-3DFEF83E6DCC}" type="presParOf" srcId="{2F170BD3-A1D6-4656-A4B1-00CD752B4B9C}" destId="{6E1096FF-3464-4761-9918-B8A464C0D742}" srcOrd="5" destOrd="0" presId="urn:microsoft.com/office/officeart/2005/8/layout/list1"/>
    <dgm:cxn modelId="{F1FEBFBD-6CE8-4433-A346-305138541D16}" type="presParOf" srcId="{2F170BD3-A1D6-4656-A4B1-00CD752B4B9C}" destId="{580BEF78-DEDD-4A06-B7AD-C15AE6505825}" srcOrd="6" destOrd="0" presId="urn:microsoft.com/office/officeart/2005/8/layout/list1"/>
    <dgm:cxn modelId="{24AAD93A-D6F6-4C90-B917-CA23AB90DF6A}" type="presParOf" srcId="{2F170BD3-A1D6-4656-A4B1-00CD752B4B9C}" destId="{F9720492-2D65-44B2-8837-9D57018A2182}" srcOrd="7" destOrd="0" presId="urn:microsoft.com/office/officeart/2005/8/layout/list1"/>
    <dgm:cxn modelId="{6DE3E6FA-0641-4EB4-896D-87CBDA22394C}" type="presParOf" srcId="{2F170BD3-A1D6-4656-A4B1-00CD752B4B9C}" destId="{0BE217CC-EC0F-45A3-9D99-BF6BE7F6C234}" srcOrd="8" destOrd="0" presId="urn:microsoft.com/office/officeart/2005/8/layout/list1"/>
    <dgm:cxn modelId="{CAA07FBA-F9D0-46AE-B760-50B55079A2D0}" type="presParOf" srcId="{0BE217CC-EC0F-45A3-9D99-BF6BE7F6C234}" destId="{10569251-4473-4E67-9758-BDA154E2BF24}" srcOrd="0" destOrd="0" presId="urn:microsoft.com/office/officeart/2005/8/layout/list1"/>
    <dgm:cxn modelId="{FC39B263-87A9-4BAB-8605-C333FDC16495}" type="presParOf" srcId="{0BE217CC-EC0F-45A3-9D99-BF6BE7F6C234}" destId="{C076C836-DBDD-4EE5-86AB-45234A8635C1}" srcOrd="1" destOrd="0" presId="urn:microsoft.com/office/officeart/2005/8/layout/list1"/>
    <dgm:cxn modelId="{A3B7210B-D99E-4E7A-93AF-7AB9421E7A07}" type="presParOf" srcId="{2F170BD3-A1D6-4656-A4B1-00CD752B4B9C}" destId="{2D90F028-FB4D-415B-9DAD-BD2524432C91}" srcOrd="9" destOrd="0" presId="urn:microsoft.com/office/officeart/2005/8/layout/list1"/>
    <dgm:cxn modelId="{241BEC8B-C69F-4A82-AED7-2BC7FC89444F}" type="presParOf" srcId="{2F170BD3-A1D6-4656-A4B1-00CD752B4B9C}" destId="{674AC3EF-5501-4F33-B452-92E7A94AB8B9}" srcOrd="10" destOrd="0" presId="urn:microsoft.com/office/officeart/2005/8/layout/list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4D5D0B-D605-44E7-A3B6-B2250E542B47}">
      <dsp:nvSpPr>
        <dsp:cNvPr id="0" name=""/>
        <dsp:cNvSpPr/>
      </dsp:nvSpPr>
      <dsp:spPr>
        <a:xfrm>
          <a:off x="0" y="591581"/>
          <a:ext cx="10991273" cy="90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BE4C9A-6C9F-4EA7-8B40-F37E5AEC4A41}">
      <dsp:nvSpPr>
        <dsp:cNvPr id="0" name=""/>
        <dsp:cNvSpPr/>
      </dsp:nvSpPr>
      <dsp:spPr>
        <a:xfrm>
          <a:off x="549563" y="60221"/>
          <a:ext cx="9262213" cy="1062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811" tIns="0" rIns="290811" bIns="0" numCol="1" spcCol="1270" anchor="ctr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600" kern="1200" dirty="0"/>
            <a:t>1) التعرف على مفهوم </a:t>
          </a:r>
          <a:r>
            <a:rPr lang="ar-SA" sz="3600" kern="1200" dirty="0" err="1"/>
            <a:t>التباديل</a:t>
          </a:r>
          <a:r>
            <a:rPr lang="ar-SA" sz="3600" kern="1200" dirty="0"/>
            <a:t>.</a:t>
          </a:r>
        </a:p>
      </dsp:txBody>
      <dsp:txXfrm>
        <a:off x="601441" y="112099"/>
        <a:ext cx="9158457" cy="958964"/>
      </dsp:txXfrm>
    </dsp:sp>
    <dsp:sp modelId="{580BEF78-DEDD-4A06-B7AD-C15AE6505825}">
      <dsp:nvSpPr>
        <dsp:cNvPr id="0" name=""/>
        <dsp:cNvSpPr/>
      </dsp:nvSpPr>
      <dsp:spPr>
        <a:xfrm>
          <a:off x="0" y="2282730"/>
          <a:ext cx="10991273" cy="90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020F07-17EA-4EE2-8F47-D7805B9A4BC0}">
      <dsp:nvSpPr>
        <dsp:cNvPr id="0" name=""/>
        <dsp:cNvSpPr/>
      </dsp:nvSpPr>
      <dsp:spPr>
        <a:xfrm>
          <a:off x="549563" y="1693181"/>
          <a:ext cx="9145882" cy="1062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811" tIns="0" rIns="290811" bIns="0" numCol="1" spcCol="1270" anchor="ctr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600" kern="1200" dirty="0"/>
            <a:t>2) إيجاد عدد </a:t>
          </a:r>
          <a:r>
            <a:rPr lang="ar-SA" sz="3600" kern="1200" dirty="0" err="1"/>
            <a:t>تباديل</a:t>
          </a:r>
          <a:r>
            <a:rPr lang="ar-SA" sz="3600" kern="1200" dirty="0"/>
            <a:t> ن من العناصر مأخوذة جميعها.</a:t>
          </a:r>
        </a:p>
      </dsp:txBody>
      <dsp:txXfrm>
        <a:off x="601441" y="1745059"/>
        <a:ext cx="9042126" cy="958964"/>
      </dsp:txXfrm>
    </dsp:sp>
    <dsp:sp modelId="{674AC3EF-5501-4F33-B452-92E7A94AB8B9}">
      <dsp:nvSpPr>
        <dsp:cNvPr id="0" name=""/>
        <dsp:cNvSpPr/>
      </dsp:nvSpPr>
      <dsp:spPr>
        <a:xfrm>
          <a:off x="0" y="3857501"/>
          <a:ext cx="10991273" cy="90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76C836-DBDD-4EE5-86AB-45234A8635C1}">
      <dsp:nvSpPr>
        <dsp:cNvPr id="0" name=""/>
        <dsp:cNvSpPr/>
      </dsp:nvSpPr>
      <dsp:spPr>
        <a:xfrm>
          <a:off x="549563" y="3326141"/>
          <a:ext cx="9123646" cy="10627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811" tIns="0" rIns="290811" bIns="0" numCol="1" spcCol="1270" anchor="ctr" anchorCtr="0">
          <a:noAutofit/>
        </a:bodyPr>
        <a:lstStyle/>
        <a:p>
          <a:pPr marL="0" lvl="0" indent="0" algn="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600" kern="1200" dirty="0"/>
            <a:t>3) إيجاد عدد </a:t>
          </a:r>
          <a:r>
            <a:rPr lang="ar-SA" sz="3600" kern="1200" dirty="0" err="1"/>
            <a:t>تباديل</a:t>
          </a:r>
          <a:r>
            <a:rPr lang="ar-SA" sz="3600" kern="1200" dirty="0"/>
            <a:t> لمجموعة من العناصر مأخوذة جزء منها.</a:t>
          </a:r>
        </a:p>
      </dsp:txBody>
      <dsp:txXfrm>
        <a:off x="601441" y="3378019"/>
        <a:ext cx="9019890" cy="9589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D80D7FA8-2C5C-4984-B267-42C4A64D5A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وان فرعي 2">
            <a:extLst>
              <a:ext uri="{FF2B5EF4-FFF2-40B4-BE49-F238E27FC236}">
                <a16:creationId xmlns="" xmlns:a16="http://schemas.microsoft.com/office/drawing/2014/main" id="{8169FFD5-CC31-4EB8-8AC1-E65957D9E0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35CB21B9-C7FE-41CD-92B4-4376C33F3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972AE452-A695-41EF-ABF7-D9B655F5A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32E28048-C605-4875-8DC4-25FE8219A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297854468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18D5B13E-9A2A-4396-A227-DAFA4BCC1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="" xmlns:a16="http://schemas.microsoft.com/office/drawing/2014/main" id="{70C6FB47-193B-4D38-B70E-C2B1276552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0DCAE543-5DBC-4D2F-94D3-5B889C05C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B30787E5-ECC4-4A8E-BAEF-5CB155B84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D41EFF8C-62E0-4F70-A5C9-5ACFB70C5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301476478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FB986DC3-96E0-4481-BC7B-87A2464A9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="" xmlns:a16="http://schemas.microsoft.com/office/drawing/2014/main" id="{9ED6DFCB-86ED-437D-8E64-BF2920E706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8B1A8C31-8E9C-47D1-853D-939273231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424BFC08-8939-4828-8D64-8733CE7B3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FA5282C4-ADC0-4312-AA6D-413A0A78C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231153520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8AC4F755-B56F-4B6C-8755-E649D7CCF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="" xmlns:a16="http://schemas.microsoft.com/office/drawing/2014/main" id="{D0B0D32A-C9E3-4010-977E-590413D5E4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="" xmlns:a16="http://schemas.microsoft.com/office/drawing/2014/main" id="{3021CF82-CC17-4988-A688-6DFD01551D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="" xmlns:a16="http://schemas.microsoft.com/office/drawing/2014/main" id="{F0CDA6B8-2E5C-463C-A8C7-5B0563CB5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="" xmlns:a16="http://schemas.microsoft.com/office/drawing/2014/main" id="{7907F65F-13F4-4F8B-B73E-FC06FCC30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="" xmlns:a16="http://schemas.microsoft.com/office/drawing/2014/main" id="{843A643D-9049-43CF-90C8-E0262B67A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397652923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FBFC0B5A-E9FA-459B-9B23-517505A73B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="" xmlns:a16="http://schemas.microsoft.com/office/drawing/2014/main" id="{1B108376-2ADF-475E-8A48-5BD4637D87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="" xmlns:a16="http://schemas.microsoft.com/office/drawing/2014/main" id="{972040DB-9A68-46A5-A1A6-617B3A275A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>
            <a:extLst>
              <a:ext uri="{FF2B5EF4-FFF2-40B4-BE49-F238E27FC236}">
                <a16:creationId xmlns="" xmlns:a16="http://schemas.microsoft.com/office/drawing/2014/main" id="{41067469-8CE0-4513-9247-94D0093603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="" xmlns:a16="http://schemas.microsoft.com/office/drawing/2014/main" id="{A4DD2057-3239-4111-932A-545F469B33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="" xmlns:a16="http://schemas.microsoft.com/office/drawing/2014/main" id="{32D5E480-5ECA-41A2-803E-485C3D8DC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="" xmlns:a16="http://schemas.microsoft.com/office/drawing/2014/main" id="{DBC83620-6EA8-4E85-8891-5C66306B3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="" xmlns:a16="http://schemas.microsoft.com/office/drawing/2014/main" id="{CEFDD3FA-D475-4FC7-9FA3-9028030D3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190687523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9C1379EF-897A-47CC-A14E-ECA27ACF1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="" xmlns:a16="http://schemas.microsoft.com/office/drawing/2014/main" id="{862EA474-2E4F-4DAF-B600-1F5EBFDBB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="" xmlns:a16="http://schemas.microsoft.com/office/drawing/2014/main" id="{1ECB2F9C-296C-44DC-96B4-6B63F8A6A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="" xmlns:a16="http://schemas.microsoft.com/office/drawing/2014/main" id="{F93F47D4-0E19-4141-8B0F-E1C4DB02D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134369291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="" xmlns:a16="http://schemas.microsoft.com/office/drawing/2014/main" id="{30DB5774-0382-4F66-A4A6-2299BCAA2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="" xmlns:a16="http://schemas.microsoft.com/office/drawing/2014/main" id="{F1ED2F72-9188-46BC-A3E4-BBEB12543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="" xmlns:a16="http://schemas.microsoft.com/office/drawing/2014/main" id="{1BBE13BA-CC50-4AFE-A746-DC0D401660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72918595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83E5BC35-8D11-4047-BD12-A2057402D3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="" xmlns:a16="http://schemas.microsoft.com/office/drawing/2014/main" id="{96BEADCA-1A22-49C2-B0BC-DEE2CB7F0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>
            <a:extLst>
              <a:ext uri="{FF2B5EF4-FFF2-40B4-BE49-F238E27FC236}">
                <a16:creationId xmlns="" xmlns:a16="http://schemas.microsoft.com/office/drawing/2014/main" id="{88F93222-54CD-4CDD-A3A4-F610903FB2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="" xmlns:a16="http://schemas.microsoft.com/office/drawing/2014/main" id="{19EC84EF-423E-442D-99D3-EFCD9E1F9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="" xmlns:a16="http://schemas.microsoft.com/office/drawing/2014/main" id="{43AD7149-D366-4C41-BCB0-C90B83067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="" xmlns:a16="http://schemas.microsoft.com/office/drawing/2014/main" id="{65A2EF89-9A11-4BC1-8C61-FEFA14003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2772878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53507E47-3928-4FC3-BC66-EA4004BCD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صورة 2">
            <a:extLst>
              <a:ext uri="{FF2B5EF4-FFF2-40B4-BE49-F238E27FC236}">
                <a16:creationId xmlns="" xmlns:a16="http://schemas.microsoft.com/office/drawing/2014/main" id="{D7122CDB-C04C-467B-A1B3-304CD060B2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>
            <a:extLst>
              <a:ext uri="{FF2B5EF4-FFF2-40B4-BE49-F238E27FC236}">
                <a16:creationId xmlns="" xmlns:a16="http://schemas.microsoft.com/office/drawing/2014/main" id="{13CDB5BF-0495-4B2B-8483-C05C8B53C0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="" xmlns:a16="http://schemas.microsoft.com/office/drawing/2014/main" id="{CBF9B7B8-2B4E-46DC-BFF4-459C38F31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="" xmlns:a16="http://schemas.microsoft.com/office/drawing/2014/main" id="{DBD215E5-2F16-46C6-9512-065E939C5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="" xmlns:a16="http://schemas.microsoft.com/office/drawing/2014/main" id="{CEE7BF40-A700-47D2-B2C7-907059A30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183632931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5F5BF456-2977-480E-A0E5-1C0611BD0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="" xmlns:a16="http://schemas.microsoft.com/office/drawing/2014/main" id="{2D719099-F638-49C6-BD8D-8E0B77E1E2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B5D97569-DAD8-4BD4-A034-9EB5C2E70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145BC435-469A-4D75-811B-987FF92FC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12B85680-E648-430D-AFBD-5D864FD24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119854117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="" xmlns:a16="http://schemas.microsoft.com/office/drawing/2014/main" id="{25FD1121-67C3-4D8B-A4F8-B353CFE2FA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="" xmlns:a16="http://schemas.microsoft.com/office/drawing/2014/main" id="{7220767A-99D5-43A4-9465-336E35ACB3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CE8DA4B6-1656-4890-8C0F-99E61A70F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D9E042BE-B4D0-49DB-8D8E-2D70D4851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FAD67D5A-642A-475C-AB13-55A6C2163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183570608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="" xmlns:a16="http://schemas.microsoft.com/office/drawing/2014/main" id="{49931DCB-A611-4C9F-8978-3CA83C80F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</a:p>
        </p:txBody>
      </p:sp>
      <p:sp>
        <p:nvSpPr>
          <p:cNvPr id="3" name="عنصر نائب للنص 2">
            <a:extLst>
              <a:ext uri="{FF2B5EF4-FFF2-40B4-BE49-F238E27FC236}">
                <a16:creationId xmlns="" xmlns:a16="http://schemas.microsoft.com/office/drawing/2014/main" id="{F5A449B4-B399-4A52-8D6E-5415BD5062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="" xmlns:a16="http://schemas.microsoft.com/office/drawing/2014/main" id="{220459FC-9840-4F42-8E94-7C7882FD19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3CA68A-C9EA-4A7D-91AE-9C6A7C8C1782}" type="datetimeFigureOut">
              <a:rPr lang="ar-SA" smtClean="0"/>
              <a:pPr/>
              <a:t>23/05/1442</a:t>
            </a:fld>
            <a:endParaRPr lang="ar-SA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="" xmlns:a16="http://schemas.microsoft.com/office/drawing/2014/main" id="{534C0E31-91BB-424D-8D92-C94152AE64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="" xmlns:a16="http://schemas.microsoft.com/office/drawing/2014/main" id="{07B3BA01-A084-4B4F-8040-43DA21975C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104D1-C517-4E73-8636-BBDEF9546556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466544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epal.net/library/?app=content.list&amp;level=10&amp;semester=1&amp;subject=2&amp;type=2&amp;submit=submit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10" Type="http://schemas.openxmlformats.org/officeDocument/2006/relationships/hyperlink" Target="https://www.wepal.net/library/?app=content.list&amp;level=10&amp;semester=1&amp;subject=2&amp;type=2&amp;submit=submit" TargetMode="External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www.wepal.net/library/?app=content.list&amp;level=10&amp;semester=1&amp;subject=2&amp;type=2&amp;submit=submit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hyperlink" Target="https://www.wepal.net/library/?app=content.list&amp;level=10&amp;semester=1&amp;subject=2&amp;type=2&amp;submit=submit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epal.net/library/?app=content.list&amp;level=10&amp;semester=1&amp;subject=2&amp;type=2&amp;submit=submit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epal.net/library/?app=content.list&amp;level=10&amp;semester=1&amp;subject=2&amp;type=2&amp;submit=submit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jpeg"/><Relationship Id="rId4" Type="http://schemas.openxmlformats.org/officeDocument/2006/relationships/hyperlink" Target="https://www.wepal.net/library/?app=content.list&amp;level=10&amp;semester=1&amp;subject=2&amp;type=2&amp;submit=submit" TargetMode="Externa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epal.net/library/?app=content.list&amp;level=10&amp;semester=1&amp;subject=2&amp;type=2&amp;submit=submit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65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341A01CB-9DCA-400F-9068-487860EDC1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3970" b="103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="" xmlns:a16="http://schemas.microsoft.com/office/drawing/2014/main" id="{87CC2527-562A-4F69-B487-4371E5B243E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عنوان 1">
            <a:extLst>
              <a:ext uri="{FF2B5EF4-FFF2-40B4-BE49-F238E27FC236}">
                <a16:creationId xmlns="" xmlns:a16="http://schemas.microsoft.com/office/drawing/2014/main" id="{BEDC6DD0-FC62-4A76-AB69-2D0B90364A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ar-SA" sz="4000" dirty="0" err="1"/>
              <a:t>التباديل</a:t>
            </a:r>
            <a:endParaRPr lang="ar-SA" sz="4000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="" xmlns:a16="http://schemas.microsoft.com/office/drawing/2014/main" id="{4C91E46D-8E99-4D91-BFEA-79ADFCA996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r>
              <a:rPr lang="ar-SA" sz="2000" dirty="0"/>
              <a:t>المعلمة : تهاني عبد الله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BCDAEC91-5BCE-4B55-9CC0-43EF94CB734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6649660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="" xmlns:a16="http://schemas.microsoft.com/office/drawing/2014/main" id="{E8CC4907-6837-484A-A1D3-57D467D290D2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1468373258"/>
              </p:ext>
            </p:extLst>
          </p:nvPr>
        </p:nvGraphicFramePr>
        <p:xfrm>
          <a:off x="473825" y="1620982"/>
          <a:ext cx="10991273" cy="48249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2BEA32FF-DA47-4A5F-B7C3-0D69B8B3FB36}"/>
              </a:ext>
            </a:extLst>
          </p:cNvPr>
          <p:cNvSpPr txBox="1"/>
          <p:nvPr/>
        </p:nvSpPr>
        <p:spPr>
          <a:xfrm>
            <a:off x="8570421" y="232755"/>
            <a:ext cx="3125586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7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الأهداف</a:t>
            </a:r>
          </a:p>
        </p:txBody>
      </p:sp>
    </p:spTree>
    <p:extLst>
      <p:ext uri="{BB962C8B-B14F-4D97-AF65-F5344CB8AC3E}">
        <p14:creationId xmlns="" xmlns:p14="http://schemas.microsoft.com/office/powerpoint/2010/main" val="311433819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جدول 6">
            <a:extLst>
              <a:ext uri="{FF2B5EF4-FFF2-40B4-BE49-F238E27FC236}">
                <a16:creationId xmlns="" xmlns:a16="http://schemas.microsoft.com/office/drawing/2014/main" id="{99EC785B-F51A-4209-8392-65C4226BC7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156627"/>
              </p:ext>
            </p:extLst>
          </p:nvPr>
        </p:nvGraphicFramePr>
        <p:xfrm>
          <a:off x="2169622" y="1812066"/>
          <a:ext cx="9784080" cy="4314414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446020">
                  <a:extLst>
                    <a:ext uri="{9D8B030D-6E8A-4147-A177-3AD203B41FA5}">
                      <a16:colId xmlns="" xmlns:a16="http://schemas.microsoft.com/office/drawing/2014/main" val="3021652158"/>
                    </a:ext>
                  </a:extLst>
                </a:gridCol>
                <a:gridCol w="2446020">
                  <a:extLst>
                    <a:ext uri="{9D8B030D-6E8A-4147-A177-3AD203B41FA5}">
                      <a16:colId xmlns="" xmlns:a16="http://schemas.microsoft.com/office/drawing/2014/main" val="3789115957"/>
                    </a:ext>
                  </a:extLst>
                </a:gridCol>
                <a:gridCol w="2446020">
                  <a:extLst>
                    <a:ext uri="{9D8B030D-6E8A-4147-A177-3AD203B41FA5}">
                      <a16:colId xmlns="" xmlns:a16="http://schemas.microsoft.com/office/drawing/2014/main" val="5865915"/>
                    </a:ext>
                  </a:extLst>
                </a:gridCol>
                <a:gridCol w="2446020">
                  <a:extLst>
                    <a:ext uri="{9D8B030D-6E8A-4147-A177-3AD203B41FA5}">
                      <a16:colId xmlns="" xmlns:a16="http://schemas.microsoft.com/office/drawing/2014/main" val="332283439"/>
                    </a:ext>
                  </a:extLst>
                </a:gridCol>
              </a:tblGrid>
              <a:tr h="1438138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78065996"/>
                  </a:ext>
                </a:extLst>
              </a:tr>
              <a:tr h="1438138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09297237"/>
                  </a:ext>
                </a:extLst>
              </a:tr>
              <a:tr h="1438138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61409227"/>
                  </a:ext>
                </a:extLst>
              </a:tr>
            </a:tbl>
          </a:graphicData>
        </a:graphic>
      </p:graphicFrame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CA0BFCA5-A899-4009-8104-2ADEB6BD292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40138" y="2548008"/>
            <a:ext cx="1869482" cy="664131"/>
          </a:xfrm>
          <a:prstGeom prst="rect">
            <a:avLst/>
          </a:prstGeom>
        </p:spPr>
      </p:pic>
      <p:pic>
        <p:nvPicPr>
          <p:cNvPr id="9" name="Picture 6" descr="العلوم الحياتية للصف العاشر - الفصلين الأول والثاني">
            <a:extLst>
              <a:ext uri="{FF2B5EF4-FFF2-40B4-BE49-F238E27FC236}">
                <a16:creationId xmlns="" xmlns:a16="http://schemas.microsoft.com/office/drawing/2014/main" id="{573E4AAF-8438-4BB3-BF19-64BD7342D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56" y="3885710"/>
            <a:ext cx="946645" cy="1240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4" descr="الفيزياء للصف العاشر - الفصلين الاول و الثاني">
            <a:extLst>
              <a:ext uri="{FF2B5EF4-FFF2-40B4-BE49-F238E27FC236}">
                <a16:creationId xmlns="" xmlns:a16="http://schemas.microsoft.com/office/drawing/2014/main" id="{82682632-93D6-4550-A724-B6136656B1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74" y="2331460"/>
            <a:ext cx="933727" cy="11998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2" descr="كتاب الكيمياء للصف العاشر - الفصلين الاول و الثاني المسار الاكاديمي">
            <a:extLst>
              <a:ext uri="{FF2B5EF4-FFF2-40B4-BE49-F238E27FC236}">
                <a16:creationId xmlns="" xmlns:a16="http://schemas.microsoft.com/office/drawing/2014/main" id="{190B92A1-798A-4D45-A349-CAC947E10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70" y="761777"/>
            <a:ext cx="922204" cy="12136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Picture 2" descr="كتاب الكيمياء للصف العاشر - الفصلين الاول و الثاني المسار الاكاديمي">
            <a:extLst>
              <a:ext uri="{FF2B5EF4-FFF2-40B4-BE49-F238E27FC236}">
                <a16:creationId xmlns="" xmlns:a16="http://schemas.microsoft.com/office/drawing/2014/main" id="{BCE5A0F8-9943-40C5-9D67-7D674599D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2534" y="1799982"/>
            <a:ext cx="701618" cy="9233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الفيزياء للصف العاشر - الفصلين الاول و الثاني">
            <a:extLst>
              <a:ext uri="{FF2B5EF4-FFF2-40B4-BE49-F238E27FC236}">
                <a16:creationId xmlns="" xmlns:a16="http://schemas.microsoft.com/office/drawing/2014/main" id="{5D0BD858-EE78-472A-88AC-00F9344512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307" y="1840306"/>
            <a:ext cx="671288" cy="8626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العلوم الحياتية للصف العاشر - الفصلين الأول والثاني">
            <a:extLst>
              <a:ext uri="{FF2B5EF4-FFF2-40B4-BE49-F238E27FC236}">
                <a16:creationId xmlns="" xmlns:a16="http://schemas.microsoft.com/office/drawing/2014/main" id="{A1EDF01D-3326-4477-A9C0-FD49F5CA8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7427" y="1840306"/>
            <a:ext cx="673945" cy="88300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5513B74F-1A72-41F5-9B74-1A9D8615A28E}"/>
              </a:ext>
            </a:extLst>
          </p:cNvPr>
          <p:cNvSpPr txBox="1"/>
          <p:nvPr/>
        </p:nvSpPr>
        <p:spPr>
          <a:xfrm>
            <a:off x="1687484" y="777785"/>
            <a:ext cx="10423886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000" dirty="0"/>
              <a:t>أن من أهم التطبيقات على مبدأ العد الأساسي استخدامه في معرفة عدد الطرق التي يتم بها ترتيب عناصر مجموعة ما بكل الطرق الممكنة فمثلا إذا كان لدينا 3 كتب هي : العلوم </a:t>
            </a:r>
            <a:r>
              <a:rPr lang="ar-SA" sz="2000"/>
              <a:t>الحياتية ، الفيزياء ، الكيمياء، </a:t>
            </a:r>
            <a:r>
              <a:rPr lang="ar-SA" sz="2000" dirty="0"/>
              <a:t>و أردنا ترتيبها متجاورة على رف بكل الطرق الممكنة ، جد عدد الطرق الممكنة .</a:t>
            </a:r>
          </a:p>
        </p:txBody>
      </p:sp>
      <p:sp>
        <p:nvSpPr>
          <p:cNvPr id="3" name="مستطيل: زوايا مستديرة 2">
            <a:extLst>
              <a:ext uri="{FF2B5EF4-FFF2-40B4-BE49-F238E27FC236}">
                <a16:creationId xmlns="" xmlns:a16="http://schemas.microsoft.com/office/drawing/2014/main" id="{8B2BA2A7-B55D-4709-835C-77CC7B7147F4}"/>
              </a:ext>
            </a:extLst>
          </p:cNvPr>
          <p:cNvSpPr/>
          <p:nvPr/>
        </p:nvSpPr>
        <p:spPr>
          <a:xfrm>
            <a:off x="10158153" y="116378"/>
            <a:ext cx="1795549" cy="5985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dirty="0"/>
              <a:t>نشاط 1</a:t>
            </a:r>
          </a:p>
        </p:txBody>
      </p:sp>
      <p:pic>
        <p:nvPicPr>
          <p:cNvPr id="13" name="صورة 12">
            <a:extLst>
              <a:ext uri="{FF2B5EF4-FFF2-40B4-BE49-F238E27FC236}">
                <a16:creationId xmlns="" xmlns:a16="http://schemas.microsoft.com/office/drawing/2014/main" id="{61C80CEC-15B0-463C-81CF-F4B89CD4F2F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4589" y="2559752"/>
            <a:ext cx="1869482" cy="664131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="" xmlns:a16="http://schemas.microsoft.com/office/drawing/2014/main" id="{2CB58F71-C701-4C71-A869-01CD4B044F0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357" y="4005177"/>
            <a:ext cx="1869482" cy="664131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F5F9C685-3149-462B-94C1-B4E1BE6ECDEE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357" y="5450602"/>
            <a:ext cx="1869482" cy="664131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="" xmlns:a16="http://schemas.microsoft.com/office/drawing/2014/main" id="{9CEE8F84-F1A9-4E6C-B018-124F70439BB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40138" y="5450603"/>
            <a:ext cx="1869482" cy="664131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="" xmlns:a16="http://schemas.microsoft.com/office/drawing/2014/main" id="{1C760A87-2DE0-4459-8FF7-3A4DC5DC3AF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40138" y="4005178"/>
            <a:ext cx="1869482" cy="664131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="" xmlns:a16="http://schemas.microsoft.com/office/drawing/2014/main" id="{C9444513-EB68-4AEE-86EC-A806F15D414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5480419"/>
            <a:ext cx="2029823" cy="721092"/>
          </a:xfrm>
          <a:prstGeom prst="rect">
            <a:avLst/>
          </a:prstGeom>
        </p:spPr>
      </p:pic>
      <p:pic>
        <p:nvPicPr>
          <p:cNvPr id="20" name="Picture 4" descr="الفيزياء للصف العاشر - الفصلين الاول و الثاني">
            <a:extLst>
              <a:ext uri="{FF2B5EF4-FFF2-40B4-BE49-F238E27FC236}">
                <a16:creationId xmlns="" xmlns:a16="http://schemas.microsoft.com/office/drawing/2014/main" id="{CA317ACA-30E1-4F4D-A116-1C4A01FD5F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9844" y="3285230"/>
            <a:ext cx="671288" cy="8626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كتاب الكيمياء للصف العاشر - الفصلين الاول و الثاني المسار الاكاديمي">
            <a:extLst>
              <a:ext uri="{FF2B5EF4-FFF2-40B4-BE49-F238E27FC236}">
                <a16:creationId xmlns="" xmlns:a16="http://schemas.microsoft.com/office/drawing/2014/main" id="{38DA1244-837C-47E7-A752-9FB321EF9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0122" y="3254867"/>
            <a:ext cx="701618" cy="9233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العلوم الحياتية للصف العاشر - الفصلين الأول والثاني">
            <a:extLst>
              <a:ext uri="{FF2B5EF4-FFF2-40B4-BE49-F238E27FC236}">
                <a16:creationId xmlns="" xmlns:a16="http://schemas.microsoft.com/office/drawing/2014/main" id="{8C3C9482-68EE-46C3-A67D-DE5CBF3016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8552" y="3275029"/>
            <a:ext cx="673945" cy="88300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الفيزياء للصف العاشر - الفصلين الاول و الثاني">
            <a:extLst>
              <a:ext uri="{FF2B5EF4-FFF2-40B4-BE49-F238E27FC236}">
                <a16:creationId xmlns="" xmlns:a16="http://schemas.microsoft.com/office/drawing/2014/main" id="{A720ABA0-6231-4E7F-8297-F23567183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1257" y="1855112"/>
            <a:ext cx="671288" cy="8626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العلوم الحياتية للصف العاشر - الفصلين الأول والثاني">
            <a:extLst>
              <a:ext uri="{FF2B5EF4-FFF2-40B4-BE49-F238E27FC236}">
                <a16:creationId xmlns="" xmlns:a16="http://schemas.microsoft.com/office/drawing/2014/main" id="{AA769EAF-2E71-480A-955E-4EF22CDDE3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9844" y="4702480"/>
            <a:ext cx="673945" cy="88300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الفيزياء للصف العاشر - الفصلين الاول و الثاني">
            <a:extLst>
              <a:ext uri="{FF2B5EF4-FFF2-40B4-BE49-F238E27FC236}">
                <a16:creationId xmlns="" xmlns:a16="http://schemas.microsoft.com/office/drawing/2014/main" id="{3CB8565F-158C-4954-8229-C2F866193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165" y="4722881"/>
            <a:ext cx="671288" cy="8626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كتاب الكيمياء للصف العاشر - الفصلين الاول و الثاني المسار الاكاديمي">
            <a:extLst>
              <a:ext uri="{FF2B5EF4-FFF2-40B4-BE49-F238E27FC236}">
                <a16:creationId xmlns="" xmlns:a16="http://schemas.microsoft.com/office/drawing/2014/main" id="{7A9FDE57-DD70-40E4-AF21-F9D714A1A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7427" y="4717259"/>
            <a:ext cx="701618" cy="9233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العلوم الحياتية للصف العاشر - الفصلين الأول والثاني">
            <a:extLst>
              <a:ext uri="{FF2B5EF4-FFF2-40B4-BE49-F238E27FC236}">
                <a16:creationId xmlns="" xmlns:a16="http://schemas.microsoft.com/office/drawing/2014/main" id="{6C08ED1E-E550-4B66-9209-ED7CA4686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209" y="1855112"/>
            <a:ext cx="673945" cy="88300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كتاب الكيمياء للصف العاشر - الفصلين الاول و الثاني المسار الاكاديمي">
            <a:extLst>
              <a:ext uri="{FF2B5EF4-FFF2-40B4-BE49-F238E27FC236}">
                <a16:creationId xmlns="" xmlns:a16="http://schemas.microsoft.com/office/drawing/2014/main" id="{5B5FB14F-8C63-4E3D-A196-AB27DD762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227" y="1834950"/>
            <a:ext cx="701618" cy="9233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كتاب الكيمياء للصف العاشر - الفصلين الاول و الثاني المسار الاكاديمي">
            <a:extLst>
              <a:ext uri="{FF2B5EF4-FFF2-40B4-BE49-F238E27FC236}">
                <a16:creationId xmlns="" xmlns:a16="http://schemas.microsoft.com/office/drawing/2014/main" id="{B6EAB394-4701-47C9-98FD-0AFFFE013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366" y="4700728"/>
            <a:ext cx="701618" cy="9233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العلوم الحياتية للصف العاشر - الفصلين الأول والثاني">
            <a:extLst>
              <a:ext uri="{FF2B5EF4-FFF2-40B4-BE49-F238E27FC236}">
                <a16:creationId xmlns="" xmlns:a16="http://schemas.microsoft.com/office/drawing/2014/main" id="{08B5C841-537E-40D4-97F3-520E1A2580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112" y="4684505"/>
            <a:ext cx="673945" cy="88300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العلوم الحياتية للصف العاشر - الفصلين الأول والثاني">
            <a:extLst>
              <a:ext uri="{FF2B5EF4-FFF2-40B4-BE49-F238E27FC236}">
                <a16:creationId xmlns="" xmlns:a16="http://schemas.microsoft.com/office/drawing/2014/main" id="{3087A1F3-DFA1-4F1C-87D9-0D50281475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407" y="3266086"/>
            <a:ext cx="673945" cy="88300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" descr="كتاب الكيمياء للصف العاشر - الفصلين الاول و الثاني المسار الاكاديمي">
            <a:extLst>
              <a:ext uri="{FF2B5EF4-FFF2-40B4-BE49-F238E27FC236}">
                <a16:creationId xmlns="" xmlns:a16="http://schemas.microsoft.com/office/drawing/2014/main" id="{FDC9F7F1-0EF1-4A6C-87C0-A47D6DBAE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8738" y="3266086"/>
            <a:ext cx="701618" cy="92333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الفيزياء للصف العاشر - الفصلين الاول و الثاني">
            <a:extLst>
              <a:ext uri="{FF2B5EF4-FFF2-40B4-BE49-F238E27FC236}">
                <a16:creationId xmlns="" xmlns:a16="http://schemas.microsoft.com/office/drawing/2014/main" id="{93FB78DC-1051-406C-9ECD-51B80E254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8812" y="3289436"/>
            <a:ext cx="671288" cy="8626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" descr="الفيزياء للصف العاشر - الفصلين الاول و الثاني">
            <a:extLst>
              <a:ext uri="{FF2B5EF4-FFF2-40B4-BE49-F238E27FC236}">
                <a16:creationId xmlns="" xmlns:a16="http://schemas.microsoft.com/office/drawing/2014/main" id="{77C5E843-0240-480D-8E1C-081166A80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464" y="4722880"/>
            <a:ext cx="671288" cy="8626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EBCEC1CA-E94F-4947-B0AE-4724E35ACBC1}"/>
              </a:ext>
            </a:extLst>
          </p:cNvPr>
          <p:cNvSpPr txBox="1"/>
          <p:nvPr/>
        </p:nvSpPr>
        <p:spPr>
          <a:xfrm>
            <a:off x="9542895" y="2132405"/>
            <a:ext cx="2379232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/>
              <a:t>الطريقة ( الترتيب) الأولى</a:t>
            </a:r>
          </a:p>
        </p:txBody>
      </p:sp>
      <p:sp>
        <p:nvSpPr>
          <p:cNvPr id="35" name="مربع نص 34">
            <a:extLst>
              <a:ext uri="{FF2B5EF4-FFF2-40B4-BE49-F238E27FC236}">
                <a16:creationId xmlns="" xmlns:a16="http://schemas.microsoft.com/office/drawing/2014/main" id="{8D9395BA-9F4F-4944-90B3-BDC01C678BE0}"/>
              </a:ext>
            </a:extLst>
          </p:cNvPr>
          <p:cNvSpPr txBox="1"/>
          <p:nvPr/>
        </p:nvSpPr>
        <p:spPr>
          <a:xfrm>
            <a:off x="9560856" y="3492219"/>
            <a:ext cx="2379232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/>
              <a:t>الطريقة ( الترتيب) الثانية</a:t>
            </a:r>
          </a:p>
        </p:txBody>
      </p:sp>
      <p:sp>
        <p:nvSpPr>
          <p:cNvPr id="36" name="مربع نص 35">
            <a:extLst>
              <a:ext uri="{FF2B5EF4-FFF2-40B4-BE49-F238E27FC236}">
                <a16:creationId xmlns="" xmlns:a16="http://schemas.microsoft.com/office/drawing/2014/main" id="{D7DA7C34-60D9-4601-B681-7B9604EA0612}"/>
              </a:ext>
            </a:extLst>
          </p:cNvPr>
          <p:cNvSpPr txBox="1"/>
          <p:nvPr/>
        </p:nvSpPr>
        <p:spPr>
          <a:xfrm>
            <a:off x="9535253" y="4886858"/>
            <a:ext cx="2379232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/>
              <a:t>الطريقة ( الترتيب) الثالثة</a:t>
            </a:r>
          </a:p>
        </p:txBody>
      </p:sp>
      <p:sp>
        <p:nvSpPr>
          <p:cNvPr id="37" name="مربع نص 36">
            <a:extLst>
              <a:ext uri="{FF2B5EF4-FFF2-40B4-BE49-F238E27FC236}">
                <a16:creationId xmlns="" xmlns:a16="http://schemas.microsoft.com/office/drawing/2014/main" id="{7C333AA6-5346-45DD-AF8A-93890B68083E}"/>
              </a:ext>
            </a:extLst>
          </p:cNvPr>
          <p:cNvSpPr txBox="1"/>
          <p:nvPr/>
        </p:nvSpPr>
        <p:spPr>
          <a:xfrm>
            <a:off x="4682156" y="4961296"/>
            <a:ext cx="2379232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/>
              <a:t>الطريقة ( الترتيب) السادسة</a:t>
            </a:r>
          </a:p>
        </p:txBody>
      </p:sp>
      <p:sp>
        <p:nvSpPr>
          <p:cNvPr id="38" name="مربع نص 37">
            <a:extLst>
              <a:ext uri="{FF2B5EF4-FFF2-40B4-BE49-F238E27FC236}">
                <a16:creationId xmlns="" xmlns:a16="http://schemas.microsoft.com/office/drawing/2014/main" id="{586ED3B4-6536-4488-8757-7ACEFB5F728D}"/>
              </a:ext>
            </a:extLst>
          </p:cNvPr>
          <p:cNvSpPr txBox="1"/>
          <p:nvPr/>
        </p:nvSpPr>
        <p:spPr>
          <a:xfrm>
            <a:off x="4706242" y="3557013"/>
            <a:ext cx="2379232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/>
              <a:t>الطريقة ( الترتيب) الخامسة</a:t>
            </a:r>
          </a:p>
        </p:txBody>
      </p:sp>
      <p:sp>
        <p:nvSpPr>
          <p:cNvPr id="39" name="مربع نص 38">
            <a:extLst>
              <a:ext uri="{FF2B5EF4-FFF2-40B4-BE49-F238E27FC236}">
                <a16:creationId xmlns="" xmlns:a16="http://schemas.microsoft.com/office/drawing/2014/main" id="{C2658112-F9BA-427A-8774-FDB4AAF7B290}"/>
              </a:ext>
            </a:extLst>
          </p:cNvPr>
          <p:cNvSpPr txBox="1"/>
          <p:nvPr/>
        </p:nvSpPr>
        <p:spPr>
          <a:xfrm>
            <a:off x="4682488" y="2070954"/>
            <a:ext cx="2379232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/>
              <a:t>الطريقة ( الترتيب) الرابعة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B305D6A1-397C-48C8-97CB-879ECCEA0440}"/>
              </a:ext>
            </a:extLst>
          </p:cNvPr>
          <p:cNvSpPr txBox="1"/>
          <p:nvPr/>
        </p:nvSpPr>
        <p:spPr>
          <a:xfrm>
            <a:off x="6096000" y="6284989"/>
            <a:ext cx="572469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400" dirty="0"/>
              <a:t>عدد الطرق ( التراتيب )  الممكنة = .................. </a:t>
            </a:r>
          </a:p>
        </p:txBody>
      </p:sp>
      <p:sp>
        <p:nvSpPr>
          <p:cNvPr id="34" name="مربع نص 33">
            <a:extLst>
              <a:ext uri="{FF2B5EF4-FFF2-40B4-BE49-F238E27FC236}">
                <a16:creationId xmlns="" xmlns:a16="http://schemas.microsoft.com/office/drawing/2014/main" id="{5A101FE1-78B3-4808-886B-3623F398D201}"/>
              </a:ext>
            </a:extLst>
          </p:cNvPr>
          <p:cNvSpPr txBox="1"/>
          <p:nvPr/>
        </p:nvSpPr>
        <p:spPr>
          <a:xfrm>
            <a:off x="6619773" y="6095287"/>
            <a:ext cx="1600142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>
                <a:solidFill>
                  <a:srgbClr val="FF0000"/>
                </a:solidFill>
              </a:rPr>
              <a:t> 6 طرق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4" name="مربع نص 3">
                <a:extLst>
                  <a:ext uri="{FF2B5EF4-FFF2-40B4-BE49-F238E27FC236}">
                    <a16:creationId xmlns:a16="http://schemas.microsoft.com/office/drawing/2014/main" id="{BC6B177C-64E7-414B-80D8-01BE7A3D901F}"/>
                  </a:ext>
                </a:extLst>
              </p:cNvPr>
              <p:cNvSpPr txBox="1"/>
              <p:nvPr/>
            </p:nvSpPr>
            <p:spPr>
              <a:xfrm>
                <a:off x="371302" y="6345416"/>
                <a:ext cx="5779298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b="1" dirty="0">
                    <a:solidFill>
                      <a:schemeClr val="tx2">
                        <a:lumMod val="50000"/>
                      </a:schemeClr>
                    </a:solidFill>
                  </a:rPr>
                  <a:t>و حسب مبدأ العد الأساسي فإن عدد الطرق الممكنة = 3 </a:t>
                </a:r>
                <a14:m>
                  <m:oMath xmlns:m="http://schemas.openxmlformats.org/officeDocument/2006/math">
                    <m:r>
                      <a:rPr lang="ar-SA" b="1" i="1" smtClean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b="1" dirty="0">
                    <a:solidFill>
                      <a:schemeClr val="tx2">
                        <a:lumMod val="50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ar-SA" b="1" i="1" smtClean="0">
                        <a:solidFill>
                          <a:schemeClr val="tx2">
                            <a:lumMod val="50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b="1" dirty="0">
                    <a:solidFill>
                      <a:schemeClr val="tx2">
                        <a:lumMod val="50000"/>
                      </a:schemeClr>
                    </a:solidFill>
                  </a:rPr>
                  <a:t> 1 = 6</a:t>
                </a:r>
              </a:p>
            </p:txBody>
          </p:sp>
        </mc:Choice>
        <mc:Fallback>
          <p:sp>
            <p:nvSpPr>
              <p:cNvPr id="4" name="مربع نص 3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BC6B177C-64E7-414B-80D8-01BE7A3D90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302" y="6345416"/>
                <a:ext cx="5779298" cy="369332"/>
              </a:xfrm>
              <a:prstGeom prst="rect">
                <a:avLst/>
              </a:prstGeom>
              <a:blipFill>
                <a:blip r:embed="rId10"/>
                <a:stretch>
                  <a:fillRect t="-9836" r="-844" b="-245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6335264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5" grpId="0"/>
      <p:bldP spid="36" grpId="0"/>
      <p:bldP spid="37" grpId="0"/>
      <p:bldP spid="38" grpId="0"/>
      <p:bldP spid="39" grpId="0"/>
      <p:bldP spid="8" grpId="0"/>
      <p:bldP spid="34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ABB12DC0-E7C3-40F3-8AF3-E55B5CD1AA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418" y="2684524"/>
            <a:ext cx="11601163" cy="166303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9CEE5783-06E7-40F9-B1DA-513409E40F4D}"/>
              </a:ext>
            </a:extLst>
          </p:cNvPr>
          <p:cNvSpPr txBox="1"/>
          <p:nvPr/>
        </p:nvSpPr>
        <p:spPr>
          <a:xfrm>
            <a:off x="5029200" y="507077"/>
            <a:ext cx="2685011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80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التباديل</a:t>
            </a:r>
            <a:endParaRPr lang="ar-SA" sz="8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702076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3BF2B43B-AF29-4F8D-8F2B-089A4B9592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4" y="2500665"/>
            <a:ext cx="11736211" cy="20131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30246C81-5813-443A-A029-D986577055F2}"/>
              </a:ext>
            </a:extLst>
          </p:cNvPr>
          <p:cNvSpPr txBox="1"/>
          <p:nvPr/>
        </p:nvSpPr>
        <p:spPr>
          <a:xfrm>
            <a:off x="3318571" y="365760"/>
            <a:ext cx="5766262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تباديل</a:t>
            </a:r>
            <a:r>
              <a:rPr lang="ar-SA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ن من العناصر مأخوذة جميعها في كل مرة </a:t>
            </a:r>
          </a:p>
        </p:txBody>
      </p:sp>
    </p:spTree>
    <p:extLst>
      <p:ext uri="{BB962C8B-B14F-4D97-AF65-F5344CB8AC3E}">
        <p14:creationId xmlns="" xmlns:p14="http://schemas.microsoft.com/office/powerpoint/2010/main" val="361229943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9DDD8357-CD44-483E-9AB0-C78F5BA6C4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182" y="1426601"/>
            <a:ext cx="11669636" cy="33698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مستطيل: زوايا مستديرة 2">
            <a:extLst>
              <a:ext uri="{FF2B5EF4-FFF2-40B4-BE49-F238E27FC236}">
                <a16:creationId xmlns="" xmlns:a16="http://schemas.microsoft.com/office/drawing/2014/main" id="{332E2904-8333-4D96-B9FD-B1C455EEA3EB}"/>
              </a:ext>
            </a:extLst>
          </p:cNvPr>
          <p:cNvSpPr/>
          <p:nvPr/>
        </p:nvSpPr>
        <p:spPr>
          <a:xfrm>
            <a:off x="10135269" y="290945"/>
            <a:ext cx="1795549" cy="5985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dirty="0"/>
              <a:t>نشاط 2</a:t>
            </a:r>
          </a:p>
        </p:txBody>
      </p:sp>
      <p:sp>
        <p:nvSpPr>
          <p:cNvPr id="2" name="مستطيل 1">
            <a:extLst>
              <a:ext uri="{FF2B5EF4-FFF2-40B4-BE49-F238E27FC236}">
                <a16:creationId xmlns="" xmlns:a16="http://schemas.microsoft.com/office/drawing/2014/main" id="{F0711856-C7BC-4FE1-8BD8-CD6441B24782}"/>
              </a:ext>
            </a:extLst>
          </p:cNvPr>
          <p:cNvSpPr/>
          <p:nvPr/>
        </p:nvSpPr>
        <p:spPr>
          <a:xfrm>
            <a:off x="3075709" y="3674225"/>
            <a:ext cx="2768138" cy="9310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" name="مربع نص 3">
            <a:extLst>
              <a:ext uri="{FF2B5EF4-FFF2-40B4-BE49-F238E27FC236}">
                <a16:creationId xmlns="" xmlns:a16="http://schemas.microsoft.com/office/drawing/2014/main" id="{0234CC4D-EE9A-43A7-915F-83C9C438815F}"/>
              </a:ext>
            </a:extLst>
          </p:cNvPr>
          <p:cNvSpPr txBox="1"/>
          <p:nvPr/>
        </p:nvSpPr>
        <p:spPr>
          <a:xfrm>
            <a:off x="8520545" y="5162204"/>
            <a:ext cx="329184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dirty="0">
                <a:solidFill>
                  <a:schemeClr val="bg1">
                    <a:lumMod val="50000"/>
                  </a:schemeClr>
                </a:solidFill>
              </a:rPr>
              <a:t>ماذا تلاحظ ؟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69012A37-A0A8-4993-AB34-7C0C02525C10}"/>
              </a:ext>
            </a:extLst>
          </p:cNvPr>
          <p:cNvSpPr txBox="1"/>
          <p:nvPr/>
        </p:nvSpPr>
        <p:spPr>
          <a:xfrm>
            <a:off x="7822277" y="2880689"/>
            <a:ext cx="5195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ACDBB5F0-FB14-47C8-8C28-F36A644A5992}"/>
              </a:ext>
            </a:extLst>
          </p:cNvPr>
          <p:cNvSpPr txBox="1"/>
          <p:nvPr/>
        </p:nvSpPr>
        <p:spPr>
          <a:xfrm>
            <a:off x="6370321" y="2843282"/>
            <a:ext cx="5195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F1E807F0-56B5-4F0F-9808-D85A97D4B059}"/>
              </a:ext>
            </a:extLst>
          </p:cNvPr>
          <p:cNvSpPr txBox="1"/>
          <p:nvPr/>
        </p:nvSpPr>
        <p:spPr>
          <a:xfrm>
            <a:off x="4922522" y="2880689"/>
            <a:ext cx="5195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5CFF1574-4125-4B02-8D7B-95C0440211EA}"/>
              </a:ext>
            </a:extLst>
          </p:cNvPr>
          <p:cNvSpPr txBox="1"/>
          <p:nvPr/>
        </p:nvSpPr>
        <p:spPr>
          <a:xfrm>
            <a:off x="3568242" y="2850957"/>
            <a:ext cx="5195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2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1" name="مربع نص 10">
                <a:extLst>
                  <a:ext uri="{FF2B5EF4-FFF2-40B4-BE49-F238E27FC236}">
                    <a16:creationId xmlns:a16="http://schemas.microsoft.com/office/drawing/2014/main" id="{67F682C1-C65C-4A84-B894-9A3123A89F14}"/>
                  </a:ext>
                </a:extLst>
              </p:cNvPr>
              <p:cNvSpPr txBox="1"/>
              <p:nvPr/>
            </p:nvSpPr>
            <p:spPr>
              <a:xfrm>
                <a:off x="3266212" y="3770406"/>
                <a:ext cx="6163886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ar-SA" sz="2400" b="1" dirty="0">
                    <a:solidFill>
                      <a:srgbClr val="FF0000"/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ar-SA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b="1" dirty="0">
                    <a:solidFill>
                      <a:srgbClr val="FF0000"/>
                    </a:solidFill>
                  </a:rPr>
                  <a:t> 4 </a:t>
                </a:r>
                <a14:m>
                  <m:oMath xmlns:m="http://schemas.openxmlformats.org/officeDocument/2006/math">
                    <m:r>
                      <a:rPr lang="ar-SA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b="1" dirty="0">
                    <a:solidFill>
                      <a:srgbClr val="FF0000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ar-SA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b="1" dirty="0">
                    <a:solidFill>
                      <a:srgbClr val="FF0000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ar-SA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400" b="1" dirty="0">
                    <a:solidFill>
                      <a:srgbClr val="FF0000"/>
                    </a:solidFill>
                  </a:rPr>
                  <a:t> 1 =</a:t>
                </a:r>
              </a:p>
            </p:txBody>
          </p:sp>
        </mc:Choice>
        <mc:Fallback>
          <p:sp>
            <p:nvSpPr>
              <p:cNvPr id="11" name="مربع نص 10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67F682C1-C65C-4A84-B894-9A3123A89F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6212" y="3770406"/>
                <a:ext cx="6163886" cy="461665"/>
              </a:xfrm>
              <a:prstGeom prst="rect">
                <a:avLst/>
              </a:prstGeom>
              <a:blipFill>
                <a:blip r:embed="rId3"/>
                <a:stretch>
                  <a:fillRect t="-9333" r="-1583" b="-3200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26665CB1-B7D0-4597-8C4A-F932C41A3CAF}"/>
              </a:ext>
            </a:extLst>
          </p:cNvPr>
          <p:cNvSpPr txBox="1"/>
          <p:nvPr/>
        </p:nvSpPr>
        <p:spPr>
          <a:xfrm>
            <a:off x="5843846" y="3770544"/>
            <a:ext cx="77169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120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13" name="مربع نص 12">
                <a:extLst>
                  <a:ext uri="{FF2B5EF4-FFF2-40B4-BE49-F238E27FC236}">
                    <a16:creationId xmlns:a16="http://schemas.microsoft.com/office/drawing/2014/main" id="{ADC102F7-E8EE-45F5-B511-7EBFCE8B3CE4}"/>
                  </a:ext>
                </a:extLst>
              </p:cNvPr>
              <p:cNvSpPr txBox="1"/>
              <p:nvPr/>
            </p:nvSpPr>
            <p:spPr>
              <a:xfrm>
                <a:off x="4522124" y="5402304"/>
                <a:ext cx="4445924" cy="46166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ar-SA" sz="2400" b="1" dirty="0">
                    <a:solidFill>
                      <a:srgbClr val="FF0000"/>
                    </a:solidFill>
                  </a:rPr>
                  <a:t>ل(6 ، 6 ) = 6 </a:t>
                </a:r>
                <a14:m>
                  <m:oMath xmlns:m="http://schemas.openxmlformats.org/officeDocument/2006/math">
                    <m:r>
                      <a:rPr lang="ar-SA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!</m:t>
                    </m:r>
                  </m:oMath>
                </a14:m>
                <a:r>
                  <a:rPr lang="ar-SA" sz="2400" b="1" dirty="0">
                    <a:solidFill>
                      <a:srgbClr val="FF0000"/>
                    </a:solidFill>
                  </a:rPr>
                  <a:t> و ل(5 ، 5 ) = 5 </a:t>
                </a:r>
                <a14:m>
                  <m:oMath xmlns:m="http://schemas.openxmlformats.org/officeDocument/2006/math">
                    <m:r>
                      <a:rPr lang="ar-SA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!</m:t>
                    </m:r>
                  </m:oMath>
                </a14:m>
                <a:r>
                  <a:rPr lang="ar-SA" sz="2400" b="1" dirty="0">
                    <a:solidFill>
                      <a:srgbClr val="FF0000"/>
                    </a:solidFill>
                  </a:rPr>
                  <a:t/>
                </a:r>
              </a:p>
            </p:txBody>
          </p:sp>
        </mc:Choice>
        <mc:Fallback>
          <p:sp>
            <p:nvSpPr>
              <p:cNvPr id="13" name="مربع نص 12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ADC102F7-E8EE-45F5-B511-7EBFCE8B3C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2124" y="5402304"/>
                <a:ext cx="4445924" cy="461665"/>
              </a:xfrm>
              <a:prstGeom prst="rect">
                <a:avLst/>
              </a:prstGeom>
              <a:blipFill>
                <a:blip r:embed="rId4"/>
                <a:stretch>
                  <a:fillRect t="-9211" b="-3026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مستطيل 9">
            <a:extLst>
              <a:ext uri="{FF2B5EF4-FFF2-40B4-BE49-F238E27FC236}">
                <a16:creationId xmlns="" xmlns:a16="http://schemas.microsoft.com/office/drawing/2014/main" id="{651F5F24-B382-4046-9F1B-D321A14E3906}"/>
              </a:ext>
            </a:extLst>
          </p:cNvPr>
          <p:cNvSpPr/>
          <p:nvPr/>
        </p:nvSpPr>
        <p:spPr>
          <a:xfrm>
            <a:off x="7431578" y="1778924"/>
            <a:ext cx="2194560" cy="89777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400898053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 animBg="1"/>
      <p:bldP spid="12" grpId="0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: مشطوف الحواف 4">
            <a:extLst>
              <a:ext uri="{FF2B5EF4-FFF2-40B4-BE49-F238E27FC236}">
                <a16:creationId xmlns="" xmlns:a16="http://schemas.microsoft.com/office/drawing/2014/main" id="{8B393129-43D7-4834-9A7F-8416A0281571}"/>
              </a:ext>
            </a:extLst>
          </p:cNvPr>
          <p:cNvSpPr/>
          <p:nvPr/>
        </p:nvSpPr>
        <p:spPr>
          <a:xfrm>
            <a:off x="10191404" y="282633"/>
            <a:ext cx="1720734" cy="8063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800" dirty="0"/>
              <a:t>سؤال 1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4B8ADB9D-417C-4176-96B8-25623B10B328}"/>
              </a:ext>
            </a:extLst>
          </p:cNvPr>
          <p:cNvSpPr txBox="1"/>
          <p:nvPr/>
        </p:nvSpPr>
        <p:spPr>
          <a:xfrm>
            <a:off x="457200" y="1354975"/>
            <a:ext cx="1154637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بكم طريقة يمكن ترتيب جميع حروف كلمة </a:t>
            </a:r>
            <a:r>
              <a:rPr lang="ar-SA" sz="2800" dirty="0">
                <a:solidFill>
                  <a:srgbClr val="FFC000"/>
                </a:solidFill>
              </a:rPr>
              <a:t>فلسطين</a:t>
            </a:r>
            <a:r>
              <a:rPr lang="ar-SA" sz="2800" dirty="0"/>
              <a:t> لتكوين كلمات مختلفة دون تكرار الحرف ؟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="" xmlns:a16="http://schemas.microsoft.com/office/drawing/2014/main" id="{197001AD-38AC-41D7-AE1A-844BD6754848}"/>
              </a:ext>
            </a:extLst>
          </p:cNvPr>
          <p:cNvSpPr/>
          <p:nvPr/>
        </p:nvSpPr>
        <p:spPr>
          <a:xfrm>
            <a:off x="10914611" y="2236124"/>
            <a:ext cx="997527" cy="5278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dirty="0"/>
              <a:t>الحل : 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38E25F08-9AED-4DC1-9158-F5934268A944}"/>
              </a:ext>
            </a:extLst>
          </p:cNvPr>
          <p:cNvSpPr txBox="1"/>
          <p:nvPr/>
        </p:nvSpPr>
        <p:spPr>
          <a:xfrm>
            <a:off x="9725891" y="3581881"/>
            <a:ext cx="168748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ل( 6 ، 6 ) 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C4E840D3-2C35-437B-A220-81C9EE8DD6C9}"/>
                  </a:ext>
                </a:extLst>
              </p:cNvPr>
              <p:cNvSpPr txBox="1"/>
              <p:nvPr/>
            </p:nvSpPr>
            <p:spPr>
              <a:xfrm>
                <a:off x="3857107" y="3600735"/>
                <a:ext cx="5949783" cy="5927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ar-SA" sz="3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= 6 </a:t>
                </a:r>
                <a14:m>
                  <m:oMath xmlns:m="http://schemas.openxmlformats.org/officeDocument/2006/math">
                    <m:r>
                      <a:rPr lang="ar-SA" sz="32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  <m:r>
                      <a:rPr lang="ar-SA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ar-SA" sz="3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ar-SA" sz="3200" b="0" i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 </m:t>
                    </m:r>
                    <m:r>
                      <a:rPr lang="ar-SA" sz="32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32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ar-SA" sz="320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32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3 </a:t>
                </a:r>
                <a14:m>
                  <m:oMath xmlns:m="http://schemas.openxmlformats.org/officeDocument/2006/math">
                    <m:r>
                      <a:rPr lang="ar-SA" sz="32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×</m:t>
                    </m:r>
                    <m:r>
                      <a:rPr lang="ar-SA" sz="3200" i="1"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ar-SA" sz="3200" dirty="0">
                    <a:latin typeface="Calibri" panose="020F0502020204030204" pitchFamily="34" charset="0"/>
                    <a:ea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ar-SA" sz="3200"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 ×</m:t>
                    </m:r>
                  </m:oMath>
                </a14:m>
                <a:r>
                  <a:rPr lang="ar-SA" sz="3200" dirty="0">
                    <a:latin typeface="Calibri" panose="020F0502020204030204" pitchFamily="34" charset="0"/>
                    <a:ea typeface="Times New Roman" panose="02020603050405020304" pitchFamily="18" charset="0"/>
                  </a:rPr>
                  <a:t> 1 </a:t>
                </a:r>
                <a:endParaRPr lang="en-US" sz="3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9" name="مربع نص 8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C4E840D3-2C35-437B-A220-81C9EE8DD6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7107" y="3600735"/>
                <a:ext cx="5949783" cy="592726"/>
              </a:xfrm>
              <a:prstGeom prst="rect">
                <a:avLst/>
              </a:prstGeom>
              <a:blipFill>
                <a:blip r:embed="rId2"/>
                <a:stretch>
                  <a:fillRect t="-14433" r="-2561" b="-30928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F2802BD1-D3C3-4DAD-837E-73C75106A610}"/>
              </a:ext>
            </a:extLst>
          </p:cNvPr>
          <p:cNvSpPr txBox="1"/>
          <p:nvPr/>
        </p:nvSpPr>
        <p:spPr>
          <a:xfrm>
            <a:off x="3316743" y="3608686"/>
            <a:ext cx="1579418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= 720</a:t>
            </a:r>
          </a:p>
        </p:txBody>
      </p:sp>
      <p:pic>
        <p:nvPicPr>
          <p:cNvPr id="1026" name="Picture 2" descr="ما هو معنى كلمة فلسطين؟ | ثقافة أونلاين">
            <a:extLst>
              <a:ext uri="{FF2B5EF4-FFF2-40B4-BE49-F238E27FC236}">
                <a16:creationId xmlns="" xmlns:a16="http://schemas.microsoft.com/office/drawing/2014/main" id="{A7D1571E-DFCB-416B-A897-656D1341EE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35134"/>
            <a:ext cx="2859543" cy="247827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8151498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: مشطوف الحواف 4">
            <a:extLst>
              <a:ext uri="{FF2B5EF4-FFF2-40B4-BE49-F238E27FC236}">
                <a16:creationId xmlns="" xmlns:a16="http://schemas.microsoft.com/office/drawing/2014/main" id="{8B393129-43D7-4834-9A7F-8416A0281571}"/>
              </a:ext>
            </a:extLst>
          </p:cNvPr>
          <p:cNvSpPr/>
          <p:nvPr/>
        </p:nvSpPr>
        <p:spPr>
          <a:xfrm>
            <a:off x="10191404" y="282633"/>
            <a:ext cx="1720734" cy="8063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سؤال 2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4B8ADB9D-417C-4176-96B8-25623B10B328}"/>
              </a:ext>
            </a:extLst>
          </p:cNvPr>
          <p:cNvSpPr txBox="1"/>
          <p:nvPr/>
        </p:nvSpPr>
        <p:spPr>
          <a:xfrm>
            <a:off x="457200" y="1354975"/>
            <a:ext cx="11546378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أراد أربعة أشخاص أخذ صورة جماعية بوقوفهم معا في صف واحد ، بكم طريقة مختلفة يمكن أن يصطف هؤلاء الأشخاص ؟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="" xmlns:a16="http://schemas.microsoft.com/office/drawing/2014/main" id="{197001AD-38AC-41D7-AE1A-844BD6754848}"/>
              </a:ext>
            </a:extLst>
          </p:cNvPr>
          <p:cNvSpPr/>
          <p:nvPr/>
        </p:nvSpPr>
        <p:spPr>
          <a:xfrm>
            <a:off x="10914611" y="2748261"/>
            <a:ext cx="997527" cy="5278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38E25F08-9AED-4DC1-9158-F5934268A944}"/>
              </a:ext>
            </a:extLst>
          </p:cNvPr>
          <p:cNvSpPr txBox="1"/>
          <p:nvPr/>
        </p:nvSpPr>
        <p:spPr>
          <a:xfrm>
            <a:off x="8876888" y="3760398"/>
            <a:ext cx="168748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ل( 4 ، 4 ) 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C4E840D3-2C35-437B-A220-81C9EE8DD6C9}"/>
                  </a:ext>
                </a:extLst>
              </p:cNvPr>
              <p:cNvSpPr txBox="1"/>
              <p:nvPr/>
            </p:nvSpPr>
            <p:spPr>
              <a:xfrm>
                <a:off x="2984271" y="3775044"/>
                <a:ext cx="5949783" cy="5927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r" defTabSz="914400" rtl="1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= </a:t>
                </a:r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ar-SA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3 </a:t>
                </a:r>
                <a14:m>
                  <m:oMath xmlns:m="http://schemas.openxmlformats.org/officeDocument/2006/math">
                    <m:r>
                      <a:rPr kumimoji="0" lang="ar-SA" sz="3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×</m:t>
                    </m:r>
                    <m:r>
                      <a:rPr kumimoji="0" lang="ar-SA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ar-SA" sz="3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  ×</m:t>
                    </m:r>
                  </m:oMath>
                </a14:m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1 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9" name="مربع نص 8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C4E840D3-2C35-437B-A220-81C9EE8DD6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4271" y="3775044"/>
                <a:ext cx="5949783" cy="592726"/>
              </a:xfrm>
              <a:prstGeom prst="rect">
                <a:avLst/>
              </a:prstGeom>
              <a:blipFill>
                <a:blip r:embed="rId2"/>
                <a:stretch>
                  <a:fillRect t="-14433" r="-2561" b="-30928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F2802BD1-D3C3-4DAD-837E-73C75106A610}"/>
              </a:ext>
            </a:extLst>
          </p:cNvPr>
          <p:cNvSpPr txBox="1"/>
          <p:nvPr/>
        </p:nvSpPr>
        <p:spPr>
          <a:xfrm>
            <a:off x="3258588" y="3797641"/>
            <a:ext cx="241483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=</a:t>
            </a:r>
            <a:r>
              <a:rPr kumimoji="0" lang="ar-SA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60 طريقة</a:t>
            </a:r>
            <a:endParaRPr kumimoji="0" lang="ar-SA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مستطيل 10">
            <a:hlinkClick r:id="rId3"/>
          </p:cNvPr>
          <p:cNvSpPr/>
          <p:nvPr/>
        </p:nvSpPr>
        <p:spPr>
          <a:xfrm>
            <a:off x="0" y="6704112"/>
            <a:ext cx="1013252" cy="153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400" dirty="0" smtClean="0">
                <a:hlinkClick r:id="rId3"/>
              </a:rPr>
              <a:t>امتحانات رياضيات الصف العاشر الفصل الأول</a:t>
            </a:r>
            <a:endParaRPr lang="ar-SA" sz="400" dirty="0"/>
          </a:p>
        </p:txBody>
      </p:sp>
    </p:spTree>
    <p:extLst>
      <p:ext uri="{BB962C8B-B14F-4D97-AF65-F5344CB8AC3E}">
        <p14:creationId xmlns="" xmlns:p14="http://schemas.microsoft.com/office/powerpoint/2010/main" val="316197722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: زوايا مستديرة 3">
            <a:extLst>
              <a:ext uri="{FF2B5EF4-FFF2-40B4-BE49-F238E27FC236}">
                <a16:creationId xmlns="" xmlns:a16="http://schemas.microsoft.com/office/drawing/2014/main" id="{CF472A8C-FAE9-4DFB-96F6-17A92E5775A7}"/>
              </a:ext>
            </a:extLst>
          </p:cNvPr>
          <p:cNvSpPr/>
          <p:nvPr/>
        </p:nvSpPr>
        <p:spPr>
          <a:xfrm>
            <a:off x="10158153" y="116378"/>
            <a:ext cx="1795549" cy="5985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نشاط 3</a:t>
            </a:r>
          </a:p>
        </p:txBody>
      </p:sp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388AF23F-1C89-485C-86D7-6C5F25CF2995}"/>
              </a:ext>
            </a:extLst>
          </p:cNvPr>
          <p:cNvSpPr txBox="1"/>
          <p:nvPr/>
        </p:nvSpPr>
        <p:spPr>
          <a:xfrm>
            <a:off x="282632" y="856210"/>
            <a:ext cx="11779135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في كثير من الأحيان نهتم بترتيب بعض عناصر المجموعة و ليست جميعها فإذا كان لدينا 4 كتب : رياضيات ، لغة عربية ، لغة إنجليزية ، تكنولوجيا . و أردنا ترتيبها اثنين </a:t>
            </a:r>
            <a:r>
              <a:rPr kumimoji="0" lang="ar-SA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اثنين</a:t>
            </a: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في كل مرة على رف ، جد عدد الطرق الممكنة لترتيب الكتب 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CC936F19-0780-4FB5-AE9D-EAF27D46F148}"/>
              </a:ext>
            </a:extLst>
          </p:cNvPr>
          <p:cNvSpPr txBox="1"/>
          <p:nvPr/>
        </p:nvSpPr>
        <p:spPr>
          <a:xfrm>
            <a:off x="836122" y="5534686"/>
            <a:ext cx="3607722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عدد الطرق ( التراتيب) = ........</a:t>
            </a:r>
          </a:p>
        </p:txBody>
      </p:sp>
      <p:graphicFrame>
        <p:nvGraphicFramePr>
          <p:cNvPr id="8" name="جدول 8">
            <a:extLst>
              <a:ext uri="{FF2B5EF4-FFF2-40B4-BE49-F238E27FC236}">
                <a16:creationId xmlns="" xmlns:a16="http://schemas.microsoft.com/office/drawing/2014/main" id="{315EA11D-4034-40F6-AD7E-A526C77ACC60}"/>
              </a:ext>
            </a:extLst>
          </p:cNvPr>
          <p:cNvGraphicFramePr>
            <a:graphicFrameLocks noGrp="1"/>
          </p:cNvGraphicFramePr>
          <p:nvPr/>
        </p:nvGraphicFramePr>
        <p:xfrm>
          <a:off x="4696688" y="1828522"/>
          <a:ext cx="7365078" cy="4913100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1227513">
                  <a:extLst>
                    <a:ext uri="{9D8B030D-6E8A-4147-A177-3AD203B41FA5}">
                      <a16:colId xmlns="" xmlns:a16="http://schemas.microsoft.com/office/drawing/2014/main" val="3999866874"/>
                    </a:ext>
                  </a:extLst>
                </a:gridCol>
                <a:gridCol w="1227513">
                  <a:extLst>
                    <a:ext uri="{9D8B030D-6E8A-4147-A177-3AD203B41FA5}">
                      <a16:colId xmlns="" xmlns:a16="http://schemas.microsoft.com/office/drawing/2014/main" val="4020147330"/>
                    </a:ext>
                  </a:extLst>
                </a:gridCol>
                <a:gridCol w="1227513">
                  <a:extLst>
                    <a:ext uri="{9D8B030D-6E8A-4147-A177-3AD203B41FA5}">
                      <a16:colId xmlns="" xmlns:a16="http://schemas.microsoft.com/office/drawing/2014/main" val="526808828"/>
                    </a:ext>
                  </a:extLst>
                </a:gridCol>
                <a:gridCol w="1227513">
                  <a:extLst>
                    <a:ext uri="{9D8B030D-6E8A-4147-A177-3AD203B41FA5}">
                      <a16:colId xmlns="" xmlns:a16="http://schemas.microsoft.com/office/drawing/2014/main" val="2300775093"/>
                    </a:ext>
                  </a:extLst>
                </a:gridCol>
                <a:gridCol w="1227513">
                  <a:extLst>
                    <a:ext uri="{9D8B030D-6E8A-4147-A177-3AD203B41FA5}">
                      <a16:colId xmlns="" xmlns:a16="http://schemas.microsoft.com/office/drawing/2014/main" val="2408141400"/>
                    </a:ext>
                  </a:extLst>
                </a:gridCol>
                <a:gridCol w="1227513">
                  <a:extLst>
                    <a:ext uri="{9D8B030D-6E8A-4147-A177-3AD203B41FA5}">
                      <a16:colId xmlns="" xmlns:a16="http://schemas.microsoft.com/office/drawing/2014/main" val="513790498"/>
                    </a:ext>
                  </a:extLst>
                </a:gridCol>
              </a:tblGrid>
              <a:tr h="98262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  <a:p>
                      <a:pPr algn="ctr" rtl="1"/>
                      <a:r>
                        <a:rPr lang="ar-SA" b="1" dirty="0"/>
                        <a:t>المكان الأول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b="1" dirty="0"/>
                        <a:t>المكان الثاني</a:t>
                      </a:r>
                    </a:p>
                    <a:p>
                      <a:pPr algn="ctr" rtl="1"/>
                      <a:endParaRPr lang="ar-SA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b="1" dirty="0"/>
                        <a:t>المكان الأول</a:t>
                      </a:r>
                    </a:p>
                    <a:p>
                      <a:pPr rtl="1"/>
                      <a:endParaRPr lang="ar-SA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b="1" dirty="0"/>
                        <a:t>المكان الثاني</a:t>
                      </a:r>
                    </a:p>
                    <a:p>
                      <a:pPr algn="ctr" rtl="1"/>
                      <a:endParaRPr lang="ar-SA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b="1" dirty="0"/>
                        <a:t>المكان الأول</a:t>
                      </a:r>
                    </a:p>
                    <a:p>
                      <a:pPr algn="ctr" rtl="1"/>
                      <a:endParaRPr lang="ar-SA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b="1" dirty="0"/>
                        <a:t>المكان الثاني</a:t>
                      </a:r>
                    </a:p>
                    <a:p>
                      <a:pPr algn="ctr" rtl="1"/>
                      <a:endParaRPr lang="ar-SA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13962771"/>
                  </a:ext>
                </a:extLst>
              </a:tr>
              <a:tr h="98262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92042822"/>
                  </a:ext>
                </a:extLst>
              </a:tr>
              <a:tr h="98262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6649627"/>
                  </a:ext>
                </a:extLst>
              </a:tr>
              <a:tr h="98262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20038213"/>
                  </a:ext>
                </a:extLst>
              </a:tr>
              <a:tr h="98262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30557846"/>
                  </a:ext>
                </a:extLst>
              </a:tr>
            </a:tbl>
          </a:graphicData>
        </a:graphic>
      </p:graphicFrame>
      <p:pic>
        <p:nvPicPr>
          <p:cNvPr id="1026" name="Picture 2" descr="الرياضيات للصف العاشر - الفصل الاول">
            <a:extLst>
              <a:ext uri="{FF2B5EF4-FFF2-40B4-BE49-F238E27FC236}">
                <a16:creationId xmlns="" xmlns:a16="http://schemas.microsoft.com/office/drawing/2014/main" id="{EA0454E8-0E1E-4197-BEA0-CB12AAC69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625" y="1780911"/>
            <a:ext cx="1115843" cy="13959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كتاب التكنولوجيا للصف العاشر - الفصلين الاول والثاني">
            <a:extLst>
              <a:ext uri="{FF2B5EF4-FFF2-40B4-BE49-F238E27FC236}">
                <a16:creationId xmlns="" xmlns:a16="http://schemas.microsoft.com/office/drawing/2014/main" id="{051D55C2-F4B5-4975-B849-2EB8BDF8A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642" y="3573334"/>
            <a:ext cx="1062361" cy="13959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كتاب اللغة العربية للصف العاشر - الفصل الاول">
            <a:extLst>
              <a:ext uri="{FF2B5EF4-FFF2-40B4-BE49-F238E27FC236}">
                <a16:creationId xmlns="" xmlns:a16="http://schemas.microsoft.com/office/drawing/2014/main" id="{F5125E1E-2281-4823-8BDC-B75DAF768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122" y="1780911"/>
            <a:ext cx="1059881" cy="13948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كتاب اللغة الانجليزية للصف العاشر الفصل الثاني - المناهج الفلسطينية،  المنهاج الفلسطيني">
            <a:extLst>
              <a:ext uri="{FF2B5EF4-FFF2-40B4-BE49-F238E27FC236}">
                <a16:creationId xmlns="" xmlns:a16="http://schemas.microsoft.com/office/drawing/2014/main" id="{652C41D7-D06A-4819-B766-303FF4E78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8700" y="3574473"/>
            <a:ext cx="1115843" cy="13948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الرياضيات للصف العاشر - الفصل الاول">
            <a:extLst>
              <a:ext uri="{FF2B5EF4-FFF2-40B4-BE49-F238E27FC236}">
                <a16:creationId xmlns="" xmlns:a16="http://schemas.microsoft.com/office/drawing/2014/main" id="{7994DD4B-C128-4F0C-9B70-E9C64642F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0370" y="2858558"/>
            <a:ext cx="692096" cy="8658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كتاب التكنولوجيا للصف العاشر - الفصلين الاول والثاني">
            <a:extLst>
              <a:ext uri="{FF2B5EF4-FFF2-40B4-BE49-F238E27FC236}">
                <a16:creationId xmlns="" xmlns:a16="http://schemas.microsoft.com/office/drawing/2014/main" id="{9D287BAF-8951-4B8A-A774-2046E74642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298" y="3831057"/>
            <a:ext cx="692095" cy="9094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كتاب اللغة الانجليزية للصف العاشر الفصل الثاني - المناهج الفلسطينية،  المنهاج الفلسطيني">
            <a:extLst>
              <a:ext uri="{FF2B5EF4-FFF2-40B4-BE49-F238E27FC236}">
                <a16:creationId xmlns="" xmlns:a16="http://schemas.microsoft.com/office/drawing/2014/main" id="{5C1B6F07-4CAC-4EA8-B11A-886851717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6429" y="3851758"/>
            <a:ext cx="692094" cy="8651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كتاب اللغة العربية للصف العاشر - الفصل الاول">
            <a:extLst>
              <a:ext uri="{FF2B5EF4-FFF2-40B4-BE49-F238E27FC236}">
                <a16:creationId xmlns="" xmlns:a16="http://schemas.microsoft.com/office/drawing/2014/main" id="{B0856793-B065-49A6-8AE8-EE8481BCF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2106" y="2836073"/>
            <a:ext cx="692094" cy="9107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الرياضيات للصف العاشر - الفصل الاول">
            <a:extLst>
              <a:ext uri="{FF2B5EF4-FFF2-40B4-BE49-F238E27FC236}">
                <a16:creationId xmlns="" xmlns:a16="http://schemas.microsoft.com/office/drawing/2014/main" id="{1A46292B-16ED-4C4C-80C2-85DC31945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725" y="3874643"/>
            <a:ext cx="692096" cy="8658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الرياضيات للصف العاشر - الفصل الاول">
            <a:extLst>
              <a:ext uri="{FF2B5EF4-FFF2-40B4-BE49-F238E27FC236}">
                <a16:creationId xmlns="" xmlns:a16="http://schemas.microsoft.com/office/drawing/2014/main" id="{664648BA-2BCB-447B-A014-988DBCC08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5773" y="5795363"/>
            <a:ext cx="692096" cy="8658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الرياضيات للصف العاشر - الفصل الاول">
            <a:extLst>
              <a:ext uri="{FF2B5EF4-FFF2-40B4-BE49-F238E27FC236}">
                <a16:creationId xmlns="" xmlns:a16="http://schemas.microsoft.com/office/drawing/2014/main" id="{BC917DEC-4B5A-4D68-A9CE-526BCDC20D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0370" y="4855848"/>
            <a:ext cx="692096" cy="8658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الرياضيات للصف العاشر - الفصل الاول">
            <a:hlinkClick r:id="rId10"/>
            <a:extLst>
              <a:ext uri="{FF2B5EF4-FFF2-40B4-BE49-F238E27FC236}">
                <a16:creationId xmlns="" xmlns:a16="http://schemas.microsoft.com/office/drawing/2014/main" id="{BE1ECF2F-28D3-4478-B06E-A4B58BFD9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0025" y="3865700"/>
            <a:ext cx="692096" cy="8658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الرياضيات للصف العاشر - الفصل الاول">
            <a:extLst>
              <a:ext uri="{FF2B5EF4-FFF2-40B4-BE49-F238E27FC236}">
                <a16:creationId xmlns="" xmlns:a16="http://schemas.microsoft.com/office/drawing/2014/main" id="{019571EE-75C8-4831-B85F-F26B8CC1C6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832" y="4845170"/>
            <a:ext cx="692096" cy="8658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كتاب اللغة العربية للصف العاشر - الفصل الاول">
            <a:extLst>
              <a:ext uri="{FF2B5EF4-FFF2-40B4-BE49-F238E27FC236}">
                <a16:creationId xmlns="" xmlns:a16="http://schemas.microsoft.com/office/drawing/2014/main" id="{6697BC02-363A-492E-A2AD-F97A23228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727" y="4810879"/>
            <a:ext cx="692094" cy="9107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كتاب اللغة العربية للصف العاشر - الفصل الاول">
            <a:extLst>
              <a:ext uri="{FF2B5EF4-FFF2-40B4-BE49-F238E27FC236}">
                <a16:creationId xmlns="" xmlns:a16="http://schemas.microsoft.com/office/drawing/2014/main" id="{ABA28508-7EC4-40A7-9173-7AB969F17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832" y="5822117"/>
            <a:ext cx="692094" cy="9107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كتاب اللغة العربية للصف العاشر - الفصل الاول">
            <a:extLst>
              <a:ext uri="{FF2B5EF4-FFF2-40B4-BE49-F238E27FC236}">
                <a16:creationId xmlns="" xmlns:a16="http://schemas.microsoft.com/office/drawing/2014/main" id="{03DE3962-7589-4F16-924E-CE81FFE5C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2162" y="3828919"/>
            <a:ext cx="692094" cy="9107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كتاب اللغة العربية للصف العاشر - الفصل الاول">
            <a:extLst>
              <a:ext uri="{FF2B5EF4-FFF2-40B4-BE49-F238E27FC236}">
                <a16:creationId xmlns="" xmlns:a16="http://schemas.microsoft.com/office/drawing/2014/main" id="{BB07E684-E1B6-40F9-AD74-C9D392087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242" y="2836073"/>
            <a:ext cx="692094" cy="9107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كتاب اللغة العربية للصف العاشر - الفصل الاول">
            <a:extLst>
              <a:ext uri="{FF2B5EF4-FFF2-40B4-BE49-F238E27FC236}">
                <a16:creationId xmlns="" xmlns:a16="http://schemas.microsoft.com/office/drawing/2014/main" id="{C7EA07EE-689D-47F3-A2E7-BD6E96676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601" y="5795963"/>
            <a:ext cx="692094" cy="9107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8" descr="كتاب اللغة الانجليزية للصف العاشر الفصل الثاني - المناهج الفلسطينية،  المنهاج الفلسطيني">
            <a:extLst>
              <a:ext uri="{FF2B5EF4-FFF2-40B4-BE49-F238E27FC236}">
                <a16:creationId xmlns="" xmlns:a16="http://schemas.microsoft.com/office/drawing/2014/main" id="{EC6BC1CC-40BB-4191-8976-F1A4BAD8B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576" y="5841641"/>
            <a:ext cx="692094" cy="8651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8" descr="كتاب اللغة الانجليزية للصف العاشر الفصل الثاني - المناهج الفلسطينية،  المنهاج الفلسطيني">
            <a:extLst>
              <a:ext uri="{FF2B5EF4-FFF2-40B4-BE49-F238E27FC236}">
                <a16:creationId xmlns="" xmlns:a16="http://schemas.microsoft.com/office/drawing/2014/main" id="{843DBA31-B14F-4E16-B96A-8663AB3A6C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270" y="2860969"/>
            <a:ext cx="692094" cy="8651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8" descr="كتاب اللغة الانجليزية للصف العاشر الفصل الثاني - المناهج الفلسطينية،  المنهاج الفلسطيني">
            <a:extLst>
              <a:ext uri="{FF2B5EF4-FFF2-40B4-BE49-F238E27FC236}">
                <a16:creationId xmlns="" xmlns:a16="http://schemas.microsoft.com/office/drawing/2014/main" id="{E3A51F47-738A-431A-8C70-5506F4903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298" y="2836073"/>
            <a:ext cx="692094" cy="8651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8" descr="كتاب اللغة الانجليزية للصف العاشر الفصل الثاني - المناهج الفلسطينية،  المنهاج الفلسطيني">
            <a:extLst>
              <a:ext uri="{FF2B5EF4-FFF2-40B4-BE49-F238E27FC236}">
                <a16:creationId xmlns="" xmlns:a16="http://schemas.microsoft.com/office/drawing/2014/main" id="{CE98D357-4748-445A-8708-9B0079FDE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29" y="5817161"/>
            <a:ext cx="692094" cy="8651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كتاب اللغة الانجليزية للصف العاشر الفصل الثاني - المناهج الفلسطينية،  المنهاج الفلسطيني">
            <a:extLst>
              <a:ext uri="{FF2B5EF4-FFF2-40B4-BE49-F238E27FC236}">
                <a16:creationId xmlns="" xmlns:a16="http://schemas.microsoft.com/office/drawing/2014/main" id="{585E929B-9E69-482C-A03D-A03A68AE6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2001" y="4845879"/>
            <a:ext cx="692094" cy="8651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كتاب التكنولوجيا للصف العاشر - الفصلين الاول والثاني">
            <a:extLst>
              <a:ext uri="{FF2B5EF4-FFF2-40B4-BE49-F238E27FC236}">
                <a16:creationId xmlns="" xmlns:a16="http://schemas.microsoft.com/office/drawing/2014/main" id="{306CF3BD-07AA-4C78-9BF0-E3CA647F9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814" y="4810879"/>
            <a:ext cx="692095" cy="9094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كتاب التكنولوجيا للصف العاشر - الفصلين الاول والثاني">
            <a:extLst>
              <a:ext uri="{FF2B5EF4-FFF2-40B4-BE49-F238E27FC236}">
                <a16:creationId xmlns="" xmlns:a16="http://schemas.microsoft.com/office/drawing/2014/main" id="{65DB284C-7F6D-4F68-9F19-7893F0304A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814" y="5797346"/>
            <a:ext cx="692095" cy="9094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كتاب التكنولوجيا للصف العاشر - الفصلين الاول والثاني">
            <a:extLst>
              <a:ext uri="{FF2B5EF4-FFF2-40B4-BE49-F238E27FC236}">
                <a16:creationId xmlns="" xmlns:a16="http://schemas.microsoft.com/office/drawing/2014/main" id="{CDCF739E-604F-44B8-952B-82B21787E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575" y="2856021"/>
            <a:ext cx="692095" cy="9094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4" descr="كتاب التكنولوجيا للصف العاشر - الفصلين الاول والثاني">
            <a:extLst>
              <a:ext uri="{FF2B5EF4-FFF2-40B4-BE49-F238E27FC236}">
                <a16:creationId xmlns="" xmlns:a16="http://schemas.microsoft.com/office/drawing/2014/main" id="{D34EC2FF-F53B-4F96-B9CA-EC3DBA0E17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2590" y="3822114"/>
            <a:ext cx="692095" cy="9094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4" descr="كتاب التكنولوجيا للصف العاشر - الفصلين الاول والثاني">
            <a:extLst>
              <a:ext uri="{FF2B5EF4-FFF2-40B4-BE49-F238E27FC236}">
                <a16:creationId xmlns="" xmlns:a16="http://schemas.microsoft.com/office/drawing/2014/main" id="{6B374FD4-43B2-4AD4-83DB-3E611FA80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155" y="4823074"/>
            <a:ext cx="692095" cy="9094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2E17AAEA-5026-451C-9894-0A902D373A2F}"/>
              </a:ext>
            </a:extLst>
          </p:cNvPr>
          <p:cNvSpPr txBox="1"/>
          <p:nvPr/>
        </p:nvSpPr>
        <p:spPr>
          <a:xfrm>
            <a:off x="346372" y="5362859"/>
            <a:ext cx="157659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12 طريقة</a:t>
            </a:r>
          </a:p>
        </p:txBody>
      </p:sp>
    </p:spTree>
    <p:extLst>
      <p:ext uri="{BB962C8B-B14F-4D97-AF65-F5344CB8AC3E}">
        <p14:creationId xmlns="" xmlns:p14="http://schemas.microsoft.com/office/powerpoint/2010/main" val="216651362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ربع نص 2">
            <a:extLst>
              <a:ext uri="{FF2B5EF4-FFF2-40B4-BE49-F238E27FC236}">
                <a16:creationId xmlns="" xmlns:a16="http://schemas.microsoft.com/office/drawing/2014/main" id="{F38DFE6B-CD5E-4185-8985-F582A98D0DC5}"/>
              </a:ext>
            </a:extLst>
          </p:cNvPr>
          <p:cNvSpPr txBox="1"/>
          <p:nvPr/>
        </p:nvSpPr>
        <p:spPr>
          <a:xfrm>
            <a:off x="3409605" y="681644"/>
            <a:ext cx="5766262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تباديل</a:t>
            </a:r>
            <a:r>
              <a:rPr lang="ar-SA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ن من العناصر مأخوذ جزء منها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2" name="مربع نص 1">
                <a:extLst>
                  <a:ext uri="{FF2B5EF4-FFF2-40B4-BE49-F238E27FC236}">
                    <a16:creationId xmlns:a16="http://schemas.microsoft.com/office/drawing/2014/main" id="{3BE063A5-E329-47E0-992F-B229AD518CF1}"/>
                  </a:ext>
                </a:extLst>
              </p:cNvPr>
              <p:cNvSpPr txBox="1"/>
              <p:nvPr/>
            </p:nvSpPr>
            <p:spPr>
              <a:xfrm>
                <a:off x="1296787" y="2967644"/>
                <a:ext cx="9991898" cy="1077218"/>
              </a:xfrm>
              <a:prstGeom prst="rect">
                <a:avLst/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1">
                <a:spAutoFit/>
              </a:bodyPr>
              <a:lstStyle/>
              <a:p>
                <a:pPr algn="ctr"/>
                <a:r>
                  <a:rPr lang="ar-SA" sz="3200" dirty="0"/>
                  <a:t>عدد </a:t>
                </a:r>
                <a:r>
                  <a:rPr lang="ar-SA" sz="3200" dirty="0" err="1"/>
                  <a:t>التباديل</a:t>
                </a:r>
                <a:r>
                  <a:rPr lang="ar-SA" sz="3200" dirty="0"/>
                  <a:t> الرائية لمجموعة مكونة من ن من العناصر يرمز له بالرمز    ل( ن ، ر ) حيث ن عدد صحيح موجب و ر عدد طبيعي ، ر </a:t>
                </a:r>
                <a14:m>
                  <m:oMath xmlns:m="http://schemas.openxmlformats.org/officeDocument/2006/math">
                    <m:r>
                      <a:rPr lang="ar-SA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</m:t>
                    </m:r>
                  </m:oMath>
                </a14:m>
                <a:r>
                  <a:rPr lang="ar-SA" sz="3200" dirty="0"/>
                  <a:t>  ن </a:t>
                </a:r>
              </a:p>
            </p:txBody>
          </p:sp>
        </mc:Choice>
        <mc:Fallback>
          <p:sp>
            <p:nvSpPr>
              <p:cNvPr id="2" name="مربع نص 1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3BE063A5-E329-47E0-992F-B229AD518C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6787" y="2967644"/>
                <a:ext cx="9991898" cy="1077218"/>
              </a:xfrm>
              <a:prstGeom prst="rect">
                <a:avLst/>
              </a:prstGeom>
              <a:blipFill>
                <a:blip r:embed="rId2"/>
                <a:stretch>
                  <a:fillRect l="-2498" t="-6704" b="-1676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="" xmlns:p14="http://schemas.microsoft.com/office/powerpoint/2010/main" val="74223708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69F6BD52-DE18-4FF1-AE63-F3FDB0A998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109" y="1400576"/>
            <a:ext cx="11591781" cy="3038420"/>
          </a:xfrm>
          <a:prstGeom prst="rect">
            <a:avLst/>
          </a:prstGeom>
        </p:spPr>
      </p:pic>
      <p:sp>
        <p:nvSpPr>
          <p:cNvPr id="4" name="مستطيل: زوايا مستديرة 3">
            <a:extLst>
              <a:ext uri="{FF2B5EF4-FFF2-40B4-BE49-F238E27FC236}">
                <a16:creationId xmlns="" xmlns:a16="http://schemas.microsoft.com/office/drawing/2014/main" id="{955CCD1C-6395-4977-92C5-8B6ED6B2409A}"/>
              </a:ext>
            </a:extLst>
          </p:cNvPr>
          <p:cNvSpPr/>
          <p:nvPr/>
        </p:nvSpPr>
        <p:spPr>
          <a:xfrm>
            <a:off x="10096341" y="282397"/>
            <a:ext cx="1795549" cy="5985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dirty="0"/>
              <a:t>نشاط 4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73B26FEA-E876-41DF-BB29-7024C3A18DEE}"/>
              </a:ext>
            </a:extLst>
          </p:cNvPr>
          <p:cNvSpPr txBox="1"/>
          <p:nvPr/>
        </p:nvSpPr>
        <p:spPr>
          <a:xfrm>
            <a:off x="10165694" y="3524171"/>
            <a:ext cx="5195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C055A05A-30EC-4EAD-AAE0-A20BFB8F899C}"/>
              </a:ext>
            </a:extLst>
          </p:cNvPr>
          <p:cNvSpPr txBox="1"/>
          <p:nvPr/>
        </p:nvSpPr>
        <p:spPr>
          <a:xfrm>
            <a:off x="9337273" y="3524170"/>
            <a:ext cx="5195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4</a:t>
            </a:r>
          </a:p>
        </p:txBody>
      </p:sp>
      <p:pic>
        <p:nvPicPr>
          <p:cNvPr id="10" name="صورة 9">
            <a:extLst>
              <a:ext uri="{FF2B5EF4-FFF2-40B4-BE49-F238E27FC236}">
                <a16:creationId xmlns="" xmlns:a16="http://schemas.microsoft.com/office/drawing/2014/main" id="{F1B1BEBF-32B7-4CE7-B4CE-BA2D466C79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007" y="4467403"/>
            <a:ext cx="7668695" cy="762106"/>
          </a:xfrm>
          <a:prstGeom prst="rect">
            <a:avLst/>
          </a:prstGeom>
        </p:spPr>
      </p:pic>
      <p:sp>
        <p:nvSpPr>
          <p:cNvPr id="11" name="مربع نص 10">
            <a:extLst>
              <a:ext uri="{FF2B5EF4-FFF2-40B4-BE49-F238E27FC236}">
                <a16:creationId xmlns="" xmlns:a16="http://schemas.microsoft.com/office/drawing/2014/main" id="{98658A5E-6126-41AB-8E94-0B10B927F607}"/>
              </a:ext>
            </a:extLst>
          </p:cNvPr>
          <p:cNvSpPr txBox="1"/>
          <p:nvPr/>
        </p:nvSpPr>
        <p:spPr>
          <a:xfrm>
            <a:off x="8386237" y="3528209"/>
            <a:ext cx="63800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20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40238CDE-2699-4975-9D77-99033C08A3D2}"/>
              </a:ext>
            </a:extLst>
          </p:cNvPr>
          <p:cNvSpPr txBox="1"/>
          <p:nvPr/>
        </p:nvSpPr>
        <p:spPr>
          <a:xfrm>
            <a:off x="300109" y="4586846"/>
            <a:ext cx="379455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و يرمز لها بالرمز </a:t>
            </a:r>
            <a:r>
              <a:rPr lang="ar-SA" sz="2800" dirty="0">
                <a:solidFill>
                  <a:srgbClr val="FF0000"/>
                </a:solidFill>
              </a:rPr>
              <a:t>ل(5 ، 2 )</a:t>
            </a:r>
          </a:p>
        </p:txBody>
      </p:sp>
    </p:spTree>
    <p:extLst>
      <p:ext uri="{BB962C8B-B14F-4D97-AF65-F5344CB8AC3E}">
        <p14:creationId xmlns="" xmlns:p14="http://schemas.microsoft.com/office/powerpoint/2010/main" val="200900340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مستطيل 9">
            <a:extLst>
              <a:ext uri="{FF2B5EF4-FFF2-40B4-BE49-F238E27FC236}">
                <a16:creationId xmlns="" xmlns:a16="http://schemas.microsoft.com/office/drawing/2014/main" id="{26C0E32D-A2D1-454C-B612-24A7711AB6AF}"/>
              </a:ext>
            </a:extLst>
          </p:cNvPr>
          <p:cNvSpPr/>
          <p:nvPr/>
        </p:nvSpPr>
        <p:spPr>
          <a:xfrm>
            <a:off x="3956858" y="2352502"/>
            <a:ext cx="4962698" cy="1978429"/>
          </a:xfrm>
          <a:prstGeom prst="rect">
            <a:avLst/>
          </a:prstGeom>
          <a:solidFill>
            <a:schemeClr val="bg1"/>
          </a:solidFill>
          <a:ln w="698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5" name="صورة 4">
            <a:hlinkClick r:id="rId2"/>
            <a:extLst>
              <a:ext uri="{FF2B5EF4-FFF2-40B4-BE49-F238E27FC236}">
                <a16:creationId xmlns="" xmlns:a16="http://schemas.microsoft.com/office/drawing/2014/main" id="{244236C9-34A3-4498-AEB5-29FEFCB380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069" y="4694556"/>
            <a:ext cx="10371263" cy="95954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مربع نص 2">
            <a:extLst>
              <a:ext uri="{FF2B5EF4-FFF2-40B4-BE49-F238E27FC236}">
                <a16:creationId xmlns="" xmlns:a16="http://schemas.microsoft.com/office/drawing/2014/main" id="{F38DFE6B-CD5E-4185-8985-F582A98D0DC5}"/>
              </a:ext>
            </a:extLst>
          </p:cNvPr>
          <p:cNvSpPr txBox="1"/>
          <p:nvPr/>
        </p:nvSpPr>
        <p:spPr>
          <a:xfrm>
            <a:off x="3318571" y="365760"/>
            <a:ext cx="5766262" cy="156966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8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التباديل</a:t>
            </a:r>
            <a:r>
              <a:rPr lang="ar-SA" sz="4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الرائية لمجموعة مكونة من ن من العناصر</a:t>
            </a:r>
          </a:p>
        </p:txBody>
      </p:sp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343F4071-509B-4EC4-82A5-417AA18FF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1621" y="2899588"/>
            <a:ext cx="1752845" cy="619211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A263C427-0631-41DC-90F2-6299F7B239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34592" y="2686411"/>
            <a:ext cx="1667108" cy="1238423"/>
          </a:xfrm>
          <a:prstGeom prst="rect">
            <a:avLst/>
          </a:prstGeom>
        </p:spPr>
      </p:pic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264E5D87-FD48-4260-9A5B-6F9CAE5425BA}"/>
              </a:ext>
            </a:extLst>
          </p:cNvPr>
          <p:cNvSpPr txBox="1"/>
          <p:nvPr/>
        </p:nvSpPr>
        <p:spPr>
          <a:xfrm>
            <a:off x="6318076" y="2899588"/>
            <a:ext cx="47716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000" dirty="0"/>
              <a:t>=</a:t>
            </a:r>
          </a:p>
        </p:txBody>
      </p:sp>
    </p:spTree>
    <p:extLst>
      <p:ext uri="{BB962C8B-B14F-4D97-AF65-F5344CB8AC3E}">
        <p14:creationId xmlns="" xmlns:p14="http://schemas.microsoft.com/office/powerpoint/2010/main" val="7630622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993B3BB2-1C8A-458C-B496-E5EC8D0240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2994" y="914773"/>
            <a:ext cx="10453697" cy="5020136"/>
          </a:xfrm>
          <a:prstGeom prst="rect">
            <a:avLst/>
          </a:prstGeom>
        </p:spPr>
      </p:pic>
      <p:sp>
        <p:nvSpPr>
          <p:cNvPr id="3" name="مستطيل: زوايا مستديرة 2">
            <a:extLst>
              <a:ext uri="{FF2B5EF4-FFF2-40B4-BE49-F238E27FC236}">
                <a16:creationId xmlns="" xmlns:a16="http://schemas.microsoft.com/office/drawing/2014/main" id="{8A829774-A846-4E50-9E66-8476BEEDFD9E}"/>
              </a:ext>
            </a:extLst>
          </p:cNvPr>
          <p:cNvSpPr/>
          <p:nvPr/>
        </p:nvSpPr>
        <p:spPr>
          <a:xfrm>
            <a:off x="10158153" y="116378"/>
            <a:ext cx="1795549" cy="5985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dirty="0"/>
              <a:t>نشاط 5</a:t>
            </a:r>
          </a:p>
        </p:txBody>
      </p:sp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B7B9916C-14DD-4F09-A493-B25DF03845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7409" y="2877869"/>
            <a:ext cx="755155" cy="1060812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EEA8B224-2449-4E2B-A802-1736C380CC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6110" y="3258131"/>
            <a:ext cx="447737" cy="333422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B71F3A8E-BEE2-43DC-B4C6-28122B8CC8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3218" y="2877869"/>
            <a:ext cx="2317579" cy="954298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="" xmlns:a16="http://schemas.microsoft.com/office/drawing/2014/main" id="{8389037A-6C47-42EE-AE7C-10849BB9EE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3532" y="3258131"/>
            <a:ext cx="447737" cy="333422"/>
          </a:xfrm>
          <a:prstGeom prst="rect">
            <a:avLst/>
          </a:prstGeom>
        </p:spPr>
      </p:pic>
      <mc:AlternateContent xmlns:mc="http://schemas.openxmlformats.org/markup-compatibility/2006">
        <mc:Choice xmlns="" xmlns:a14="http://schemas.microsoft.com/office/drawing/2010/main" Requires="a14">
          <p:sp>
            <p:nvSpPr>
              <p:cNvPr id="12" name="مربع نص 11">
                <a:extLst>
                  <a:ext uri="{FF2B5EF4-FFF2-40B4-BE49-F238E27FC236}">
                    <a16:creationId xmlns:a16="http://schemas.microsoft.com/office/drawing/2014/main" id="{36047B74-59C5-45EF-9E4F-080350C6798E}"/>
                  </a:ext>
                </a:extLst>
              </p:cNvPr>
              <p:cNvSpPr txBox="1"/>
              <p:nvPr/>
            </p:nvSpPr>
            <p:spPr>
              <a:xfrm>
                <a:off x="-123206" y="3191026"/>
                <a:ext cx="2442272" cy="46762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rtl="1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ar-SA" sz="2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ar-SA" sz="24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  <m:r>
                      <a:rPr lang="ar-SA" sz="24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ar-SA" sz="24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ar-SA" sz="24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24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3  = 60</a:t>
                </a:r>
                <a:endParaRPr lang="en-US" sz="2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12" name="مربع نص 11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36047B74-59C5-45EF-9E4F-080350C6798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23206" y="3191026"/>
                <a:ext cx="2442272" cy="467629"/>
              </a:xfrm>
              <a:prstGeom prst="rect">
                <a:avLst/>
              </a:prstGeom>
              <a:blipFill>
                <a:blip r:embed="rId6"/>
                <a:stretch>
                  <a:fillRect l="-1500" t="-10390" r="-2000" b="-27273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صورة 13">
            <a:extLst>
              <a:ext uri="{FF2B5EF4-FFF2-40B4-BE49-F238E27FC236}">
                <a16:creationId xmlns="" xmlns:a16="http://schemas.microsoft.com/office/drawing/2014/main" id="{BF7F7643-5BCF-4F56-9C30-37FEF1BC81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7513" y="4435397"/>
            <a:ext cx="3797558" cy="1147347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="" xmlns:a16="http://schemas.microsoft.com/office/drawing/2014/main" id="{C7137427-3B12-45B7-ADE9-26AA0C75B2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4601746"/>
            <a:ext cx="2382273" cy="610334"/>
          </a:xfrm>
          <a:prstGeom prst="rect">
            <a:avLst/>
          </a:prstGeom>
        </p:spPr>
      </p:pic>
      <p:cxnSp>
        <p:nvCxnSpPr>
          <p:cNvPr id="18" name="رابط مستقيم 17">
            <a:extLst>
              <a:ext uri="{FF2B5EF4-FFF2-40B4-BE49-F238E27FC236}">
                <a16:creationId xmlns="" xmlns:a16="http://schemas.microsoft.com/office/drawing/2014/main" id="{318703DF-EEEF-4810-B691-CB0A44244AE1}"/>
              </a:ext>
            </a:extLst>
          </p:cNvPr>
          <p:cNvCxnSpPr/>
          <p:nvPr/>
        </p:nvCxnSpPr>
        <p:spPr>
          <a:xfrm flipH="1">
            <a:off x="2581269" y="3009207"/>
            <a:ext cx="336498" cy="34581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رابط مستقيم 18">
            <a:extLst>
              <a:ext uri="{FF2B5EF4-FFF2-40B4-BE49-F238E27FC236}">
                <a16:creationId xmlns="" xmlns:a16="http://schemas.microsoft.com/office/drawing/2014/main" id="{67D71E71-6767-420C-B5A0-D229914A515C}"/>
              </a:ext>
            </a:extLst>
          </p:cNvPr>
          <p:cNvCxnSpPr/>
          <p:nvPr/>
        </p:nvCxnSpPr>
        <p:spPr>
          <a:xfrm flipH="1">
            <a:off x="3366512" y="3528310"/>
            <a:ext cx="336498" cy="34581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رابط مستقيم 19">
            <a:extLst>
              <a:ext uri="{FF2B5EF4-FFF2-40B4-BE49-F238E27FC236}">
                <a16:creationId xmlns="" xmlns:a16="http://schemas.microsoft.com/office/drawing/2014/main" id="{643C4D26-8CE6-4ECE-893F-45FCEFB01803}"/>
              </a:ext>
            </a:extLst>
          </p:cNvPr>
          <p:cNvCxnSpPr>
            <a:cxnSpLocks/>
          </p:cNvCxnSpPr>
          <p:nvPr/>
        </p:nvCxnSpPr>
        <p:spPr>
          <a:xfrm flipH="1">
            <a:off x="2581269" y="4475571"/>
            <a:ext cx="1000738" cy="533499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رابط مستقيم 21">
            <a:extLst>
              <a:ext uri="{FF2B5EF4-FFF2-40B4-BE49-F238E27FC236}">
                <a16:creationId xmlns="" xmlns:a16="http://schemas.microsoft.com/office/drawing/2014/main" id="{3EE3C8BC-0D22-4148-BA4B-53CD74CB92BD}"/>
              </a:ext>
            </a:extLst>
          </p:cNvPr>
          <p:cNvCxnSpPr>
            <a:cxnSpLocks/>
          </p:cNvCxnSpPr>
          <p:nvPr/>
        </p:nvCxnSpPr>
        <p:spPr>
          <a:xfrm flipH="1">
            <a:off x="3733303" y="5134765"/>
            <a:ext cx="1012333" cy="447979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مستطيل 14">
            <a:hlinkClick r:id="rId9"/>
          </p:cNvPr>
          <p:cNvSpPr/>
          <p:nvPr/>
        </p:nvSpPr>
        <p:spPr>
          <a:xfrm>
            <a:off x="0" y="6704112"/>
            <a:ext cx="1013252" cy="153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400" dirty="0" smtClean="0">
                <a:hlinkClick r:id="rId9"/>
              </a:rPr>
              <a:t>امتحانات رياضيات الصف العاشر الفصل الأول</a:t>
            </a:r>
            <a:endParaRPr lang="ar-SA" sz="400" dirty="0"/>
          </a:p>
        </p:txBody>
      </p:sp>
    </p:spTree>
    <p:extLst>
      <p:ext uri="{BB962C8B-B14F-4D97-AF65-F5344CB8AC3E}">
        <p14:creationId xmlns="" xmlns:p14="http://schemas.microsoft.com/office/powerpoint/2010/main" val="22664842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69800205-91FF-493A-A8C4-50443A33BF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9030" y="1114658"/>
            <a:ext cx="7422970" cy="3931168"/>
          </a:xfrm>
          <a:prstGeom prst="rect">
            <a:avLst/>
          </a:prstGeom>
        </p:spPr>
      </p:pic>
      <p:sp>
        <p:nvSpPr>
          <p:cNvPr id="4" name="مستطيل: زوايا مستديرة 3">
            <a:extLst>
              <a:ext uri="{FF2B5EF4-FFF2-40B4-BE49-F238E27FC236}">
                <a16:creationId xmlns="" xmlns:a16="http://schemas.microsoft.com/office/drawing/2014/main" id="{2BE71996-0CB3-48C6-870A-7EE692412B8B}"/>
              </a:ext>
            </a:extLst>
          </p:cNvPr>
          <p:cNvSpPr/>
          <p:nvPr/>
        </p:nvSpPr>
        <p:spPr>
          <a:xfrm>
            <a:off x="10158153" y="116378"/>
            <a:ext cx="1795549" cy="5985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dirty="0"/>
              <a:t>نشاط 6</a:t>
            </a:r>
          </a:p>
        </p:txBody>
      </p:sp>
      <p:pic>
        <p:nvPicPr>
          <p:cNvPr id="3" name="صورة 2">
            <a:extLst>
              <a:ext uri="{FF2B5EF4-FFF2-40B4-BE49-F238E27FC236}">
                <a16:creationId xmlns="" xmlns:a16="http://schemas.microsoft.com/office/drawing/2014/main" id="{3E2E8E2A-1B67-4D73-BFB4-50DC08C1A8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8694" y="2068258"/>
            <a:ext cx="952633" cy="743054"/>
          </a:xfrm>
          <a:prstGeom prst="rect">
            <a:avLst/>
          </a:prstGeom>
        </p:spPr>
      </p:pic>
      <p:cxnSp>
        <p:nvCxnSpPr>
          <p:cNvPr id="6" name="رابط مستقيم 5">
            <a:extLst>
              <a:ext uri="{FF2B5EF4-FFF2-40B4-BE49-F238E27FC236}">
                <a16:creationId xmlns="" xmlns:a16="http://schemas.microsoft.com/office/drawing/2014/main" id="{0F533F85-62DE-4964-B3FD-B70BDE55CFD8}"/>
              </a:ext>
            </a:extLst>
          </p:cNvPr>
          <p:cNvCxnSpPr>
            <a:cxnSpLocks/>
          </p:cNvCxnSpPr>
          <p:nvPr/>
        </p:nvCxnSpPr>
        <p:spPr>
          <a:xfrm flipH="1">
            <a:off x="6256102" y="2160657"/>
            <a:ext cx="477815" cy="27912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رابط مستقيم 7">
            <a:extLst>
              <a:ext uri="{FF2B5EF4-FFF2-40B4-BE49-F238E27FC236}">
                <a16:creationId xmlns="" xmlns:a16="http://schemas.microsoft.com/office/drawing/2014/main" id="{55673552-936A-4917-85BF-64A9CB999FF9}"/>
              </a:ext>
            </a:extLst>
          </p:cNvPr>
          <p:cNvCxnSpPr>
            <a:cxnSpLocks/>
          </p:cNvCxnSpPr>
          <p:nvPr/>
        </p:nvCxnSpPr>
        <p:spPr>
          <a:xfrm flipH="1">
            <a:off x="6256102" y="2532184"/>
            <a:ext cx="477815" cy="27912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صورة 9">
            <a:extLst>
              <a:ext uri="{FF2B5EF4-FFF2-40B4-BE49-F238E27FC236}">
                <a16:creationId xmlns="" xmlns:a16="http://schemas.microsoft.com/office/drawing/2014/main" id="{B03DDF0A-D71A-4F99-B580-0877455DA7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2592" y="3225124"/>
            <a:ext cx="800212" cy="590632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="" xmlns:a16="http://schemas.microsoft.com/office/drawing/2014/main" id="{82B3CA4E-2829-4C3C-9094-64227AC5CC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87533" y="3174397"/>
            <a:ext cx="468832" cy="692085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B995F580-B381-4F06-A5F9-AED9626A83A9}"/>
              </a:ext>
            </a:extLst>
          </p:cNvPr>
          <p:cNvSpPr txBox="1"/>
          <p:nvPr/>
        </p:nvSpPr>
        <p:spPr>
          <a:xfrm>
            <a:off x="6387505" y="3241692"/>
            <a:ext cx="95263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= 1</a:t>
            </a:r>
          </a:p>
        </p:txBody>
      </p:sp>
      <p:cxnSp>
        <p:nvCxnSpPr>
          <p:cNvPr id="14" name="رابط مستقيم 13">
            <a:extLst>
              <a:ext uri="{FF2B5EF4-FFF2-40B4-BE49-F238E27FC236}">
                <a16:creationId xmlns="" xmlns:a16="http://schemas.microsoft.com/office/drawing/2014/main" id="{A11867D5-27C3-4967-86DE-A0BAA962B98D}"/>
              </a:ext>
            </a:extLst>
          </p:cNvPr>
          <p:cNvCxnSpPr>
            <a:cxnSpLocks/>
          </p:cNvCxnSpPr>
          <p:nvPr/>
        </p:nvCxnSpPr>
        <p:spPr>
          <a:xfrm flipH="1">
            <a:off x="7519343" y="3278874"/>
            <a:ext cx="205212" cy="152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رابط مستقيم 15">
            <a:extLst>
              <a:ext uri="{FF2B5EF4-FFF2-40B4-BE49-F238E27FC236}">
                <a16:creationId xmlns="" xmlns:a16="http://schemas.microsoft.com/office/drawing/2014/main" id="{37312659-F581-4730-9169-86475A7CBEE1}"/>
              </a:ext>
            </a:extLst>
          </p:cNvPr>
          <p:cNvCxnSpPr>
            <a:cxnSpLocks/>
          </p:cNvCxnSpPr>
          <p:nvPr/>
        </p:nvCxnSpPr>
        <p:spPr>
          <a:xfrm flipH="1">
            <a:off x="7495645" y="3632781"/>
            <a:ext cx="205212" cy="1524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صورة 17">
            <a:extLst>
              <a:ext uri="{FF2B5EF4-FFF2-40B4-BE49-F238E27FC236}">
                <a16:creationId xmlns="" xmlns:a16="http://schemas.microsoft.com/office/drawing/2014/main" id="{31D826EA-BC07-40B4-9536-22980B0A36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1861" y="4107973"/>
            <a:ext cx="908739" cy="698178"/>
          </a:xfrm>
          <a:prstGeom prst="rect">
            <a:avLst/>
          </a:prstGeom>
        </p:spPr>
      </p:pic>
      <p:pic>
        <p:nvPicPr>
          <p:cNvPr id="20" name="صورة 19">
            <a:extLst>
              <a:ext uri="{FF2B5EF4-FFF2-40B4-BE49-F238E27FC236}">
                <a16:creationId xmlns="" xmlns:a16="http://schemas.microsoft.com/office/drawing/2014/main" id="{604D22A0-D10F-4740-A4D4-632DD6B41A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72485" y="3898793"/>
            <a:ext cx="646320" cy="1013151"/>
          </a:xfrm>
          <a:prstGeom prst="rect">
            <a:avLst/>
          </a:prstGeom>
        </p:spPr>
      </p:pic>
      <p:pic>
        <p:nvPicPr>
          <p:cNvPr id="22" name="صورة 21">
            <a:extLst>
              <a:ext uri="{FF2B5EF4-FFF2-40B4-BE49-F238E27FC236}">
                <a16:creationId xmlns="" xmlns:a16="http://schemas.microsoft.com/office/drawing/2014/main" id="{0F89A922-155A-4474-81E0-CE186938750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81786" y="4125372"/>
            <a:ext cx="1095528" cy="495369"/>
          </a:xfrm>
          <a:prstGeom prst="rect">
            <a:avLst/>
          </a:prstGeom>
        </p:spPr>
      </p:pic>
      <p:pic>
        <p:nvPicPr>
          <p:cNvPr id="24" name="صورة 23">
            <a:extLst>
              <a:ext uri="{FF2B5EF4-FFF2-40B4-BE49-F238E27FC236}">
                <a16:creationId xmlns="" xmlns:a16="http://schemas.microsoft.com/office/drawing/2014/main" id="{6E3AB16D-02E3-45BC-847F-87678F891E4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77314" y="3866482"/>
            <a:ext cx="957888" cy="101315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6068153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: مشطوف الحواف 5">
            <a:extLst>
              <a:ext uri="{FF2B5EF4-FFF2-40B4-BE49-F238E27FC236}">
                <a16:creationId xmlns="" xmlns:a16="http://schemas.microsoft.com/office/drawing/2014/main" id="{F4B885D9-2B84-4C5B-BB8D-B8E9FA10D93C}"/>
              </a:ext>
            </a:extLst>
          </p:cNvPr>
          <p:cNvSpPr/>
          <p:nvPr/>
        </p:nvSpPr>
        <p:spPr>
          <a:xfrm>
            <a:off x="9293629" y="399011"/>
            <a:ext cx="2460567" cy="105571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dirty="0"/>
              <a:t>استنتج</a:t>
            </a:r>
          </a:p>
        </p:txBody>
      </p:sp>
      <p:grpSp>
        <p:nvGrpSpPr>
          <p:cNvPr id="8" name="مجموعة 7">
            <a:extLst>
              <a:ext uri="{FF2B5EF4-FFF2-40B4-BE49-F238E27FC236}">
                <a16:creationId xmlns="" xmlns:a16="http://schemas.microsoft.com/office/drawing/2014/main" id="{DCBA76CC-58E7-466B-82CD-E73E1E308790}"/>
              </a:ext>
            </a:extLst>
          </p:cNvPr>
          <p:cNvGrpSpPr/>
          <p:nvPr/>
        </p:nvGrpSpPr>
        <p:grpSpPr>
          <a:xfrm>
            <a:off x="4596936" y="2044931"/>
            <a:ext cx="3624349" cy="1280160"/>
            <a:chOff x="4596936" y="2044931"/>
            <a:chExt cx="3624349" cy="1280160"/>
          </a:xfrm>
        </p:grpSpPr>
        <p:sp>
          <p:nvSpPr>
            <p:cNvPr id="4" name="إطار 3">
              <a:extLst>
                <a:ext uri="{FF2B5EF4-FFF2-40B4-BE49-F238E27FC236}">
                  <a16:creationId xmlns="" xmlns:a16="http://schemas.microsoft.com/office/drawing/2014/main" id="{1ECEDC85-0567-4D09-A3F2-4D08E32F06FA}"/>
                </a:ext>
              </a:extLst>
            </p:cNvPr>
            <p:cNvSpPr/>
            <p:nvPr/>
          </p:nvSpPr>
          <p:spPr>
            <a:xfrm>
              <a:off x="4596936" y="2044931"/>
              <a:ext cx="3624349" cy="1280160"/>
            </a:xfrm>
            <a:prstGeom prst="fram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>
                <a:solidFill>
                  <a:schemeClr val="tx1"/>
                </a:solidFill>
              </a:endParaRPr>
            </a:p>
          </p:txBody>
        </p:sp>
        <p:sp>
          <p:nvSpPr>
            <p:cNvPr id="7" name="مربع نص 6">
              <a:extLst>
                <a:ext uri="{FF2B5EF4-FFF2-40B4-BE49-F238E27FC236}">
                  <a16:creationId xmlns="" xmlns:a16="http://schemas.microsoft.com/office/drawing/2014/main" id="{562FD6C1-7B3A-47A4-A123-2B5773BEA1E1}"/>
                </a:ext>
              </a:extLst>
            </p:cNvPr>
            <p:cNvSpPr txBox="1"/>
            <p:nvPr/>
          </p:nvSpPr>
          <p:spPr>
            <a:xfrm>
              <a:off x="4941913" y="2361845"/>
              <a:ext cx="2818015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3600" dirty="0"/>
                <a:t>ل( ن ، 1 ) = ن</a:t>
              </a:r>
            </a:p>
          </p:txBody>
        </p:sp>
      </p:grpSp>
      <p:grpSp>
        <p:nvGrpSpPr>
          <p:cNvPr id="10" name="مجموعة 9">
            <a:extLst>
              <a:ext uri="{FF2B5EF4-FFF2-40B4-BE49-F238E27FC236}">
                <a16:creationId xmlns="" xmlns:a16="http://schemas.microsoft.com/office/drawing/2014/main" id="{B7FDD76B-E46C-40AD-A671-E70260420C04}"/>
              </a:ext>
            </a:extLst>
          </p:cNvPr>
          <p:cNvGrpSpPr/>
          <p:nvPr/>
        </p:nvGrpSpPr>
        <p:grpSpPr>
          <a:xfrm>
            <a:off x="4596937" y="4109258"/>
            <a:ext cx="3624349" cy="1280160"/>
            <a:chOff x="4596937" y="4109258"/>
            <a:chExt cx="3624349" cy="1280160"/>
          </a:xfrm>
        </p:grpSpPr>
        <p:sp>
          <p:nvSpPr>
            <p:cNvPr id="5" name="إطار 4">
              <a:extLst>
                <a:ext uri="{FF2B5EF4-FFF2-40B4-BE49-F238E27FC236}">
                  <a16:creationId xmlns="" xmlns:a16="http://schemas.microsoft.com/office/drawing/2014/main" id="{93670E26-EBD1-4B73-B70F-B54AF240E4A2}"/>
                </a:ext>
              </a:extLst>
            </p:cNvPr>
            <p:cNvSpPr/>
            <p:nvPr/>
          </p:nvSpPr>
          <p:spPr>
            <a:xfrm>
              <a:off x="4596937" y="4109258"/>
              <a:ext cx="3624349" cy="1280160"/>
            </a:xfrm>
            <a:prstGeom prst="fram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>
                <a:solidFill>
                  <a:schemeClr val="tx1"/>
                </a:solidFill>
              </a:endParaRPr>
            </a:p>
          </p:txBody>
        </p:sp>
        <p:sp>
          <p:nvSpPr>
            <p:cNvPr id="9" name="مربع نص 8">
              <a:extLst>
                <a:ext uri="{FF2B5EF4-FFF2-40B4-BE49-F238E27FC236}">
                  <a16:creationId xmlns="" xmlns:a16="http://schemas.microsoft.com/office/drawing/2014/main" id="{BF2D166C-4CCE-45EE-9B42-4B844C94FFC8}"/>
                </a:ext>
              </a:extLst>
            </p:cNvPr>
            <p:cNvSpPr txBox="1"/>
            <p:nvPr/>
          </p:nvSpPr>
          <p:spPr>
            <a:xfrm>
              <a:off x="4871258" y="4426172"/>
              <a:ext cx="2830481" cy="64633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ar-SA" sz="3600" dirty="0"/>
                <a:t>ل( ن ، 0 ) = 1</a:t>
              </a:r>
            </a:p>
          </p:txBody>
        </p:sp>
      </p:grpSp>
      <p:sp>
        <p:nvSpPr>
          <p:cNvPr id="11" name="مستطيل 10">
            <a:hlinkClick r:id="rId2"/>
          </p:cNvPr>
          <p:cNvSpPr/>
          <p:nvPr/>
        </p:nvSpPr>
        <p:spPr>
          <a:xfrm>
            <a:off x="0" y="6704112"/>
            <a:ext cx="1013252" cy="153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400" dirty="0" smtClean="0">
                <a:hlinkClick r:id="rId2"/>
              </a:rPr>
              <a:t>امتحانات رياضيات الصف العاشر الفصل الأول</a:t>
            </a:r>
            <a:endParaRPr lang="ar-SA" sz="400" dirty="0"/>
          </a:p>
        </p:txBody>
      </p:sp>
    </p:spTree>
    <p:extLst>
      <p:ext uri="{BB962C8B-B14F-4D97-AF65-F5344CB8AC3E}">
        <p14:creationId xmlns="" xmlns:p14="http://schemas.microsoft.com/office/powerpoint/2010/main" val="107259441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01A25364-7DAA-4AD9-B10B-36DF65EF33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262" y="1370348"/>
            <a:ext cx="10903981" cy="2111073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DF8F5692-F4E9-4A69-BDD9-5B74D47C60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870" y="3429000"/>
            <a:ext cx="10237160" cy="1105954"/>
          </a:xfrm>
          <a:prstGeom prst="rect">
            <a:avLst/>
          </a:prstGeom>
        </p:spPr>
      </p:pic>
      <p:sp>
        <p:nvSpPr>
          <p:cNvPr id="4" name="مستطيل: زوايا مستديرة 3">
            <a:extLst>
              <a:ext uri="{FF2B5EF4-FFF2-40B4-BE49-F238E27FC236}">
                <a16:creationId xmlns="" xmlns:a16="http://schemas.microsoft.com/office/drawing/2014/main" id="{E6147535-E5B6-4457-BC3F-AF83D27373D9}"/>
              </a:ext>
            </a:extLst>
          </p:cNvPr>
          <p:cNvSpPr/>
          <p:nvPr/>
        </p:nvSpPr>
        <p:spPr>
          <a:xfrm>
            <a:off x="9892146" y="390698"/>
            <a:ext cx="1795549" cy="59851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000" dirty="0"/>
              <a:t>نشاط 7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679A9AA2-7F25-46AF-A640-DCD4397843BD}"/>
              </a:ext>
            </a:extLst>
          </p:cNvPr>
          <p:cNvSpPr txBox="1"/>
          <p:nvPr/>
        </p:nvSpPr>
        <p:spPr>
          <a:xfrm>
            <a:off x="8386771" y="3631721"/>
            <a:ext cx="5195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5D1D3A63-CEEE-4E61-A02A-AEC945CEA6EF}"/>
              </a:ext>
            </a:extLst>
          </p:cNvPr>
          <p:cNvSpPr txBox="1"/>
          <p:nvPr/>
        </p:nvSpPr>
        <p:spPr>
          <a:xfrm>
            <a:off x="7056734" y="3640214"/>
            <a:ext cx="5195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B4249065-330F-4D5B-84D7-4E85357C6979}"/>
              </a:ext>
            </a:extLst>
          </p:cNvPr>
          <p:cNvSpPr txBox="1"/>
          <p:nvPr/>
        </p:nvSpPr>
        <p:spPr>
          <a:xfrm>
            <a:off x="5798707" y="3657020"/>
            <a:ext cx="51954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b="1" dirty="0">
                <a:solidFill>
                  <a:srgbClr val="FF0000"/>
                </a:solidFill>
              </a:rPr>
              <a:t>5</a:t>
            </a:r>
          </a:p>
        </p:txBody>
      </p:sp>
    </p:spTree>
    <p:extLst>
      <p:ext uri="{BB962C8B-B14F-4D97-AF65-F5344CB8AC3E}">
        <p14:creationId xmlns="" xmlns:p14="http://schemas.microsoft.com/office/powerpoint/2010/main" val="102354872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: مشطوف الحواف 4">
            <a:extLst>
              <a:ext uri="{FF2B5EF4-FFF2-40B4-BE49-F238E27FC236}">
                <a16:creationId xmlns="" xmlns:a16="http://schemas.microsoft.com/office/drawing/2014/main" id="{8B393129-43D7-4834-9A7F-8416A0281571}"/>
              </a:ext>
            </a:extLst>
          </p:cNvPr>
          <p:cNvSpPr/>
          <p:nvPr/>
        </p:nvSpPr>
        <p:spPr>
          <a:xfrm>
            <a:off x="10191404" y="282633"/>
            <a:ext cx="1720734" cy="806334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سؤال 3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4B8ADB9D-417C-4176-96B8-25623B10B328}"/>
              </a:ext>
            </a:extLst>
          </p:cNvPr>
          <p:cNvSpPr txBox="1"/>
          <p:nvPr/>
        </p:nvSpPr>
        <p:spPr>
          <a:xfrm>
            <a:off x="457200" y="1354975"/>
            <a:ext cx="11546378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لدى طفل 6 مجسمات هي : مكعب ، متوازي مستطيلات ، كرة ، أسطوانة ، هرم ، مخروط . بكم طريقة يستطيع هذا الطفل ترتيب 3 مجسمات منها في صف واحد ؟</a:t>
            </a:r>
          </a:p>
        </p:txBody>
      </p:sp>
      <p:sp>
        <p:nvSpPr>
          <p:cNvPr id="7" name="مستطيل 6">
            <a:extLst>
              <a:ext uri="{FF2B5EF4-FFF2-40B4-BE49-F238E27FC236}">
                <a16:creationId xmlns="" xmlns:a16="http://schemas.microsoft.com/office/drawing/2014/main" id="{197001AD-38AC-41D7-AE1A-844BD6754848}"/>
              </a:ext>
            </a:extLst>
          </p:cNvPr>
          <p:cNvSpPr/>
          <p:nvPr/>
        </p:nvSpPr>
        <p:spPr>
          <a:xfrm>
            <a:off x="10914611" y="2748261"/>
            <a:ext cx="997527" cy="5278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الحل : 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38E25F08-9AED-4DC1-9158-F5934268A944}"/>
              </a:ext>
            </a:extLst>
          </p:cNvPr>
          <p:cNvSpPr txBox="1"/>
          <p:nvPr/>
        </p:nvSpPr>
        <p:spPr>
          <a:xfrm>
            <a:off x="9725891" y="3581881"/>
            <a:ext cx="168748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ل( 6 ، 3 ) 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C4E840D3-2C35-437B-A220-81C9EE8DD6C9}"/>
                  </a:ext>
                </a:extLst>
              </p:cNvPr>
              <p:cNvSpPr txBox="1"/>
              <p:nvPr/>
            </p:nvSpPr>
            <p:spPr>
              <a:xfrm>
                <a:off x="3857107" y="3600735"/>
                <a:ext cx="5949783" cy="5927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0" marR="0" lvl="0" indent="0" algn="r" defTabSz="914400" rtl="1" eaLnBrk="1" fontAlgn="auto" latinLnBrk="0" hangingPunct="1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= </a:t>
                </a:r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kumimoji="0" lang="ar-SA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 5 </a:t>
                </a:r>
                <a14:m>
                  <m:oMath xmlns:m="http://schemas.openxmlformats.org/officeDocument/2006/math">
                    <m:r>
                      <a:rPr kumimoji="0" lang="ar-SA" sz="3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</a:rPr>
                      <m:t>×</m:t>
                    </m:r>
                    <m:r>
                      <a:rPr kumimoji="0" lang="ar-SA" sz="3200" b="0" i="1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kumimoji="0" lang="ar-SA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4</a:t>
                </a:r>
                <a:endParaRPr kumimoji="0" 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9" name="مربع نص 8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C4E840D3-2C35-437B-A220-81C9EE8DD6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7107" y="3600735"/>
                <a:ext cx="5949783" cy="592726"/>
              </a:xfrm>
              <a:prstGeom prst="rect">
                <a:avLst/>
              </a:prstGeom>
              <a:blipFill>
                <a:blip r:embed="rId2"/>
                <a:stretch>
                  <a:fillRect t="-14433" r="-2561" b="-30928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F2802BD1-D3C3-4DAD-837E-73C75106A610}"/>
              </a:ext>
            </a:extLst>
          </p:cNvPr>
          <p:cNvSpPr txBox="1"/>
          <p:nvPr/>
        </p:nvSpPr>
        <p:spPr>
          <a:xfrm>
            <a:off x="4813069" y="3581880"/>
            <a:ext cx="241483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=</a:t>
            </a:r>
            <a:r>
              <a:rPr kumimoji="0" lang="ar-SA" sz="32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60 طريقة</a:t>
            </a:r>
            <a:endParaRPr kumimoji="0" lang="ar-SA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2050" name="Picture 2" descr="المجسمات الهندسيه games online by Jasmin Abd Elgawad - on TinyTap">
            <a:extLst>
              <a:ext uri="{FF2B5EF4-FFF2-40B4-BE49-F238E27FC236}">
                <a16:creationId xmlns="" xmlns:a16="http://schemas.microsoft.com/office/drawing/2014/main" id="{348FEC90-2D15-4573-B1B6-775FBD03E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70" y="2442311"/>
            <a:ext cx="3152758" cy="23615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73012276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B224091-50F4-4445-88B5-551C842A1C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70" y="154160"/>
            <a:ext cx="2215247" cy="5595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صورة 2">
            <a:extLst>
              <a:ext uri="{FF2B5EF4-FFF2-40B4-BE49-F238E27FC236}">
                <a16:creationId xmlns="" xmlns:a16="http://schemas.microsoft.com/office/drawing/2014/main" id="{7A1E3DBF-66E7-40D1-B0B0-0138A4360E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5812" y="869310"/>
            <a:ext cx="3372196" cy="785101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69350ED8-0647-4297-B8C6-77C227EA44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51110" y="1723217"/>
            <a:ext cx="1716898" cy="672839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4C74F169-5B47-43B5-B2B4-6CC701F884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75570" y="3430949"/>
            <a:ext cx="2215247" cy="1030996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CD0CC67C-76E9-4AC8-A185-FD00D4A4E5E9}"/>
              </a:ext>
            </a:extLst>
          </p:cNvPr>
          <p:cNvSpPr txBox="1"/>
          <p:nvPr/>
        </p:nvSpPr>
        <p:spPr>
          <a:xfrm>
            <a:off x="6558677" y="2971800"/>
            <a:ext cx="65" cy="276999"/>
          </a:xfrm>
          <a:prstGeom prst="rect">
            <a:avLst/>
          </a:prstGeom>
          <a:noFill/>
        </p:spPr>
        <p:txBody>
          <a:bodyPr wrap="none" lIns="0" tIns="0" rIns="0" bIns="0" rtlCol="1">
            <a:spAutoFit/>
          </a:bodyPr>
          <a:lstStyle/>
          <a:p>
            <a:endParaRPr lang="ar-SA" dirty="0"/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مربع نص 7">
                <a:extLst>
                  <a:ext uri="{FF2B5EF4-FFF2-40B4-BE49-F238E27FC236}">
                    <a16:creationId xmlns:a16="http://schemas.microsoft.com/office/drawing/2014/main" id="{58F7FDB1-D365-4A2A-BE7E-71095E44343E}"/>
                  </a:ext>
                </a:extLst>
              </p:cNvPr>
              <p:cNvSpPr txBox="1"/>
              <p:nvPr/>
            </p:nvSpPr>
            <p:spPr>
              <a:xfrm>
                <a:off x="7001570" y="1856646"/>
                <a:ext cx="3528527" cy="5927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rtl="1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ar-SA" sz="3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= 6 </a:t>
                </a:r>
                <a14:m>
                  <m:oMath xmlns:m="http://schemas.openxmlformats.org/officeDocument/2006/math">
                    <m:r>
                      <a:rPr lang="ar-SA" sz="32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  <m:r>
                      <a:rPr lang="ar-SA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ar-SA" sz="3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ar-SA" sz="3200" b="0" i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 </m:t>
                    </m:r>
                    <m:r>
                      <a:rPr lang="ar-SA" sz="32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32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ar-SA" sz="320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32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3</a:t>
                </a:r>
                <a:endParaRPr lang="en-US" sz="3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8" name="مربع نص 7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58F7FDB1-D365-4A2A-BE7E-71095E4434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1570" y="1856646"/>
                <a:ext cx="3528527" cy="592726"/>
              </a:xfrm>
              <a:prstGeom prst="rect">
                <a:avLst/>
              </a:prstGeom>
              <a:blipFill>
                <a:blip r:embed="rId6"/>
                <a:stretch>
                  <a:fillRect t="-14433" b="-30928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1C2B132C-ABC6-4A26-959F-1ACF7B0E8DDA}"/>
              </a:ext>
            </a:extLst>
          </p:cNvPr>
          <p:cNvSpPr txBox="1"/>
          <p:nvPr/>
        </p:nvSpPr>
        <p:spPr>
          <a:xfrm>
            <a:off x="5677857" y="1869490"/>
            <a:ext cx="14129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= 360</a:t>
            </a:r>
            <a:endParaRPr lang="ar-SA" sz="3200" dirty="0"/>
          </a:p>
        </p:txBody>
      </p:sp>
      <p:pic>
        <p:nvPicPr>
          <p:cNvPr id="12" name="صورة 11">
            <a:extLst>
              <a:ext uri="{FF2B5EF4-FFF2-40B4-BE49-F238E27FC236}">
                <a16:creationId xmlns="" xmlns:a16="http://schemas.microsoft.com/office/drawing/2014/main" id="{B1179BD8-B4B3-4204-8ED1-317BB7A7621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62851" y="3110299"/>
            <a:ext cx="1516837" cy="1302923"/>
          </a:xfrm>
          <a:prstGeom prst="rect">
            <a:avLst/>
          </a:prstGeom>
        </p:spPr>
      </p:pic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CDE93074-3B6A-4180-83FB-08DBD210F8E7}"/>
              </a:ext>
            </a:extLst>
          </p:cNvPr>
          <p:cNvSpPr txBox="1"/>
          <p:nvPr/>
        </p:nvSpPr>
        <p:spPr>
          <a:xfrm>
            <a:off x="7281949" y="3566160"/>
            <a:ext cx="980902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dirty="0"/>
              <a:t>= 72</a:t>
            </a:r>
          </a:p>
        </p:txBody>
      </p:sp>
      <p:sp>
        <p:nvSpPr>
          <p:cNvPr id="11" name="مستطيل 10">
            <a:hlinkClick r:id="rId8"/>
          </p:cNvPr>
          <p:cNvSpPr/>
          <p:nvPr/>
        </p:nvSpPr>
        <p:spPr>
          <a:xfrm>
            <a:off x="0" y="6704112"/>
            <a:ext cx="1013252" cy="153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400" dirty="0" smtClean="0">
                <a:hlinkClick r:id="rId8"/>
              </a:rPr>
              <a:t>امتحانات رياضيات الصف العاشر الفصل الأول</a:t>
            </a:r>
            <a:endParaRPr lang="ar-SA" sz="400" dirty="0"/>
          </a:p>
        </p:txBody>
      </p:sp>
    </p:spTree>
    <p:extLst>
      <p:ext uri="{BB962C8B-B14F-4D97-AF65-F5344CB8AC3E}">
        <p14:creationId xmlns="" xmlns:p14="http://schemas.microsoft.com/office/powerpoint/2010/main" val="413515759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C7E4CA2E-9533-49D4-ACC8-4B97734EB6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5570" y="154160"/>
            <a:ext cx="2215247" cy="5595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563E0375-E9E5-4FCF-AC3C-F61E79D37F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555" y="905325"/>
            <a:ext cx="11148132" cy="1846187"/>
          </a:xfrm>
          <a:prstGeom prst="rect">
            <a:avLst/>
          </a:prstGeom>
        </p:spPr>
      </p:pic>
      <p:sp>
        <p:nvSpPr>
          <p:cNvPr id="2" name="مستطيل 1">
            <a:extLst>
              <a:ext uri="{FF2B5EF4-FFF2-40B4-BE49-F238E27FC236}">
                <a16:creationId xmlns="" xmlns:a16="http://schemas.microsoft.com/office/drawing/2014/main" id="{C26784F2-DEC1-4293-84A3-40F608CFAA60}"/>
              </a:ext>
            </a:extLst>
          </p:cNvPr>
          <p:cNvSpPr/>
          <p:nvPr/>
        </p:nvSpPr>
        <p:spPr>
          <a:xfrm>
            <a:off x="10877160" y="2901142"/>
            <a:ext cx="997527" cy="5278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2000" dirty="0"/>
              <a:t>الحل : 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="" xmlns:a16="http://schemas.microsoft.com/office/drawing/2014/main" id="{0645BE7F-D6AB-4497-922B-99EC56CF9EAF}"/>
              </a:ext>
            </a:extLst>
          </p:cNvPr>
          <p:cNvSpPr txBox="1"/>
          <p:nvPr/>
        </p:nvSpPr>
        <p:spPr>
          <a:xfrm>
            <a:off x="6300621" y="2951469"/>
            <a:ext cx="4023360" cy="77516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ar-SA" dirty="0"/>
          </a:p>
        </p:txBody>
      </p:sp>
      <p:pic>
        <p:nvPicPr>
          <p:cNvPr id="1026" name="Picture 2" descr="المسجد الأقصى - ويكيبيديا">
            <a:hlinkClick r:id="rId4"/>
            <a:extLst>
              <a:ext uri="{FF2B5EF4-FFF2-40B4-BE49-F238E27FC236}">
                <a16:creationId xmlns="" xmlns:a16="http://schemas.microsoft.com/office/drawing/2014/main" id="{45C53A57-4C48-4CA2-BBA6-A98488673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07" y="2751512"/>
            <a:ext cx="2459020" cy="18461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6EFE75BF-90E2-47B7-AD68-6BCC4996CC14}"/>
              </a:ext>
            </a:extLst>
          </p:cNvPr>
          <p:cNvSpPr txBox="1"/>
          <p:nvPr/>
        </p:nvSpPr>
        <p:spPr>
          <a:xfrm>
            <a:off x="9434945" y="3629408"/>
            <a:ext cx="154824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/>
              <a:t>ل( 7 ، 4 ) 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8" name="مربع نص 7">
                <a:extLst>
                  <a:ext uri="{FF2B5EF4-FFF2-40B4-BE49-F238E27FC236}">
                    <a16:creationId xmlns:a16="http://schemas.microsoft.com/office/drawing/2014/main" id="{ED99394B-09CC-460A-A253-2705E7A6A50E}"/>
                  </a:ext>
                </a:extLst>
              </p:cNvPr>
              <p:cNvSpPr txBox="1"/>
              <p:nvPr/>
            </p:nvSpPr>
            <p:spPr>
              <a:xfrm>
                <a:off x="6186922" y="3630225"/>
                <a:ext cx="3528527" cy="592726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rtl="1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ar-SA" sz="3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= 7 </a:t>
                </a:r>
                <a14:m>
                  <m:oMath xmlns:m="http://schemas.openxmlformats.org/officeDocument/2006/math">
                    <m:r>
                      <a:rPr lang="ar-SA" sz="32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  <m:r>
                      <a:rPr lang="ar-SA" sz="3200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ar-SA" sz="32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Arial" panose="020B060402020202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ar-SA" sz="3200" b="0" i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  </m:t>
                    </m:r>
                    <m:r>
                      <a:rPr lang="ar-SA" sz="32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32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ar-SA" sz="3200" i="1" smtClean="0">
                        <a:effectLst/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3200" dirty="0"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 4</a:t>
                </a:r>
                <a:endParaRPr lang="en-US" sz="3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>
          <p:sp>
            <p:nvSpPr>
              <p:cNvPr id="8" name="مربع نص 7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ED99394B-09CC-460A-A253-2705E7A6A5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6922" y="3630225"/>
                <a:ext cx="3528527" cy="592726"/>
              </a:xfrm>
              <a:prstGeom prst="rect">
                <a:avLst/>
              </a:prstGeom>
              <a:blipFill>
                <a:blip r:embed="rId6"/>
                <a:stretch>
                  <a:fillRect t="-14433" b="-30928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7BB45C22-F2E6-4FD7-8BB4-B58FF5AC1657}"/>
              </a:ext>
            </a:extLst>
          </p:cNvPr>
          <p:cNvSpPr txBox="1"/>
          <p:nvPr/>
        </p:nvSpPr>
        <p:spPr>
          <a:xfrm>
            <a:off x="4247804" y="3598630"/>
            <a:ext cx="210005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= 840 طريقة</a:t>
            </a:r>
            <a:endParaRPr lang="ar-SA" sz="3200" dirty="0"/>
          </a:p>
        </p:txBody>
      </p:sp>
    </p:spTree>
    <p:extLst>
      <p:ext uri="{BB962C8B-B14F-4D97-AF65-F5344CB8AC3E}">
        <p14:creationId xmlns="" xmlns:p14="http://schemas.microsoft.com/office/powerpoint/2010/main" val="1262385120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D05CCD46-07A0-4FBA-A453-3E584647A7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2443" y="555317"/>
            <a:ext cx="3709557" cy="703536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581F092A-4631-466D-957F-1365D6BB1E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2129" y="63349"/>
            <a:ext cx="2215247" cy="5595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529B361C-6230-49A0-909E-1EEC3F4FCE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65001" y="1169706"/>
            <a:ext cx="2677694" cy="559521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="" xmlns:a16="http://schemas.microsoft.com/office/drawing/2014/main" id="{2A7E080A-F598-42E5-9448-3DDF97E43F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98134" y="3872979"/>
            <a:ext cx="3893866" cy="732717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71556EE0-6258-4990-9558-3B763D2E8CF1}"/>
              </a:ext>
            </a:extLst>
          </p:cNvPr>
          <p:cNvSpPr txBox="1"/>
          <p:nvPr/>
        </p:nvSpPr>
        <p:spPr>
          <a:xfrm>
            <a:off x="10412406" y="1651378"/>
            <a:ext cx="16749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400" dirty="0">
                <a:solidFill>
                  <a:srgbClr val="FFC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الطريقة الأولى</a:t>
            </a:r>
            <a:endParaRPr lang="ar-SA" sz="2400" dirty="0">
              <a:solidFill>
                <a:srgbClr val="FFC000"/>
              </a:solidFill>
            </a:endParaRPr>
          </a:p>
        </p:txBody>
      </p:sp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3E6223DF-C78E-4B70-9628-DD288345307E}"/>
              </a:ext>
            </a:extLst>
          </p:cNvPr>
          <p:cNvSpPr txBox="1"/>
          <p:nvPr/>
        </p:nvSpPr>
        <p:spPr>
          <a:xfrm>
            <a:off x="8970996" y="2137925"/>
            <a:ext cx="29900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عددان متتاليان حاصل ضربهما = 56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9" name="مربع نص 8">
                <a:extLst>
                  <a:ext uri="{FF2B5EF4-FFF2-40B4-BE49-F238E27FC236}">
                    <a16:creationId xmlns:a16="http://schemas.microsoft.com/office/drawing/2014/main" id="{44D11A2D-277D-4983-B235-915017CE9F69}"/>
                  </a:ext>
                </a:extLst>
              </p:cNvPr>
              <p:cNvSpPr txBox="1"/>
              <p:nvPr/>
            </p:nvSpPr>
            <p:spPr>
              <a:xfrm>
                <a:off x="8452014" y="2540263"/>
                <a:ext cx="2990022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dirty="0"/>
                  <a:t>8 </a:t>
                </a:r>
                <a14:m>
                  <m:oMath xmlns:m="http://schemas.openxmlformats.org/officeDocument/2006/math">
                    <m:r>
                      <a:rPr lang="ar-SA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dirty="0"/>
                  <a:t> 7 = 56</a:t>
                </a:r>
              </a:p>
            </p:txBody>
          </p:sp>
        </mc:Choice>
        <mc:Fallback>
          <p:sp>
            <p:nvSpPr>
              <p:cNvPr id="9" name="مربع نص 8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44D11A2D-277D-4983-B235-915017CE9F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52014" y="2540263"/>
                <a:ext cx="2990022" cy="369332"/>
              </a:xfrm>
              <a:prstGeom prst="rect">
                <a:avLst/>
              </a:prstGeom>
              <a:blipFill>
                <a:blip r:embed="rId6"/>
                <a:stretch>
                  <a:fillRect t="-10000" r="-1833" b="-26667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مربع نص 10">
            <a:extLst>
              <a:ext uri="{FF2B5EF4-FFF2-40B4-BE49-F238E27FC236}">
                <a16:creationId xmlns="" xmlns:a16="http://schemas.microsoft.com/office/drawing/2014/main" id="{B32C6E4B-E20C-4F4A-9033-DCC5D8EC84F4}"/>
              </a:ext>
            </a:extLst>
          </p:cNvPr>
          <p:cNvSpPr txBox="1"/>
          <p:nvPr/>
        </p:nvSpPr>
        <p:spPr>
          <a:xfrm>
            <a:off x="9672794" y="2917637"/>
            <a:ext cx="19908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ن هي العدد الأكبر منهما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3E6484F3-E9E5-497D-8A22-6D1BC8402F68}"/>
              </a:ext>
            </a:extLst>
          </p:cNvPr>
          <p:cNvSpPr txBox="1"/>
          <p:nvPr/>
        </p:nvSpPr>
        <p:spPr>
          <a:xfrm>
            <a:off x="10298422" y="3386905"/>
            <a:ext cx="89290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SA" dirty="0"/>
              <a:t>ن = 8</a:t>
            </a:r>
          </a:p>
        </p:txBody>
      </p:sp>
      <p:cxnSp>
        <p:nvCxnSpPr>
          <p:cNvPr id="13" name="رابط مستقيم 12">
            <a:extLst>
              <a:ext uri="{FF2B5EF4-FFF2-40B4-BE49-F238E27FC236}">
                <a16:creationId xmlns="" xmlns:a16="http://schemas.microsoft.com/office/drawing/2014/main" id="{7EBAE888-505A-40FC-867B-26A027AC8CA9}"/>
              </a:ext>
            </a:extLst>
          </p:cNvPr>
          <p:cNvCxnSpPr>
            <a:cxnSpLocks/>
          </p:cNvCxnSpPr>
          <p:nvPr/>
        </p:nvCxnSpPr>
        <p:spPr>
          <a:xfrm>
            <a:off x="8298134" y="1065820"/>
            <a:ext cx="0" cy="27925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مربع نص 14">
            <a:extLst>
              <a:ext uri="{FF2B5EF4-FFF2-40B4-BE49-F238E27FC236}">
                <a16:creationId xmlns="" xmlns:a16="http://schemas.microsoft.com/office/drawing/2014/main" id="{68FA27DC-9A53-495B-8A3E-5E048348DF25}"/>
              </a:ext>
            </a:extLst>
          </p:cNvPr>
          <p:cNvSpPr txBox="1"/>
          <p:nvPr/>
        </p:nvSpPr>
        <p:spPr>
          <a:xfrm>
            <a:off x="10467725" y="4386056"/>
            <a:ext cx="16749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400" dirty="0">
                <a:solidFill>
                  <a:srgbClr val="FFC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الطريقة الأولى</a:t>
            </a:r>
            <a:endParaRPr lang="ar-SA" sz="2400" dirty="0">
              <a:solidFill>
                <a:srgbClr val="FFC000"/>
              </a:solidFill>
            </a:endParaRPr>
          </a:p>
        </p:txBody>
      </p:sp>
      <p:sp>
        <p:nvSpPr>
          <p:cNvPr id="16" name="مربع نص 15">
            <a:extLst>
              <a:ext uri="{FF2B5EF4-FFF2-40B4-BE49-F238E27FC236}">
                <a16:creationId xmlns="" xmlns:a16="http://schemas.microsoft.com/office/drawing/2014/main" id="{AEBBB13A-4252-4DB0-A2DE-16F89C996F23}"/>
              </a:ext>
            </a:extLst>
          </p:cNvPr>
          <p:cNvSpPr txBox="1"/>
          <p:nvPr/>
        </p:nvSpPr>
        <p:spPr>
          <a:xfrm>
            <a:off x="6598225" y="1092453"/>
            <a:ext cx="16749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400" dirty="0">
                <a:solidFill>
                  <a:srgbClr val="FFC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الطريقة الثانية</a:t>
            </a:r>
            <a:endParaRPr lang="ar-SA" sz="2400" dirty="0">
              <a:solidFill>
                <a:srgbClr val="FFC000"/>
              </a:solidFill>
            </a:endParaRPr>
          </a:p>
        </p:txBody>
      </p:sp>
      <p:sp>
        <p:nvSpPr>
          <p:cNvPr id="17" name="مربع نص 16">
            <a:extLst>
              <a:ext uri="{FF2B5EF4-FFF2-40B4-BE49-F238E27FC236}">
                <a16:creationId xmlns="" xmlns:a16="http://schemas.microsoft.com/office/drawing/2014/main" id="{04831100-A87E-467C-9660-4CB64F350DF0}"/>
              </a:ext>
            </a:extLst>
          </p:cNvPr>
          <p:cNvSpPr txBox="1"/>
          <p:nvPr/>
        </p:nvSpPr>
        <p:spPr>
          <a:xfrm>
            <a:off x="4510187" y="1140885"/>
            <a:ext cx="16749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ل(ن ، 2 ) = 56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="" xmlns:a16="http://schemas.microsoft.com/office/drawing/2014/main" id="{EB9743D7-6C79-4852-A292-5A3EFA2C4EC7}"/>
              </a:ext>
            </a:extLst>
          </p:cNvPr>
          <p:cNvSpPr txBox="1"/>
          <p:nvPr/>
        </p:nvSpPr>
        <p:spPr>
          <a:xfrm>
            <a:off x="4279619" y="1495555"/>
            <a:ext cx="16749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ن(ن-1)= 56</a:t>
            </a:r>
          </a:p>
        </p:txBody>
      </p:sp>
      <p:sp>
        <p:nvSpPr>
          <p:cNvPr id="19" name="مربع نص 18">
            <a:extLst>
              <a:ext uri="{FF2B5EF4-FFF2-40B4-BE49-F238E27FC236}">
                <a16:creationId xmlns="" xmlns:a16="http://schemas.microsoft.com/office/drawing/2014/main" id="{74F88F00-A1E4-4F1C-A299-6A45371E11C6}"/>
              </a:ext>
            </a:extLst>
          </p:cNvPr>
          <p:cNvSpPr txBox="1"/>
          <p:nvPr/>
        </p:nvSpPr>
        <p:spPr>
          <a:xfrm>
            <a:off x="4356559" y="1835433"/>
            <a:ext cx="16749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ن2 – ن = 56</a:t>
            </a:r>
          </a:p>
        </p:txBody>
      </p:sp>
      <p:sp>
        <p:nvSpPr>
          <p:cNvPr id="20" name="مربع نص 19">
            <a:extLst>
              <a:ext uri="{FF2B5EF4-FFF2-40B4-BE49-F238E27FC236}">
                <a16:creationId xmlns="" xmlns:a16="http://schemas.microsoft.com/office/drawing/2014/main" id="{F101DB97-1D8C-403B-B20F-25F8BC3BA6FF}"/>
              </a:ext>
            </a:extLst>
          </p:cNvPr>
          <p:cNvSpPr txBox="1"/>
          <p:nvPr/>
        </p:nvSpPr>
        <p:spPr>
          <a:xfrm>
            <a:off x="4819069" y="2195757"/>
            <a:ext cx="16749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ن2 – ن – 56 = 0</a:t>
            </a:r>
          </a:p>
        </p:txBody>
      </p:sp>
      <p:sp>
        <p:nvSpPr>
          <p:cNvPr id="21" name="مربع نص 20">
            <a:extLst>
              <a:ext uri="{FF2B5EF4-FFF2-40B4-BE49-F238E27FC236}">
                <a16:creationId xmlns="" xmlns:a16="http://schemas.microsoft.com/office/drawing/2014/main" id="{84524F36-74AC-4615-AF90-244899C5F97C}"/>
              </a:ext>
            </a:extLst>
          </p:cNvPr>
          <p:cNvSpPr txBox="1"/>
          <p:nvPr/>
        </p:nvSpPr>
        <p:spPr>
          <a:xfrm>
            <a:off x="4752965" y="2547283"/>
            <a:ext cx="219164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(ن – 8 ) ( ن + 7 ) = 0</a:t>
            </a:r>
          </a:p>
        </p:txBody>
      </p:sp>
      <p:sp>
        <p:nvSpPr>
          <p:cNvPr id="22" name="مربع نص 21">
            <a:extLst>
              <a:ext uri="{FF2B5EF4-FFF2-40B4-BE49-F238E27FC236}">
                <a16:creationId xmlns="" xmlns:a16="http://schemas.microsoft.com/office/drawing/2014/main" id="{3EDFDBA0-6D17-473C-986A-05F44B977CFA}"/>
              </a:ext>
            </a:extLst>
          </p:cNvPr>
          <p:cNvSpPr txBox="1"/>
          <p:nvPr/>
        </p:nvSpPr>
        <p:spPr>
          <a:xfrm>
            <a:off x="6058551" y="2965555"/>
            <a:ext cx="100222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ن = 8 أو</a:t>
            </a:r>
          </a:p>
        </p:txBody>
      </p:sp>
      <p:sp>
        <p:nvSpPr>
          <p:cNvPr id="24" name="مربع نص 23">
            <a:extLst>
              <a:ext uri="{FF2B5EF4-FFF2-40B4-BE49-F238E27FC236}">
                <a16:creationId xmlns="" xmlns:a16="http://schemas.microsoft.com/office/drawing/2014/main" id="{DAD76616-B6A7-4DDC-A6A3-D68A168C7303}"/>
              </a:ext>
            </a:extLst>
          </p:cNvPr>
          <p:cNvSpPr txBox="1"/>
          <p:nvPr/>
        </p:nvSpPr>
        <p:spPr>
          <a:xfrm>
            <a:off x="5257771" y="2950278"/>
            <a:ext cx="10022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dirty="0"/>
              <a:t>ن = -7</a:t>
            </a:r>
          </a:p>
        </p:txBody>
      </p:sp>
      <p:sp>
        <p:nvSpPr>
          <p:cNvPr id="26" name="مربع نص 25">
            <a:extLst>
              <a:ext uri="{FF2B5EF4-FFF2-40B4-BE49-F238E27FC236}">
                <a16:creationId xmlns="" xmlns:a16="http://schemas.microsoft.com/office/drawing/2014/main" id="{E10AC040-0A33-4B64-9BA6-1416C624D8C2}"/>
              </a:ext>
            </a:extLst>
          </p:cNvPr>
          <p:cNvSpPr txBox="1"/>
          <p:nvPr/>
        </p:nvSpPr>
        <p:spPr>
          <a:xfrm>
            <a:off x="2749083" y="2950278"/>
            <a:ext cx="27988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dirty="0"/>
              <a:t>مرفوضة لأن ن عدد صحيح موجب</a:t>
            </a:r>
          </a:p>
        </p:txBody>
      </p:sp>
      <p:sp>
        <p:nvSpPr>
          <p:cNvPr id="27" name="مربع نص 26">
            <a:extLst>
              <a:ext uri="{FF2B5EF4-FFF2-40B4-BE49-F238E27FC236}">
                <a16:creationId xmlns="" xmlns:a16="http://schemas.microsoft.com/office/drawing/2014/main" id="{F233F967-742F-43EB-B4F8-DE3A17ED79D5}"/>
              </a:ext>
            </a:extLst>
          </p:cNvPr>
          <p:cNvSpPr txBox="1"/>
          <p:nvPr/>
        </p:nvSpPr>
        <p:spPr>
          <a:xfrm>
            <a:off x="5917360" y="3373588"/>
            <a:ext cx="89290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SA" dirty="0"/>
              <a:t>ن = 8</a:t>
            </a:r>
          </a:p>
        </p:txBody>
      </p:sp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3C413D01-5F6B-464F-B618-8976DD8F261F}"/>
              </a:ext>
            </a:extLst>
          </p:cNvPr>
          <p:cNvSpPr txBox="1"/>
          <p:nvPr/>
        </p:nvSpPr>
        <p:spPr>
          <a:xfrm>
            <a:off x="8452014" y="4814055"/>
            <a:ext cx="29900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عددان متتاليان حاصل ضربهما = 6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29" name="مربع نص 28">
                <a:extLst>
                  <a:ext uri="{FF2B5EF4-FFF2-40B4-BE49-F238E27FC236}">
                    <a16:creationId xmlns:a16="http://schemas.microsoft.com/office/drawing/2014/main" id="{6D432E1E-76B3-4458-ADC4-0467A1404C40}"/>
                  </a:ext>
                </a:extLst>
              </p:cNvPr>
              <p:cNvSpPr txBox="1"/>
              <p:nvPr/>
            </p:nvSpPr>
            <p:spPr>
              <a:xfrm>
                <a:off x="8038246" y="5164225"/>
                <a:ext cx="2990022" cy="369332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dirty="0"/>
                  <a:t>3 </a:t>
                </a:r>
                <a14:m>
                  <m:oMath xmlns:m="http://schemas.openxmlformats.org/officeDocument/2006/math">
                    <m:r>
                      <a:rPr lang="ar-SA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dirty="0"/>
                  <a:t> 2 = 6</a:t>
                </a:r>
              </a:p>
            </p:txBody>
          </p:sp>
        </mc:Choice>
        <mc:Fallback>
          <p:sp>
            <p:nvSpPr>
              <p:cNvPr id="29" name="مربع نص 28">
                <a:extLst>
                  <a:ext uri="{FF2B5EF4-FFF2-40B4-BE49-F238E27FC236}">
                    <a16:creationId xmlns:a14="http://schemas.microsoft.com/office/drawing/2010/main" xmlns="" xmlns:a16="http://schemas.microsoft.com/office/drawing/2014/main" id="{6D432E1E-76B3-4458-ADC4-0467A1404C4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38246" y="5164225"/>
                <a:ext cx="2990022" cy="369332"/>
              </a:xfrm>
              <a:prstGeom prst="rect">
                <a:avLst/>
              </a:prstGeom>
              <a:blipFill>
                <a:blip r:embed="rId7"/>
                <a:stretch>
                  <a:fillRect t="-8197" r="-1837" b="-24590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مربع نص 29">
            <a:extLst>
              <a:ext uri="{FF2B5EF4-FFF2-40B4-BE49-F238E27FC236}">
                <a16:creationId xmlns="" xmlns:a16="http://schemas.microsoft.com/office/drawing/2014/main" id="{C22BB939-7EF5-4654-9EAC-E506ABFA97AA}"/>
              </a:ext>
            </a:extLst>
          </p:cNvPr>
          <p:cNvSpPr txBox="1"/>
          <p:nvPr/>
        </p:nvSpPr>
        <p:spPr>
          <a:xfrm>
            <a:off x="8761615" y="5516173"/>
            <a:ext cx="262090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(ن – 3)  هي العدد الأكبر منهما</a:t>
            </a:r>
          </a:p>
        </p:txBody>
      </p:sp>
      <p:sp>
        <p:nvSpPr>
          <p:cNvPr id="31" name="مربع نص 30">
            <a:extLst>
              <a:ext uri="{FF2B5EF4-FFF2-40B4-BE49-F238E27FC236}">
                <a16:creationId xmlns="" xmlns:a16="http://schemas.microsoft.com/office/drawing/2014/main" id="{14AED89C-1F2B-482B-A335-EC318D4612C0}"/>
              </a:ext>
            </a:extLst>
          </p:cNvPr>
          <p:cNvSpPr txBox="1"/>
          <p:nvPr/>
        </p:nvSpPr>
        <p:spPr>
          <a:xfrm>
            <a:off x="9037414" y="5926563"/>
            <a:ext cx="199085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ن – 3 = 3</a:t>
            </a:r>
          </a:p>
        </p:txBody>
      </p:sp>
      <p:sp>
        <p:nvSpPr>
          <p:cNvPr id="32" name="مربع نص 31">
            <a:extLst>
              <a:ext uri="{FF2B5EF4-FFF2-40B4-BE49-F238E27FC236}">
                <a16:creationId xmlns="" xmlns:a16="http://schemas.microsoft.com/office/drawing/2014/main" id="{7B96687B-6CC0-480D-AE78-ACBF7C1BB7AA}"/>
              </a:ext>
            </a:extLst>
          </p:cNvPr>
          <p:cNvSpPr txBox="1"/>
          <p:nvPr/>
        </p:nvSpPr>
        <p:spPr>
          <a:xfrm>
            <a:off x="9851970" y="6365203"/>
            <a:ext cx="89290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SA" dirty="0"/>
              <a:t>ن = 6</a:t>
            </a:r>
          </a:p>
        </p:txBody>
      </p:sp>
      <p:cxnSp>
        <p:nvCxnSpPr>
          <p:cNvPr id="33" name="رابط مستقيم 32">
            <a:extLst>
              <a:ext uri="{FF2B5EF4-FFF2-40B4-BE49-F238E27FC236}">
                <a16:creationId xmlns="" xmlns:a16="http://schemas.microsoft.com/office/drawing/2014/main" id="{B82544B8-8CE5-4B93-8FAD-1B74E652FD81}"/>
              </a:ext>
            </a:extLst>
          </p:cNvPr>
          <p:cNvCxnSpPr>
            <a:cxnSpLocks/>
          </p:cNvCxnSpPr>
          <p:nvPr/>
        </p:nvCxnSpPr>
        <p:spPr>
          <a:xfrm>
            <a:off x="8269685" y="4065490"/>
            <a:ext cx="0" cy="27925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مربع نص 33">
            <a:extLst>
              <a:ext uri="{FF2B5EF4-FFF2-40B4-BE49-F238E27FC236}">
                <a16:creationId xmlns="" xmlns:a16="http://schemas.microsoft.com/office/drawing/2014/main" id="{262E9D3E-AE7B-4B53-9C2B-B9DFC668EA2F}"/>
              </a:ext>
            </a:extLst>
          </p:cNvPr>
          <p:cNvSpPr txBox="1"/>
          <p:nvPr/>
        </p:nvSpPr>
        <p:spPr>
          <a:xfrm>
            <a:off x="6452794" y="3943476"/>
            <a:ext cx="16749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sz="2400" dirty="0">
                <a:solidFill>
                  <a:srgbClr val="FFC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الطريقة الثانية</a:t>
            </a:r>
            <a:endParaRPr lang="ar-SA" sz="2400" dirty="0">
              <a:solidFill>
                <a:srgbClr val="FFC000"/>
              </a:solidFill>
            </a:endParaRPr>
          </a:p>
        </p:txBody>
      </p:sp>
      <p:sp>
        <p:nvSpPr>
          <p:cNvPr id="35" name="مربع نص 34">
            <a:extLst>
              <a:ext uri="{FF2B5EF4-FFF2-40B4-BE49-F238E27FC236}">
                <a16:creationId xmlns="" xmlns:a16="http://schemas.microsoft.com/office/drawing/2014/main" id="{D34E0FB8-C64C-4369-B647-0086ECC6EECC}"/>
              </a:ext>
            </a:extLst>
          </p:cNvPr>
          <p:cNvSpPr txBox="1"/>
          <p:nvPr/>
        </p:nvSpPr>
        <p:spPr>
          <a:xfrm>
            <a:off x="4421030" y="3989642"/>
            <a:ext cx="16749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ل(ن -3  ، 2 ) = 6</a:t>
            </a:r>
          </a:p>
        </p:txBody>
      </p:sp>
      <p:sp>
        <p:nvSpPr>
          <p:cNvPr id="36" name="مربع نص 35">
            <a:extLst>
              <a:ext uri="{FF2B5EF4-FFF2-40B4-BE49-F238E27FC236}">
                <a16:creationId xmlns="" xmlns:a16="http://schemas.microsoft.com/office/drawing/2014/main" id="{D60A1DC9-2305-4B3D-BEC8-451B96DE6FB7}"/>
              </a:ext>
            </a:extLst>
          </p:cNvPr>
          <p:cNvSpPr txBox="1"/>
          <p:nvPr/>
        </p:nvSpPr>
        <p:spPr>
          <a:xfrm>
            <a:off x="3966768" y="4409265"/>
            <a:ext cx="235879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( ن – 3 )(ن - 4 )= 6</a:t>
            </a:r>
          </a:p>
        </p:txBody>
      </p:sp>
      <p:sp>
        <p:nvSpPr>
          <p:cNvPr id="37" name="مربع نص 36">
            <a:extLst>
              <a:ext uri="{FF2B5EF4-FFF2-40B4-BE49-F238E27FC236}">
                <a16:creationId xmlns="" xmlns:a16="http://schemas.microsoft.com/office/drawing/2014/main" id="{4DDA4F05-3AF4-4379-9E2C-F253CE661196}"/>
              </a:ext>
            </a:extLst>
          </p:cNvPr>
          <p:cNvSpPr txBox="1"/>
          <p:nvPr/>
        </p:nvSpPr>
        <p:spPr>
          <a:xfrm>
            <a:off x="4092014" y="4791681"/>
            <a:ext cx="2093143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ن2 –7 ن + 12 = 6</a:t>
            </a:r>
          </a:p>
        </p:txBody>
      </p:sp>
      <p:sp>
        <p:nvSpPr>
          <p:cNvPr id="38" name="مربع نص 37">
            <a:extLst>
              <a:ext uri="{FF2B5EF4-FFF2-40B4-BE49-F238E27FC236}">
                <a16:creationId xmlns="" xmlns:a16="http://schemas.microsoft.com/office/drawing/2014/main" id="{C4675B9E-9E63-4175-A2B8-E46FC48E53E7}"/>
              </a:ext>
            </a:extLst>
          </p:cNvPr>
          <p:cNvSpPr txBox="1"/>
          <p:nvPr/>
        </p:nvSpPr>
        <p:spPr>
          <a:xfrm>
            <a:off x="4356559" y="5117178"/>
            <a:ext cx="16749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ن2 – 7ن +6 = 0</a:t>
            </a:r>
          </a:p>
        </p:txBody>
      </p:sp>
      <p:sp>
        <p:nvSpPr>
          <p:cNvPr id="39" name="مربع نص 38">
            <a:extLst>
              <a:ext uri="{FF2B5EF4-FFF2-40B4-BE49-F238E27FC236}">
                <a16:creationId xmlns="" xmlns:a16="http://schemas.microsoft.com/office/drawing/2014/main" id="{CB0E48CA-9F5A-477C-924C-1F2CEA88CF4A}"/>
              </a:ext>
            </a:extLst>
          </p:cNvPr>
          <p:cNvSpPr txBox="1"/>
          <p:nvPr/>
        </p:nvSpPr>
        <p:spPr>
          <a:xfrm>
            <a:off x="4183844" y="5444942"/>
            <a:ext cx="219164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(ن – 6 ) ( ن -1 ) = 0</a:t>
            </a:r>
          </a:p>
        </p:txBody>
      </p:sp>
      <p:sp>
        <p:nvSpPr>
          <p:cNvPr id="40" name="مربع نص 39">
            <a:extLst>
              <a:ext uri="{FF2B5EF4-FFF2-40B4-BE49-F238E27FC236}">
                <a16:creationId xmlns="" xmlns:a16="http://schemas.microsoft.com/office/drawing/2014/main" id="{A6216FEF-C49C-4193-8CE3-26BC82CEFEFA}"/>
              </a:ext>
            </a:extLst>
          </p:cNvPr>
          <p:cNvSpPr txBox="1"/>
          <p:nvPr/>
        </p:nvSpPr>
        <p:spPr>
          <a:xfrm>
            <a:off x="5346270" y="5879439"/>
            <a:ext cx="100222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dirty="0"/>
              <a:t>ن = 6 أو</a:t>
            </a:r>
          </a:p>
        </p:txBody>
      </p:sp>
      <p:sp>
        <p:nvSpPr>
          <p:cNvPr id="41" name="مربع نص 40">
            <a:extLst>
              <a:ext uri="{FF2B5EF4-FFF2-40B4-BE49-F238E27FC236}">
                <a16:creationId xmlns="" xmlns:a16="http://schemas.microsoft.com/office/drawing/2014/main" id="{4333CF33-F831-44CF-BB35-2C1C75B86642}"/>
              </a:ext>
            </a:extLst>
          </p:cNvPr>
          <p:cNvSpPr txBox="1"/>
          <p:nvPr/>
        </p:nvSpPr>
        <p:spPr>
          <a:xfrm>
            <a:off x="4510187" y="5851340"/>
            <a:ext cx="10022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dirty="0"/>
              <a:t>ن = 1</a:t>
            </a:r>
          </a:p>
        </p:txBody>
      </p:sp>
      <p:sp>
        <p:nvSpPr>
          <p:cNvPr id="42" name="مربع نص 41">
            <a:extLst>
              <a:ext uri="{FF2B5EF4-FFF2-40B4-BE49-F238E27FC236}">
                <a16:creationId xmlns="" xmlns:a16="http://schemas.microsoft.com/office/drawing/2014/main" id="{6C93D6E0-3CFD-4741-8C68-404814724B69}"/>
              </a:ext>
            </a:extLst>
          </p:cNvPr>
          <p:cNvSpPr txBox="1"/>
          <p:nvPr/>
        </p:nvSpPr>
        <p:spPr>
          <a:xfrm>
            <a:off x="1907568" y="5827358"/>
            <a:ext cx="279883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SA" dirty="0"/>
              <a:t>مرفوضة</a:t>
            </a:r>
          </a:p>
        </p:txBody>
      </p:sp>
      <p:sp>
        <p:nvSpPr>
          <p:cNvPr id="43" name="مربع نص 42">
            <a:extLst>
              <a:ext uri="{FF2B5EF4-FFF2-40B4-BE49-F238E27FC236}">
                <a16:creationId xmlns="" xmlns:a16="http://schemas.microsoft.com/office/drawing/2014/main" id="{3587DF06-CDB6-4530-874C-8A9FB9F060C5}"/>
              </a:ext>
            </a:extLst>
          </p:cNvPr>
          <p:cNvSpPr txBox="1"/>
          <p:nvPr/>
        </p:nvSpPr>
        <p:spPr>
          <a:xfrm>
            <a:off x="5453475" y="6362715"/>
            <a:ext cx="892903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r-SA" dirty="0"/>
              <a:t>ن = 6</a:t>
            </a:r>
          </a:p>
        </p:txBody>
      </p:sp>
      <p:sp>
        <p:nvSpPr>
          <p:cNvPr id="44" name="مستطيل 43">
            <a:hlinkClick r:id="rId8"/>
          </p:cNvPr>
          <p:cNvSpPr/>
          <p:nvPr/>
        </p:nvSpPr>
        <p:spPr>
          <a:xfrm>
            <a:off x="0" y="6704112"/>
            <a:ext cx="1013252" cy="1538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r-SA" sz="400" dirty="0" smtClean="0">
                <a:hlinkClick r:id="rId8"/>
              </a:rPr>
              <a:t>امتحانات رياضيات الصف العاشر الفصل الأول</a:t>
            </a:r>
            <a:endParaRPr lang="ar-SA" sz="400" dirty="0"/>
          </a:p>
        </p:txBody>
      </p:sp>
    </p:spTree>
    <p:extLst>
      <p:ext uri="{BB962C8B-B14F-4D97-AF65-F5344CB8AC3E}">
        <p14:creationId xmlns="" xmlns:p14="http://schemas.microsoft.com/office/powerpoint/2010/main" val="171237929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9" grpId="0" animBg="1"/>
      <p:bldP spid="11" grpId="0"/>
      <p:bldP spid="12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6" grpId="0"/>
      <p:bldP spid="27" grpId="0" animBg="1"/>
      <p:bldP spid="28" grpId="0"/>
      <p:bldP spid="29" grpId="0" animBg="1"/>
      <p:bldP spid="30" grpId="0"/>
      <p:bldP spid="31" grpId="0"/>
      <p:bldP spid="32" grpId="0" animBg="1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B66D9883-D174-47EA-9341-F90348F834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1974" y="551590"/>
            <a:ext cx="4488051" cy="1139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A348E4F7-4EC0-4146-84E4-2A4022D8C7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13" y="2629612"/>
            <a:ext cx="12001772" cy="15987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41090938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672</TotalTime>
  <Words>580</Words>
  <PresentationFormat>مخصص</PresentationFormat>
  <Paragraphs>125</Paragraphs>
  <Slides>21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21</vt:i4>
      </vt:variant>
    </vt:vector>
  </HeadingPairs>
  <TitlesOfParts>
    <vt:vector size="22" baseType="lpstr">
      <vt:lpstr>نسق Office</vt:lpstr>
      <vt:lpstr>التباديل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  <vt:lpstr>الشريحة 20</vt:lpstr>
      <vt:lpstr>الشريحة 21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بوربوينت رياضيات درس التباديل الصف العاشر الأساسي الفصل الأول.</dc:title>
  <dc:subject>درس محوسب بوربوينت شرح التباديل في الرياضيات للصف العاشر الأساسي الفصل الدراسي الأول للمعلمة تهاني عبدالله.</dc:subject>
  <dc:creator>الملتقى التربوي</dc:creator>
  <cp:keywords>عرض بوربوينت; رياضيات; الفصل الأول; الملتقى التربوي</cp:keywords>
  <dc:description>بوربوينت رياضيات درس التباديل الصف العاشر الأساسي الفصل الأول._x000d_
درس محوسب بوربوينت شرح التباديل في الرياضيات للصف العاشر الأساسي الفصل الدراسي الأول للمعلمة تهاني عبدالله._x000d_
أهداف الدرس:_x000d_
1) التعرف على مفهوم التباديل._x000d_
2) إيجاد عدد تباديل (ن) من العناصر مأخوذة جميعها._x000d_
3) إيجاد عدد تباديل لمجموعة من العناصر مأخوذة جزء منها.</dc:description>
  <cp:lastModifiedBy>الملتقى التربوي</cp:lastModifiedBy>
  <cp:revision>1</cp:revision>
  <dcterms:created xsi:type="dcterms:W3CDTF">2021-01-06T00:44:21Z</dcterms:created>
  <dcterms:modified xsi:type="dcterms:W3CDTF">2021-01-06T12:04:49Z</dcterms:modified>
  <cp:category>رياضيات; الملتقى التربوي; الرياضيات; الفصل الدراسي الأول</cp:category>
</cp:coreProperties>
</file>