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30A"/>
    <a:srgbClr val="33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6182D95-1DB8-40DF-96CA-C7649BCA216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6E33870-DD97-4AA7-AD43-121A2E78B0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الإطناب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صورة 4" descr="رنا5.jpg"/>
          <p:cNvPicPr>
            <a:picLocks noChangeAspect="1"/>
          </p:cNvPicPr>
          <p:nvPr/>
        </p:nvPicPr>
        <p:blipFill>
          <a:blip r:embed="rId2">
            <a:lum bright="21000" contrast="-66000"/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5715000" y="304800"/>
            <a:ext cx="262924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ar-SA" sz="8000" b="1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الإطناب</a:t>
            </a:r>
            <a:endParaRPr lang="ar-SA" sz="8000" b="1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295400" y="3048000"/>
            <a:ext cx="71192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إعداد: </a:t>
            </a:r>
            <a:r>
              <a:rPr lang="ar-SA" sz="5400" b="1" cap="none" spc="0" dirty="0" smtClean="0">
                <a:ln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(ر.م) ومجموعة </a:t>
            </a:r>
            <a:r>
              <a:rPr lang="ar-SA" sz="5400" b="1" cap="none" spc="0" dirty="0" smtClean="0">
                <a:ln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(خطط)</a:t>
            </a:r>
            <a:endParaRPr lang="ar-SA" sz="5400" b="1" cap="none" spc="0" dirty="0">
              <a:ln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عنصر نائب للمحتوى 8" descr="رنا6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-1000" contrast="-73000"/>
          </a:blip>
          <a:stretch>
            <a:fillRect/>
          </a:stretch>
        </p:blipFill>
        <p:spPr>
          <a:xfrm>
            <a:off x="0" y="7772"/>
            <a:ext cx="9144000" cy="6850228"/>
          </a:xfrm>
        </p:spPr>
      </p:pic>
      <p:sp>
        <p:nvSpPr>
          <p:cNvPr id="11" name="مربع نص 10"/>
          <p:cNvSpPr txBox="1"/>
          <p:nvPr/>
        </p:nvSpPr>
        <p:spPr>
          <a:xfrm>
            <a:off x="1524000" y="304800"/>
            <a:ext cx="6019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ar-SA" sz="3600" dirty="0" smtClean="0">
              <a:solidFill>
                <a:schemeClr val="accent2">
                  <a:lumMod val="75000"/>
                </a:schemeClr>
              </a:solidFill>
              <a:cs typeface="PT Bold Heading" pitchFamily="2" charset="-78"/>
            </a:endParaRPr>
          </a:p>
          <a:p>
            <a:pPr algn="r"/>
            <a:r>
              <a:rPr lang="ar-SA" sz="3600" dirty="0" smtClean="0">
                <a:solidFill>
                  <a:schemeClr val="accent2">
                    <a:lumMod val="75000"/>
                  </a:schemeClr>
                </a:solidFill>
                <a:cs typeface="PT Bold Heading" pitchFamily="2" charset="-78"/>
              </a:rPr>
              <a:t>الأهداف</a:t>
            </a:r>
            <a:r>
              <a:rPr lang="ar-SA" sz="36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PT Bold Heading" pitchFamily="2" charset="-78"/>
              </a:rPr>
              <a:t>:</a:t>
            </a:r>
          </a:p>
          <a:p>
            <a:pPr algn="r"/>
            <a:r>
              <a:rPr lang="ar-SA" sz="3600" b="1" dirty="0" smtClean="0">
                <a:solidFill>
                  <a:srgbClr val="336600"/>
                </a:solidFill>
              </a:rPr>
              <a:t>ـ أن يتعرّف الطّلبة على معنى الإطناب لغة وبلاغة.</a:t>
            </a:r>
          </a:p>
          <a:p>
            <a:pPr algn="r"/>
            <a:endParaRPr lang="ar-SA" sz="3600" b="1" dirty="0" smtClean="0">
              <a:solidFill>
                <a:srgbClr val="336600"/>
              </a:solidFill>
            </a:endParaRPr>
          </a:p>
          <a:p>
            <a:pPr algn="r"/>
            <a:r>
              <a:rPr lang="ar-SA" sz="3600" b="1" dirty="0" smtClean="0">
                <a:solidFill>
                  <a:srgbClr val="336600"/>
                </a:solidFill>
              </a:rPr>
              <a:t>ـ أن يوضّح الطّلبة الإطناب في الجمل المعطاة،ويبيّنوا صوره.</a:t>
            </a:r>
          </a:p>
          <a:p>
            <a:pPr algn="r"/>
            <a:endParaRPr lang="ar-SA" sz="3600" b="1" dirty="0" smtClean="0">
              <a:solidFill>
                <a:srgbClr val="336600"/>
              </a:solidFill>
            </a:endParaRPr>
          </a:p>
          <a:p>
            <a:pPr algn="r"/>
            <a:r>
              <a:rPr lang="ar-SA" sz="3600" b="1" dirty="0" smtClean="0">
                <a:solidFill>
                  <a:srgbClr val="336600"/>
                </a:solidFill>
              </a:rPr>
              <a:t>ـ أن يحلّوا التّدريبات، ويصحّحوا الحلّ</a:t>
            </a:r>
            <a:r>
              <a:rPr lang="ar-SA" b="1" dirty="0" smtClean="0">
                <a:solidFill>
                  <a:srgbClr val="336600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19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6" name="صورة 5" descr="كونان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228600"/>
            <a:ext cx="2254249" cy="2090737"/>
          </a:xfrm>
          <a:prstGeom prst="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457200" y="457200"/>
            <a:ext cx="57912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أعزائي الطّلبة ما رأيكم في استرجاع معلوماتنا حول الإيجاز وأنواعه 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رنا10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11000" contrast="2000"/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7" name="مربع نص 6"/>
          <p:cNvSpPr txBox="1"/>
          <p:nvPr/>
        </p:nvSpPr>
        <p:spPr>
          <a:xfrm rot="10800000" flipV="1">
            <a:off x="1752600" y="1373834"/>
            <a:ext cx="4070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.</a:t>
            </a:r>
          </a:p>
          <a:p>
            <a:endParaRPr lang="en-US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0" y="762000"/>
            <a:ext cx="9144000" cy="440120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 prst="relaxedInset"/>
          </a:sp3d>
        </p:spPr>
        <p:txBody>
          <a:bodyPr wrap="square" rtlCol="0">
            <a:spAutoFit/>
            <a:sp3d extrusionH="57150">
              <a:bevelT w="69850" h="38100" prst="cross"/>
              <a:bevelB w="38100" h="38100" prst="convex"/>
            </a:sp3d>
          </a:bodyPr>
          <a:lstStyle/>
          <a:p>
            <a:pPr algn="r"/>
            <a:endParaRPr lang="ar-SA" sz="2800" b="1" dirty="0" smtClean="0"/>
          </a:p>
          <a:p>
            <a:pPr algn="r"/>
            <a:r>
              <a:rPr lang="ar-SA" sz="2800" b="1" dirty="0" smtClean="0"/>
              <a:t>قال تعالى:“ تنزّلُ الملائكةُ </a:t>
            </a:r>
            <a:r>
              <a:rPr lang="ar-SA" sz="2800" b="1" dirty="0" smtClean="0">
                <a:solidFill>
                  <a:schemeClr val="accent3"/>
                </a:solidFill>
              </a:rPr>
              <a:t>والرّوحُ</a:t>
            </a:r>
            <a:r>
              <a:rPr lang="ar-SA" sz="2800" b="1" dirty="0" smtClean="0"/>
              <a:t> فيها بإذن ربِّهم من كلّ أمر“        </a:t>
            </a:r>
            <a:r>
              <a:rPr lang="ar-SA" sz="2000" b="1" dirty="0" smtClean="0"/>
              <a:t>ا</a:t>
            </a:r>
            <a:r>
              <a:rPr lang="ar-SA" sz="2000" b="1" dirty="0" smtClean="0">
                <a:solidFill>
                  <a:schemeClr val="tx2">
                    <a:lumMod val="75000"/>
                  </a:schemeClr>
                </a:solidFill>
              </a:rPr>
              <a:t>لقدر:4</a:t>
            </a:r>
          </a:p>
          <a:p>
            <a:pPr algn="r"/>
            <a:endParaRPr lang="ar-SA" sz="2800" b="1" dirty="0" smtClean="0"/>
          </a:p>
          <a:p>
            <a:pPr algn="r"/>
            <a:r>
              <a:rPr lang="ar-SA" sz="2800" b="1" dirty="0" smtClean="0"/>
              <a:t>قال تعالى:“ حافظوا على الصّلواتِ </a:t>
            </a:r>
            <a:r>
              <a:rPr lang="ar-SA" sz="2800" b="1" dirty="0" smtClean="0">
                <a:solidFill>
                  <a:schemeClr val="accent3"/>
                </a:solidFill>
              </a:rPr>
              <a:t>والصّلاة ِالوسطى </a:t>
            </a:r>
            <a:r>
              <a:rPr lang="ar-SA" sz="2800" b="1" dirty="0" smtClean="0"/>
              <a:t>وقُومُوا للهِ قانتين:                                                                                      </a:t>
            </a:r>
            <a:r>
              <a:rPr lang="ar-SA" sz="2000" b="1" dirty="0" smtClean="0">
                <a:solidFill>
                  <a:schemeClr val="tx2">
                    <a:lumMod val="75000"/>
                  </a:schemeClr>
                </a:solidFill>
              </a:rPr>
              <a:t>البقرة:238</a:t>
            </a:r>
          </a:p>
          <a:p>
            <a:pPr algn="r"/>
            <a:r>
              <a:rPr lang="ar-SA" sz="2800" b="1" dirty="0" smtClean="0"/>
              <a:t> </a:t>
            </a:r>
          </a:p>
          <a:p>
            <a:pPr algn="r"/>
            <a:r>
              <a:rPr lang="ar-SA" sz="2800" b="1" dirty="0" smtClean="0"/>
              <a:t>قال تعالى:“ ربّنا اغفرْ لي ولوالديّ َ</a:t>
            </a:r>
            <a:r>
              <a:rPr lang="ar-SA" sz="2800" b="1" dirty="0" smtClean="0">
                <a:solidFill>
                  <a:schemeClr val="accent3"/>
                </a:solidFill>
              </a:rPr>
              <a:t>وللمؤمنينَ</a:t>
            </a:r>
            <a:r>
              <a:rPr lang="ar-SA" sz="2800" b="1" dirty="0" smtClean="0"/>
              <a:t> يوم يقومُ الحسابُ“. </a:t>
            </a:r>
          </a:p>
          <a:p>
            <a:pPr algn="r"/>
            <a:r>
              <a:rPr lang="ar-SA" sz="2800" b="1" dirty="0"/>
              <a:t> </a:t>
            </a:r>
            <a:r>
              <a:rPr lang="ar-SA" sz="2800" b="1" dirty="0" smtClean="0"/>
              <a:t>                                                                              </a:t>
            </a:r>
            <a:r>
              <a:rPr lang="ar-SA" sz="2000" b="1" dirty="0" smtClean="0">
                <a:solidFill>
                  <a:schemeClr val="tx2">
                    <a:lumMod val="75000"/>
                  </a:schemeClr>
                </a:solidFill>
              </a:rPr>
              <a:t>إبراهيم:41</a:t>
            </a:r>
            <a:r>
              <a:rPr lang="ar-SA" sz="2800" b="1" dirty="0" smtClean="0"/>
              <a:t>  </a:t>
            </a:r>
          </a:p>
          <a:p>
            <a:pPr algn="r"/>
            <a:endParaRPr lang="ar-SA" sz="2800" b="1" dirty="0" smtClean="0"/>
          </a:p>
          <a:p>
            <a:pPr algn="r"/>
            <a:r>
              <a:rPr lang="ar-SA" sz="2800" b="1" dirty="0" smtClean="0"/>
              <a:t>اللّهمّ </a:t>
            </a:r>
            <a:r>
              <a:rPr lang="ar-SA" sz="2800" b="1" dirty="0" err="1" smtClean="0"/>
              <a:t>احفظِ</a:t>
            </a:r>
            <a:r>
              <a:rPr lang="ar-SA" sz="2800" b="1" dirty="0" smtClean="0"/>
              <a:t> ِ</a:t>
            </a:r>
            <a:r>
              <a:rPr lang="ar-SA" sz="2800" b="1" dirty="0" smtClean="0">
                <a:solidFill>
                  <a:schemeClr val="accent3"/>
                </a:solidFill>
              </a:rPr>
              <a:t>القدسَ</a:t>
            </a:r>
            <a:r>
              <a:rPr lang="ar-SA" sz="2800" b="1" dirty="0" smtClean="0"/>
              <a:t> وفِلسطينَ من تهويدِ المحتلّينَ</a:t>
            </a:r>
            <a:r>
              <a:rPr lang="ar-SA" dirty="0" smtClean="0"/>
              <a:t>.</a:t>
            </a:r>
            <a:endParaRPr lang="en-US" dirty="0"/>
          </a:p>
        </p:txBody>
      </p:sp>
      <p:sp>
        <p:nvSpPr>
          <p:cNvPr id="25" name="مستطيل 24"/>
          <p:cNvSpPr/>
          <p:nvPr/>
        </p:nvSpPr>
        <p:spPr>
          <a:xfrm>
            <a:off x="5181600" y="381000"/>
            <a:ext cx="384913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أقرأ الأمثلة الآتية، ثمّ </a:t>
            </a:r>
            <a:r>
              <a:rPr lang="ar-SA" sz="32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أتامّل</a:t>
            </a:r>
            <a:r>
              <a:rPr lang="ar-SA" sz="3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</a:t>
            </a:r>
            <a:endParaRPr lang="en-US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err="1" smtClean="0"/>
              <a:t>أتامّل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ar-SA" dirty="0" smtClean="0"/>
              <a:t>عند النّظر إلى الأمثلة الواردة أجدُ أنّها تحمل معانيَ وأحكامًا واضحةً،فقد تضمّنت الآية في المثال الأوّل خبر تنزّل الملائكة، </a:t>
            </a:r>
            <a:r>
              <a:rPr lang="ar-SA" dirty="0" smtClean="0">
                <a:solidFill>
                  <a:srgbClr val="FF0000"/>
                </a:solidFill>
              </a:rPr>
              <a:t>وفيهم جبريل </a:t>
            </a:r>
            <a:r>
              <a:rPr lang="ar-SA" dirty="0" err="1" smtClean="0"/>
              <a:t>ـ</a:t>
            </a:r>
            <a:r>
              <a:rPr lang="ar-SA" dirty="0" smtClean="0"/>
              <a:t> عليهم السّلام </a:t>
            </a:r>
            <a:r>
              <a:rPr lang="ar-SA" dirty="0" err="1" smtClean="0"/>
              <a:t>ـ</a:t>
            </a:r>
            <a:r>
              <a:rPr lang="ar-SA" dirty="0" smtClean="0"/>
              <a:t> رغم أنّه واحد منهم.</a:t>
            </a:r>
          </a:p>
          <a:p>
            <a:pPr algn="r"/>
            <a:endParaRPr lang="ar-SA" dirty="0" smtClean="0"/>
          </a:p>
          <a:p>
            <a:pPr algn="r"/>
            <a:r>
              <a:rPr lang="ar-SA" dirty="0" smtClean="0"/>
              <a:t>وتضمّنت الآية الثّانية دعوةً للحفاظ على الصّلواتِ، </a:t>
            </a:r>
            <a:r>
              <a:rPr lang="ar-SA" dirty="0" smtClean="0">
                <a:solidFill>
                  <a:srgbClr val="FF0000"/>
                </a:solidFill>
              </a:rPr>
              <a:t>وصلاةِ العصرِ</a:t>
            </a:r>
            <a:r>
              <a:rPr lang="ar-SA" dirty="0" smtClean="0"/>
              <a:t>، رغم أنّها جزء من تلك الصّلوات، فيما تضمّنت الآية الثّالثة دعاءً بالمغفرة لسيّدنا إبراهيم ووالديه وللمؤمنين رغم أنّ </a:t>
            </a:r>
            <a:r>
              <a:rPr lang="ar-SA" dirty="0" smtClean="0">
                <a:solidFill>
                  <a:srgbClr val="FF0000"/>
                </a:solidFill>
              </a:rPr>
              <a:t>سيّدنا إبراهيم ووالديه</a:t>
            </a:r>
            <a:r>
              <a:rPr lang="ar-SA" dirty="0" smtClean="0"/>
              <a:t>...،أمّا المثال الرّابع فقد تضمّن دعاءً لحفظ القدس وفلسطين من تهويد اليهود، </a:t>
            </a:r>
            <a:r>
              <a:rPr lang="ar-SA" dirty="0" smtClean="0">
                <a:solidFill>
                  <a:srgbClr val="FF0000"/>
                </a:solidFill>
              </a:rPr>
              <a:t>رغم أنّ القدس</a:t>
            </a:r>
            <a:r>
              <a:rPr lang="ar-SA" dirty="0" smtClean="0"/>
              <a:t>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SA" dirty="0" smtClean="0"/>
              <a:t>وهذا ما يسمّى في البلاغة( </a:t>
            </a:r>
            <a:r>
              <a:rPr lang="ar-SA" dirty="0" smtClean="0">
                <a:solidFill>
                  <a:srgbClr val="FF0000"/>
                </a:solidFill>
              </a:rPr>
              <a:t>الإطناب</a:t>
            </a:r>
            <a:r>
              <a:rPr lang="ar-SA" dirty="0" smtClean="0"/>
              <a:t>)، وهو تأديةُ المعنى بأكثر من عبارةٍ سواءٌ أكانتِ الزّيادة ُكلمةً أم جملةً بشرط أن تكون لها </a:t>
            </a:r>
            <a:r>
              <a:rPr lang="ar-SA" b="1" dirty="0" smtClean="0">
                <a:solidFill>
                  <a:srgbClr val="7030A0"/>
                </a:solidFill>
              </a:rPr>
              <a:t>فائدةٌ</a:t>
            </a:r>
            <a:r>
              <a:rPr lang="ar-SA" dirty="0" smtClean="0">
                <a:solidFill>
                  <a:srgbClr val="7030A0"/>
                </a:solidFill>
              </a:rPr>
              <a:t>، وهو </a:t>
            </a:r>
            <a:r>
              <a:rPr lang="ar-SA" b="1" dirty="0" smtClean="0">
                <a:solidFill>
                  <a:srgbClr val="7030A0"/>
                </a:solidFill>
              </a:rPr>
              <a:t>محمودٌ</a:t>
            </a:r>
            <a:r>
              <a:rPr lang="ar-SA" dirty="0" smtClean="0"/>
              <a:t>،، فإذا خلتِ الزّيادة من الفائدة، فلا يسمّى الكلام معها إطنابًا،بل </a:t>
            </a:r>
            <a:r>
              <a:rPr lang="ar-SA" b="1" dirty="0" smtClean="0">
                <a:solidFill>
                  <a:schemeClr val="accent4">
                    <a:lumMod val="50000"/>
                  </a:schemeClr>
                </a:solidFill>
              </a:rPr>
              <a:t>تطويلًا</a:t>
            </a:r>
            <a:r>
              <a:rPr lang="ar-SA" dirty="0" smtClean="0"/>
              <a:t>، أو </a:t>
            </a:r>
            <a:r>
              <a:rPr lang="ar-SA" b="1" dirty="0" smtClean="0">
                <a:solidFill>
                  <a:schemeClr val="accent4">
                    <a:lumMod val="50000"/>
                  </a:schemeClr>
                </a:solidFill>
              </a:rPr>
              <a:t>حشوًا</a:t>
            </a:r>
            <a:r>
              <a:rPr lang="ar-SA" dirty="0" smtClean="0"/>
              <a:t> مذمومًا.</a:t>
            </a:r>
            <a:endParaRPr lang="en-US" dirty="0"/>
          </a:p>
        </p:txBody>
      </p:sp>
      <p:sp>
        <p:nvSpPr>
          <p:cNvPr id="4" name="تمرير أفقي 3"/>
          <p:cNvSpPr/>
          <p:nvPr/>
        </p:nvSpPr>
        <p:spPr>
          <a:xfrm>
            <a:off x="1981200" y="4191000"/>
            <a:ext cx="6629400" cy="2209800"/>
          </a:xfrm>
          <a:prstGeom prst="horizontalScrol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solidFill>
                  <a:schemeClr val="accent5">
                    <a:lumMod val="50000"/>
                  </a:schemeClr>
                </a:solidFill>
              </a:rPr>
              <a:t>وقد جاء الإطناب في المثالين الأوّل والثّاني بذكر </a:t>
            </a:r>
            <a:r>
              <a:rPr lang="ar-SA" sz="2400" b="1" dirty="0" smtClean="0">
                <a:solidFill>
                  <a:schemeClr val="accent1">
                    <a:lumMod val="50000"/>
                  </a:schemeClr>
                </a:solidFill>
              </a:rPr>
              <a:t>ا</a:t>
            </a:r>
            <a:r>
              <a:rPr lang="ar-SA" sz="2400" b="1" u="sng" dirty="0" smtClean="0">
                <a:solidFill>
                  <a:schemeClr val="accent1">
                    <a:lumMod val="50000"/>
                  </a:schemeClr>
                </a:solidFill>
              </a:rPr>
              <a:t>لخاصّ</a:t>
            </a:r>
            <a:r>
              <a:rPr lang="ar-SA" sz="2400" dirty="0" smtClean="0">
                <a:solidFill>
                  <a:schemeClr val="accent5">
                    <a:lumMod val="50000"/>
                  </a:schemeClr>
                </a:solidFill>
              </a:rPr>
              <a:t>( </a:t>
            </a:r>
            <a:r>
              <a:rPr lang="ar-SA" sz="2400" dirty="0" smtClean="0">
                <a:solidFill>
                  <a:schemeClr val="accent3">
                    <a:lumMod val="75000"/>
                  </a:schemeClr>
                </a:solidFill>
              </a:rPr>
              <a:t>الرّوح،صلاة العصر</a:t>
            </a:r>
            <a:r>
              <a:rPr lang="ar-SA" sz="2400" dirty="0" smtClean="0">
                <a:solidFill>
                  <a:schemeClr val="accent5">
                    <a:lumMod val="50000"/>
                  </a:schemeClr>
                </a:solidFill>
              </a:rPr>
              <a:t>)بعد العام(ا</a:t>
            </a:r>
            <a:r>
              <a:rPr lang="ar-SA" sz="2400" dirty="0" smtClean="0">
                <a:solidFill>
                  <a:schemeClr val="accent3">
                    <a:lumMod val="75000"/>
                  </a:schemeClr>
                </a:solidFill>
              </a:rPr>
              <a:t>لملائكة،الصّلوات</a:t>
            </a:r>
            <a:r>
              <a:rPr lang="ar-SA" sz="2400" dirty="0" smtClean="0">
                <a:solidFill>
                  <a:schemeClr val="accent5">
                    <a:lumMod val="50000"/>
                  </a:schemeClr>
                </a:solidFill>
              </a:rPr>
              <a:t>). في حين جاء في المثالين الثّالث والرّابع بذكر </a:t>
            </a:r>
            <a:r>
              <a:rPr lang="ar-SA" sz="2400" b="1" u="sng" dirty="0" smtClean="0">
                <a:solidFill>
                  <a:schemeClr val="accent1">
                    <a:lumMod val="50000"/>
                  </a:schemeClr>
                </a:solidFill>
              </a:rPr>
              <a:t>العام.</a:t>
            </a:r>
            <a:r>
              <a:rPr lang="ar-SA" sz="2400" dirty="0" smtClean="0">
                <a:solidFill>
                  <a:schemeClr val="accent5">
                    <a:lumMod val="50000"/>
                  </a:schemeClr>
                </a:solidFill>
              </a:rPr>
              <a:t>..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 descr="صور طبيعية -صور طبيعة-مناظر طبيعية-صور زهور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41000" contrast="-81000"/>
          </a:blip>
          <a:stretch>
            <a:fillRect/>
          </a:stretch>
        </p:blipFill>
        <p:spPr>
          <a:xfrm>
            <a:off x="990600" y="0"/>
            <a:ext cx="8153400" cy="6858000"/>
          </a:xfrm>
        </p:spPr>
      </p:pic>
      <p:sp>
        <p:nvSpPr>
          <p:cNvPr id="6" name="مربع نص 5"/>
          <p:cNvSpPr txBox="1"/>
          <p:nvPr/>
        </p:nvSpPr>
        <p:spPr>
          <a:xfrm>
            <a:off x="2209800" y="609600"/>
            <a:ext cx="5562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>
                <a:solidFill>
                  <a:schemeClr val="accent3">
                    <a:lumMod val="75000"/>
                  </a:schemeClr>
                </a:solidFill>
              </a:rPr>
              <a:t>أستنتج:</a:t>
            </a:r>
          </a:p>
          <a:p>
            <a:pPr algn="r"/>
            <a:endParaRPr lang="ar-SA" sz="2400" dirty="0" smtClean="0"/>
          </a:p>
          <a:p>
            <a:pPr algn="r"/>
            <a:r>
              <a:rPr lang="ar-SA" sz="2400" b="1" dirty="0" smtClean="0"/>
              <a:t>الإطناب في اللّغة هو: المبالغة في المنطق والوصف، مدحًا كان أو ذمًّا.</a:t>
            </a:r>
          </a:p>
          <a:p>
            <a:pPr algn="r"/>
            <a:endParaRPr lang="ar-SA" sz="2400" b="1" dirty="0" smtClean="0"/>
          </a:p>
          <a:p>
            <a:pPr algn="r"/>
            <a:r>
              <a:rPr lang="ar-SA" sz="2400" b="1" dirty="0" smtClean="0"/>
              <a:t>وهو في البلاغة..</a:t>
            </a:r>
            <a:r>
              <a:rPr lang="ar-SA" sz="2400" dirty="0" smtClean="0"/>
              <a:t>.</a:t>
            </a:r>
            <a:endParaRPr lang="en-US" sz="2400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4267200" y="3581400"/>
            <a:ext cx="2514600" cy="10668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6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من صور الإطناب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سهم إلى اليمين 8"/>
          <p:cNvSpPr/>
          <p:nvPr/>
        </p:nvSpPr>
        <p:spPr>
          <a:xfrm>
            <a:off x="5867400" y="4876800"/>
            <a:ext cx="1828800" cy="1371600"/>
          </a:xfrm>
          <a:prstGeom prst="rightArrow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ذكر الخاصّ بعد العامّ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0" name="سهم إلى اليسار 9"/>
          <p:cNvSpPr/>
          <p:nvPr/>
        </p:nvSpPr>
        <p:spPr>
          <a:xfrm>
            <a:off x="3124200" y="4876800"/>
            <a:ext cx="1981200" cy="1371600"/>
          </a:xfrm>
          <a:prstGeom prst="leftArrow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ذكر العام بعد الخاصّ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uiExpand="1" build="allAtOnce" animBg="1"/>
      <p:bldP spid="10" grpId="0" uiExpand="1" build="allAtOnce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315</TotalTime>
  <Words>294</Words>
  <Application>Microsoft Office PowerPoint</Application>
  <PresentationFormat>عرض على الشاشة (3:4)‏</PresentationFormat>
  <Paragraphs>36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انقلاب</vt:lpstr>
      <vt:lpstr>الإطناب</vt:lpstr>
      <vt:lpstr>الشريحة 2</vt:lpstr>
      <vt:lpstr>الشريحة 3</vt:lpstr>
      <vt:lpstr>الشريحة 4</vt:lpstr>
      <vt:lpstr>أتامّل</vt:lpstr>
      <vt:lpstr>الشريحة 6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الإطناب</dc:title>
  <dc:creator>frind</dc:creator>
  <cp:lastModifiedBy>frind</cp:lastModifiedBy>
  <cp:revision>33</cp:revision>
  <dcterms:created xsi:type="dcterms:W3CDTF">2017-11-03T17:46:08Z</dcterms:created>
  <dcterms:modified xsi:type="dcterms:W3CDTF">2017-11-04T20:15:48Z</dcterms:modified>
</cp:coreProperties>
</file>