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7" r:id="rId12"/>
    <p:sldId id="268" r:id="rId13"/>
    <p:sldId id="266" r:id="rId14"/>
  </p:sldIdLst>
  <p:sldSz cx="9721850" cy="5715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0" d="100"/>
          <a:sy n="80" d="100"/>
        </p:scale>
        <p:origin x="-930" y="-84"/>
      </p:cViewPr>
      <p:guideLst>
        <p:guide orient="horz" pos="1800"/>
        <p:guide pos="30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30284E3-A6E5-4A4B-AF98-69A8AB24D353}" type="datetimeFigureOut">
              <a:rPr lang="ar-AE" smtClean="0"/>
              <a:t>22/02/1439</a:t>
            </a:fld>
            <a:endParaRPr lang="ar-AE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512763" y="685800"/>
            <a:ext cx="5832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AE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FBFD406-3C26-4676-BDA5-9B228A59810E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494402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     مصادر</a:t>
            </a:r>
            <a:r>
              <a:rPr lang="ar-SA" baseline="0" dirty="0" smtClean="0"/>
              <a:t> الفعل الثلاثي   </a:t>
            </a:r>
            <a:r>
              <a:rPr lang="ar-AE" dirty="0" smtClean="0"/>
              <a:t>          الصف ال</a:t>
            </a:r>
            <a:r>
              <a:rPr lang="ar-SA" dirty="0" smtClean="0"/>
              <a:t>تاسع</a:t>
            </a:r>
            <a:r>
              <a:rPr lang="ar-SA" baseline="0" dirty="0" smtClean="0"/>
              <a:t>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D406-3C26-4676-BDA5-9B228A59810E}" type="slidenum">
              <a:rPr lang="ar-AE" smtClean="0"/>
              <a:t>1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3765897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مصادر</a:t>
            </a:r>
            <a:r>
              <a:rPr lang="ar-SA" baseline="0" dirty="0" smtClean="0"/>
              <a:t> الفعل الثلاثي   </a:t>
            </a:r>
            <a:r>
              <a:rPr lang="ar-AE" dirty="0" smtClean="0"/>
              <a:t>          الصف ال</a:t>
            </a:r>
            <a:r>
              <a:rPr lang="ar-SA" dirty="0" smtClean="0"/>
              <a:t>تاسع</a:t>
            </a:r>
            <a:r>
              <a:rPr lang="ar-SA" baseline="0" dirty="0" smtClean="0"/>
              <a:t>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D406-3C26-4676-BDA5-9B228A59810E}" type="slidenum">
              <a:rPr lang="ar-AE" smtClean="0"/>
              <a:t>10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4249416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مصادر</a:t>
            </a:r>
            <a:r>
              <a:rPr lang="ar-SA" baseline="0" dirty="0" smtClean="0"/>
              <a:t> الفعل الثلاثي   </a:t>
            </a:r>
            <a:r>
              <a:rPr lang="ar-AE" dirty="0" smtClean="0"/>
              <a:t>          الصف ال</a:t>
            </a:r>
            <a:r>
              <a:rPr lang="ar-SA" dirty="0" smtClean="0"/>
              <a:t>تاسع</a:t>
            </a:r>
            <a:r>
              <a:rPr lang="ar-SA" baseline="0" dirty="0" smtClean="0"/>
              <a:t>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D406-3C26-4676-BDA5-9B228A59810E}" type="slidenum">
              <a:rPr lang="ar-AE" smtClean="0"/>
              <a:t>11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8513189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مصادر</a:t>
            </a:r>
            <a:r>
              <a:rPr lang="ar-SA" baseline="0" dirty="0" smtClean="0"/>
              <a:t> الفعل الثلاثي   </a:t>
            </a:r>
            <a:r>
              <a:rPr lang="ar-AE" dirty="0" smtClean="0"/>
              <a:t>          الصف ال</a:t>
            </a:r>
            <a:r>
              <a:rPr lang="ar-SA" dirty="0" smtClean="0"/>
              <a:t>تاسع</a:t>
            </a:r>
            <a:r>
              <a:rPr lang="ar-SA" baseline="0" dirty="0" smtClean="0"/>
              <a:t>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D406-3C26-4676-BDA5-9B228A59810E}" type="slidenum">
              <a:rPr lang="ar-AE" smtClean="0"/>
              <a:t>12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0325678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مصادر</a:t>
            </a:r>
            <a:r>
              <a:rPr lang="ar-SA" baseline="0" dirty="0" smtClean="0"/>
              <a:t> الفعل الثلاثي   </a:t>
            </a:r>
            <a:r>
              <a:rPr lang="ar-AE" dirty="0" smtClean="0"/>
              <a:t>          الصف ال</a:t>
            </a:r>
            <a:r>
              <a:rPr lang="ar-SA" dirty="0" smtClean="0"/>
              <a:t>تاسع</a:t>
            </a:r>
            <a:r>
              <a:rPr lang="ar-SA" baseline="0" dirty="0" smtClean="0"/>
              <a:t>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D406-3C26-4676-BDA5-9B228A59810E}" type="slidenum">
              <a:rPr lang="ar-AE" smtClean="0"/>
              <a:t>13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541778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مصادر</a:t>
            </a:r>
            <a:r>
              <a:rPr lang="ar-SA" baseline="0" dirty="0" smtClean="0"/>
              <a:t> الفعل الثلاثي   </a:t>
            </a:r>
            <a:r>
              <a:rPr lang="ar-AE" dirty="0" smtClean="0"/>
              <a:t>          الصف ال</a:t>
            </a:r>
            <a:r>
              <a:rPr lang="ar-SA" dirty="0" smtClean="0"/>
              <a:t>تاسع</a:t>
            </a:r>
            <a:r>
              <a:rPr lang="ar-SA" baseline="0" dirty="0" smtClean="0"/>
              <a:t>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D406-3C26-4676-BDA5-9B228A59810E}" type="slidenum">
              <a:rPr lang="ar-AE" smtClean="0"/>
              <a:t>2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773722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مصادر</a:t>
            </a:r>
            <a:r>
              <a:rPr lang="ar-SA" baseline="0" dirty="0" smtClean="0"/>
              <a:t> الفعل الثلاثي   </a:t>
            </a:r>
            <a:r>
              <a:rPr lang="ar-AE" dirty="0" smtClean="0"/>
              <a:t>          الصف ال</a:t>
            </a:r>
            <a:r>
              <a:rPr lang="ar-SA" dirty="0" smtClean="0"/>
              <a:t>تاسع</a:t>
            </a:r>
            <a:r>
              <a:rPr lang="ar-SA" baseline="0" dirty="0" smtClean="0"/>
              <a:t>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D406-3C26-4676-BDA5-9B228A59810E}" type="slidenum">
              <a:rPr lang="ar-AE" smtClean="0"/>
              <a:t>3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928505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مصادر</a:t>
            </a:r>
            <a:r>
              <a:rPr lang="ar-SA" baseline="0" dirty="0" smtClean="0"/>
              <a:t> الفعل الثلاثي   </a:t>
            </a:r>
            <a:r>
              <a:rPr lang="ar-AE" dirty="0" smtClean="0"/>
              <a:t>          الصف ال</a:t>
            </a:r>
            <a:r>
              <a:rPr lang="ar-SA" dirty="0" smtClean="0"/>
              <a:t>تاسع</a:t>
            </a:r>
            <a:r>
              <a:rPr lang="ar-SA" baseline="0" dirty="0" smtClean="0"/>
              <a:t>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D406-3C26-4676-BDA5-9B228A59810E}" type="slidenum">
              <a:rPr lang="ar-AE" smtClean="0"/>
              <a:t>4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9144555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مصادر</a:t>
            </a:r>
            <a:r>
              <a:rPr lang="ar-SA" baseline="0" dirty="0" smtClean="0"/>
              <a:t> الفعل الثلاثي   </a:t>
            </a:r>
            <a:r>
              <a:rPr lang="ar-AE" dirty="0" smtClean="0"/>
              <a:t>          الصف ال</a:t>
            </a:r>
            <a:r>
              <a:rPr lang="ar-SA" dirty="0" smtClean="0"/>
              <a:t>تاسع</a:t>
            </a:r>
            <a:r>
              <a:rPr lang="ar-SA" baseline="0" dirty="0" smtClean="0"/>
              <a:t>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D406-3C26-4676-BDA5-9B228A59810E}" type="slidenum">
              <a:rPr lang="ar-AE" smtClean="0"/>
              <a:t>5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6536409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مصادر</a:t>
            </a:r>
            <a:r>
              <a:rPr lang="ar-SA" baseline="0" dirty="0" smtClean="0"/>
              <a:t> الفعل الثلاثي   </a:t>
            </a:r>
            <a:r>
              <a:rPr lang="ar-AE" dirty="0" smtClean="0"/>
              <a:t>          الصف ال</a:t>
            </a:r>
            <a:r>
              <a:rPr lang="ar-SA" dirty="0" smtClean="0"/>
              <a:t>تاسع</a:t>
            </a:r>
            <a:r>
              <a:rPr lang="ar-SA" baseline="0" dirty="0" smtClean="0"/>
              <a:t>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D406-3C26-4676-BDA5-9B228A59810E}" type="slidenum">
              <a:rPr lang="ar-AE" smtClean="0"/>
              <a:t>6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6557123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مصادر</a:t>
            </a:r>
            <a:r>
              <a:rPr lang="ar-SA" baseline="0" dirty="0" smtClean="0"/>
              <a:t> الفعل الثلاثي   </a:t>
            </a:r>
            <a:r>
              <a:rPr lang="ar-AE" dirty="0" smtClean="0"/>
              <a:t>          الصف ال</a:t>
            </a:r>
            <a:r>
              <a:rPr lang="ar-SA" dirty="0" smtClean="0"/>
              <a:t>تاسع</a:t>
            </a:r>
            <a:r>
              <a:rPr lang="ar-SA" baseline="0" dirty="0" smtClean="0"/>
              <a:t>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D406-3C26-4676-BDA5-9B228A59810E}" type="slidenum">
              <a:rPr lang="ar-AE" smtClean="0"/>
              <a:t>7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2158085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مصادر</a:t>
            </a:r>
            <a:r>
              <a:rPr lang="ar-SA" baseline="0" dirty="0" smtClean="0"/>
              <a:t> الفعل الثلاثي   </a:t>
            </a:r>
            <a:r>
              <a:rPr lang="ar-AE" dirty="0" smtClean="0"/>
              <a:t>          الصف ال</a:t>
            </a:r>
            <a:r>
              <a:rPr lang="ar-SA" dirty="0" smtClean="0"/>
              <a:t>تاسع</a:t>
            </a:r>
            <a:r>
              <a:rPr lang="ar-SA" baseline="0" dirty="0" smtClean="0"/>
              <a:t>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D406-3C26-4676-BDA5-9B228A59810E}" type="slidenum">
              <a:rPr lang="ar-AE" smtClean="0"/>
              <a:t>8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2002433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مصادر</a:t>
            </a:r>
            <a:r>
              <a:rPr lang="ar-SA" baseline="0" dirty="0" smtClean="0"/>
              <a:t> الفعل الثلاثي   </a:t>
            </a:r>
            <a:r>
              <a:rPr lang="ar-AE" dirty="0" smtClean="0"/>
              <a:t>          الصف ال</a:t>
            </a:r>
            <a:r>
              <a:rPr lang="ar-SA" dirty="0" smtClean="0"/>
              <a:t>تاسع</a:t>
            </a:r>
            <a:r>
              <a:rPr lang="ar-SA" baseline="0" dirty="0" smtClean="0"/>
              <a:t>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D406-3C26-4676-BDA5-9B228A59810E}" type="slidenum">
              <a:rPr lang="ar-AE" smtClean="0"/>
              <a:t>9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895538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29139" y="1775356"/>
            <a:ext cx="8263573" cy="1225021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58278" y="3238500"/>
            <a:ext cx="6805295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048341" y="228866"/>
            <a:ext cx="2187416" cy="4876271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86092" y="228866"/>
            <a:ext cx="6400218" cy="4876271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67959" y="3672418"/>
            <a:ext cx="8263573" cy="1135063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67959" y="2422261"/>
            <a:ext cx="8263573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86093" y="1333500"/>
            <a:ext cx="4293817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941940" y="1333500"/>
            <a:ext cx="4293817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86093" y="1279262"/>
            <a:ext cx="429550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6093" y="1812396"/>
            <a:ext cx="429550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938566" y="1279262"/>
            <a:ext cx="4297193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938566" y="1812396"/>
            <a:ext cx="4297193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86094" y="227543"/>
            <a:ext cx="3198422" cy="968375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800973" y="227542"/>
            <a:ext cx="5434784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86094" y="1195918"/>
            <a:ext cx="3198422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05551" y="4000500"/>
            <a:ext cx="5833110" cy="472282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905551" y="510646"/>
            <a:ext cx="583311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905551" y="4472782"/>
            <a:ext cx="583311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86093" y="228865"/>
            <a:ext cx="8749665" cy="9525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86093" y="1333500"/>
            <a:ext cx="8749665" cy="377163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967326" y="5296960"/>
            <a:ext cx="2268432" cy="304271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22/02/39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321632" y="5296960"/>
            <a:ext cx="3078586" cy="304271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86092" y="5296960"/>
            <a:ext cx="2268432" cy="304271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650207" y="1717373"/>
            <a:ext cx="7732409" cy="198022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600" b="1" dirty="0" smtClean="0">
                <a:solidFill>
                  <a:srgbClr val="FF0000"/>
                </a:solidFill>
              </a:rPr>
              <a:t>مصادر الفعل الثلاثي </a:t>
            </a:r>
            <a:endParaRPr lang="ar-AE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914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  <p:sndAc>
          <p:stSnd>
            <p:snd r:embed="rId3" name="chimes.wav"/>
          </p:stSnd>
        </p:sndAc>
      </p:transition>
    </mc:Choice>
    <mc:Fallback>
      <p:transition>
        <p:cut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7404467" y="265212"/>
            <a:ext cx="1872208" cy="1512168"/>
          </a:xfrm>
          <a:prstGeom prst="su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FF0000"/>
                </a:solidFill>
              </a:rPr>
              <a:t>سابع</a:t>
            </a:r>
            <a:r>
              <a:rPr lang="ar-SA" sz="2000" b="1" dirty="0" smtClean="0">
                <a:solidFill>
                  <a:srgbClr val="FF0000"/>
                </a:solidFill>
              </a:rPr>
              <a:t>اً</a:t>
            </a:r>
            <a:endParaRPr lang="ar-AE" sz="2000" b="1" dirty="0">
              <a:solidFill>
                <a:srgbClr val="FF0000"/>
              </a:solidFill>
            </a:endParaRPr>
          </a:p>
        </p:txBody>
      </p:sp>
      <p:sp>
        <p:nvSpPr>
          <p:cNvPr id="3" name="موجة 2"/>
          <p:cNvSpPr/>
          <p:nvPr/>
        </p:nvSpPr>
        <p:spPr>
          <a:xfrm>
            <a:off x="612453" y="409228"/>
            <a:ext cx="6624736" cy="1368152"/>
          </a:xfrm>
          <a:prstGeom prst="wav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chemeClr val="tx1"/>
                </a:solidFill>
              </a:rPr>
              <a:t>إن دلَّ على </a:t>
            </a:r>
            <a:r>
              <a:rPr lang="ar-SA" sz="3200" dirty="0" smtClean="0">
                <a:solidFill>
                  <a:schemeClr val="tx1"/>
                </a:solidFill>
              </a:rPr>
              <a:t>مَرَض</a:t>
            </a:r>
            <a:r>
              <a:rPr lang="ar-SA" sz="3200" dirty="0" smtClean="0">
                <a:solidFill>
                  <a:schemeClr val="tx1"/>
                </a:solidFill>
              </a:rPr>
              <a:t>  </a:t>
            </a:r>
            <a:r>
              <a:rPr lang="ar-SA" sz="3200" dirty="0" smtClean="0">
                <a:solidFill>
                  <a:schemeClr val="tx1"/>
                </a:solidFill>
              </a:rPr>
              <a:t>, فمصدره على وزن </a:t>
            </a:r>
            <a:r>
              <a:rPr lang="ar-SA" sz="3200" dirty="0" smtClean="0">
                <a:solidFill>
                  <a:schemeClr val="tx1"/>
                </a:solidFill>
              </a:rPr>
              <a:t>فُعال</a:t>
            </a:r>
            <a:endParaRPr lang="ar-AE" sz="3200" dirty="0">
              <a:solidFill>
                <a:schemeClr val="tx1"/>
              </a:solidFill>
            </a:endParaRPr>
          </a:p>
        </p:txBody>
      </p:sp>
      <p:sp>
        <p:nvSpPr>
          <p:cNvPr id="4" name="نجمة مكونة من 6 نقاط 3"/>
          <p:cNvSpPr/>
          <p:nvPr/>
        </p:nvSpPr>
        <p:spPr>
          <a:xfrm>
            <a:off x="7381205" y="2641476"/>
            <a:ext cx="1296144" cy="1296144"/>
          </a:xfrm>
          <a:prstGeom prst="star6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accent6">
                    <a:lumMod val="50000"/>
                  </a:schemeClr>
                </a:solidFill>
              </a:rPr>
              <a:t>مثل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5" name="وسيلة شرح مستطيلة مستديرة الزوايا 4"/>
          <p:cNvSpPr/>
          <p:nvPr/>
        </p:nvSpPr>
        <p:spPr>
          <a:xfrm>
            <a:off x="2628677" y="2353444"/>
            <a:ext cx="3312368" cy="1296144"/>
          </a:xfrm>
          <a:prstGeom prst="wedgeRoundRect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سَعَلَ</a:t>
            </a:r>
            <a:endParaRPr lang="ar-AE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مخمس عادي 5"/>
          <p:cNvSpPr/>
          <p:nvPr/>
        </p:nvSpPr>
        <p:spPr>
          <a:xfrm>
            <a:off x="3132733" y="4009628"/>
            <a:ext cx="2592288" cy="1224136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سُعال</a:t>
            </a:r>
            <a:r>
              <a:rPr lang="ar-SA" dirty="0" smtClean="0"/>
              <a:t>  </a:t>
            </a:r>
            <a:endParaRPr lang="ar-AE" dirty="0"/>
          </a:p>
        </p:txBody>
      </p:sp>
    </p:spTree>
    <p:extLst>
      <p:ext uri="{BB962C8B-B14F-4D97-AF65-F5344CB8AC3E}">
        <p14:creationId xmlns:p14="http://schemas.microsoft.com/office/powerpoint/2010/main" val="2027583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  <p:sndAc>
          <p:stSnd>
            <p:snd r:embed="rId3" name="type.wav"/>
          </p:stSnd>
        </p:sndAc>
      </p:transition>
    </mc:Choice>
    <mc:Fallback>
      <p:transition spd="med">
        <p:fade/>
        <p:sndAc>
          <p:stSnd>
            <p:snd r:embed="rId3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جسم مشطوف الحواف 1"/>
          <p:cNvSpPr/>
          <p:nvPr/>
        </p:nvSpPr>
        <p:spPr>
          <a:xfrm>
            <a:off x="828477" y="121196"/>
            <a:ext cx="8280920" cy="1008112"/>
          </a:xfrm>
          <a:prstGeom prst="beve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2-   يصاغ المصدر من الفعل الثلاثي المتعدي :-</a:t>
            </a:r>
            <a:endParaRPr lang="ar-AE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شبه منحرف 3"/>
          <p:cNvSpPr/>
          <p:nvPr/>
        </p:nvSpPr>
        <p:spPr>
          <a:xfrm>
            <a:off x="6373093" y="1705372"/>
            <a:ext cx="2736304" cy="792088"/>
          </a:xfrm>
          <a:prstGeom prst="trapezoi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bg2">
                    <a:lumMod val="10000"/>
                  </a:schemeClr>
                </a:solidFill>
              </a:rPr>
              <a:t>فَعَلَ على وزن فَعْلٌ </a:t>
            </a:r>
            <a:endParaRPr lang="ar-AE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سحابة 4"/>
          <p:cNvSpPr/>
          <p:nvPr/>
        </p:nvSpPr>
        <p:spPr>
          <a:xfrm>
            <a:off x="4788917" y="1873378"/>
            <a:ext cx="1008112" cy="648072"/>
          </a:xfrm>
          <a:prstGeom prst="cloud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2">
                    <a:lumMod val="50000"/>
                  </a:schemeClr>
                </a:solidFill>
              </a:rPr>
              <a:t>مثل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6" name="مخطط انسيابي: بيانات 5"/>
          <p:cNvSpPr/>
          <p:nvPr/>
        </p:nvSpPr>
        <p:spPr>
          <a:xfrm>
            <a:off x="1260525" y="1705372"/>
            <a:ext cx="3168352" cy="792088"/>
          </a:xfrm>
          <a:prstGeom prst="flowChartInputOutp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0070C0"/>
                </a:solidFill>
              </a:rPr>
              <a:t>أمَرَ : أمْر</a:t>
            </a:r>
            <a:endParaRPr lang="ar-AE" sz="4000" b="1" dirty="0">
              <a:solidFill>
                <a:srgbClr val="0070C0"/>
              </a:solidFill>
            </a:endParaRPr>
          </a:p>
        </p:txBody>
      </p:sp>
      <p:sp>
        <p:nvSpPr>
          <p:cNvPr id="8" name="شبه منحرف 7"/>
          <p:cNvSpPr/>
          <p:nvPr/>
        </p:nvSpPr>
        <p:spPr>
          <a:xfrm>
            <a:off x="6301085" y="3361556"/>
            <a:ext cx="2736304" cy="792088"/>
          </a:xfrm>
          <a:prstGeom prst="trapezoi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فَعِلَ على وزن فِعْل  </a:t>
            </a:r>
            <a:endParaRPr lang="ar-AE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سحابة 8"/>
          <p:cNvSpPr/>
          <p:nvPr/>
        </p:nvSpPr>
        <p:spPr>
          <a:xfrm>
            <a:off x="4572893" y="3361556"/>
            <a:ext cx="1008112" cy="648072"/>
          </a:xfrm>
          <a:prstGeom prst="cloud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2">
                    <a:lumMod val="50000"/>
                  </a:schemeClr>
                </a:solidFill>
              </a:rPr>
              <a:t>مثل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10" name="مخطط انسيابي: بيانات 9"/>
          <p:cNvSpPr/>
          <p:nvPr/>
        </p:nvSpPr>
        <p:spPr>
          <a:xfrm>
            <a:off x="972493" y="2929508"/>
            <a:ext cx="3600400" cy="913192"/>
          </a:xfrm>
          <a:prstGeom prst="flowChartInputOutp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0070C0"/>
                </a:solidFill>
              </a:rPr>
              <a:t>رَبِحَ : رِبْح</a:t>
            </a:r>
            <a:endParaRPr lang="ar-AE" sz="4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528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  <p:sndAc>
          <p:stSnd>
            <p:snd r:embed="rId3" name="coin.wav"/>
          </p:stSnd>
        </p:sndAc>
      </p:transition>
    </mc:Choice>
    <mc:Fallback>
      <p:transition>
        <p:cut/>
        <p:sndAc>
          <p:stSnd>
            <p:snd r:embed="rId3" name="coi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جسم مشطوف الحواف 1"/>
          <p:cNvSpPr/>
          <p:nvPr/>
        </p:nvSpPr>
        <p:spPr>
          <a:xfrm>
            <a:off x="828477" y="121196"/>
            <a:ext cx="8280920" cy="1008112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يصاغ المصدر من الفعل الثلاثي اللازم وفق وزنه  :-</a:t>
            </a:r>
            <a:endParaRPr lang="ar-AE" sz="3600" b="1" dirty="0">
              <a:solidFill>
                <a:srgbClr val="FF0000"/>
              </a:solidFill>
            </a:endParaRPr>
          </a:p>
        </p:txBody>
      </p:sp>
      <p:sp>
        <p:nvSpPr>
          <p:cNvPr id="4" name="شبه منحرف 3"/>
          <p:cNvSpPr/>
          <p:nvPr/>
        </p:nvSpPr>
        <p:spPr>
          <a:xfrm>
            <a:off x="6373093" y="1705372"/>
            <a:ext cx="3096344" cy="792088"/>
          </a:xfrm>
          <a:prstGeom prst="trapezoi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FFC000"/>
                </a:solidFill>
              </a:rPr>
              <a:t>أ – فَعَلَ مصدره  على وزن فُعولُ </a:t>
            </a:r>
            <a:endParaRPr lang="ar-AE" sz="2000" b="1" dirty="0">
              <a:solidFill>
                <a:srgbClr val="FFC000"/>
              </a:solidFill>
            </a:endParaRPr>
          </a:p>
        </p:txBody>
      </p:sp>
      <p:sp>
        <p:nvSpPr>
          <p:cNvPr id="5" name="سحابة 4"/>
          <p:cNvSpPr/>
          <p:nvPr/>
        </p:nvSpPr>
        <p:spPr>
          <a:xfrm>
            <a:off x="5364981" y="1849388"/>
            <a:ext cx="1008112" cy="64807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0070C0"/>
                </a:solidFill>
              </a:rPr>
              <a:t>مثل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6" name="مخطط انسيابي: بيانات 5"/>
          <p:cNvSpPr/>
          <p:nvPr/>
        </p:nvSpPr>
        <p:spPr>
          <a:xfrm>
            <a:off x="2189583" y="1705372"/>
            <a:ext cx="2959374" cy="792088"/>
          </a:xfrm>
          <a:prstGeom prst="flowChartInputOutp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0070C0"/>
                </a:solidFill>
              </a:rPr>
              <a:t>خَرج : خُروج</a:t>
            </a:r>
            <a:endParaRPr lang="ar-AE" sz="2800" b="1" dirty="0">
              <a:solidFill>
                <a:srgbClr val="0070C0"/>
              </a:solidFill>
            </a:endParaRPr>
          </a:p>
        </p:txBody>
      </p:sp>
      <p:sp>
        <p:nvSpPr>
          <p:cNvPr id="8" name="شبه منحرف 7"/>
          <p:cNvSpPr/>
          <p:nvPr/>
        </p:nvSpPr>
        <p:spPr>
          <a:xfrm>
            <a:off x="6085061" y="2654568"/>
            <a:ext cx="3384376" cy="792088"/>
          </a:xfrm>
          <a:prstGeom prst="trapezoi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0070C0"/>
                </a:solidFill>
              </a:rPr>
              <a:t>ب- فَعُلَ  مصدره على وزن فَعالة   </a:t>
            </a:r>
            <a:endParaRPr lang="ar-AE" sz="2000" b="1" dirty="0">
              <a:solidFill>
                <a:srgbClr val="0070C0"/>
              </a:solidFill>
            </a:endParaRPr>
          </a:p>
        </p:txBody>
      </p:sp>
      <p:sp>
        <p:nvSpPr>
          <p:cNvPr id="9" name="سحابة 8"/>
          <p:cNvSpPr/>
          <p:nvPr/>
        </p:nvSpPr>
        <p:spPr>
          <a:xfrm>
            <a:off x="4644901" y="2713484"/>
            <a:ext cx="1008112" cy="64807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0070C0"/>
                </a:solidFill>
              </a:rPr>
              <a:t>مثل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10" name="مخطط انسيابي: بيانات 9"/>
          <p:cNvSpPr/>
          <p:nvPr/>
        </p:nvSpPr>
        <p:spPr>
          <a:xfrm>
            <a:off x="1548557" y="2756615"/>
            <a:ext cx="2945282" cy="792088"/>
          </a:xfrm>
          <a:prstGeom prst="flowChartInputOutp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2">
                    <a:lumMod val="50000"/>
                  </a:schemeClr>
                </a:solidFill>
              </a:rPr>
              <a:t>لَطُفَ : لَطافَة</a:t>
            </a:r>
            <a:endParaRPr lang="ar-AE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شبه منحرف 10"/>
          <p:cNvSpPr/>
          <p:nvPr/>
        </p:nvSpPr>
        <p:spPr>
          <a:xfrm>
            <a:off x="5653013" y="3760634"/>
            <a:ext cx="3816424" cy="792088"/>
          </a:xfrm>
          <a:prstGeom prst="trapezoi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FFC000"/>
                </a:solidFill>
              </a:rPr>
              <a:t>أو  فَعُلَ  مصدره على وزن فُعولَة   </a:t>
            </a:r>
            <a:endParaRPr lang="ar-AE" sz="2000" b="1" dirty="0">
              <a:solidFill>
                <a:srgbClr val="FFC000"/>
              </a:solidFill>
            </a:endParaRPr>
          </a:p>
        </p:txBody>
      </p:sp>
      <p:sp>
        <p:nvSpPr>
          <p:cNvPr id="12" name="شبه منحرف 11"/>
          <p:cNvSpPr/>
          <p:nvPr/>
        </p:nvSpPr>
        <p:spPr>
          <a:xfrm>
            <a:off x="5364981" y="4729708"/>
            <a:ext cx="4212468" cy="792088"/>
          </a:xfrm>
          <a:prstGeom prst="trapezoi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0070C0"/>
                </a:solidFill>
              </a:rPr>
              <a:t>ج- فَعِلَ  مصدره على وزن فَعَل   </a:t>
            </a:r>
            <a:endParaRPr lang="ar-AE" sz="2000" b="1" dirty="0">
              <a:solidFill>
                <a:srgbClr val="0070C0"/>
              </a:solidFill>
            </a:endParaRPr>
          </a:p>
        </p:txBody>
      </p:sp>
      <p:sp>
        <p:nvSpPr>
          <p:cNvPr id="13" name="سحابة 12"/>
          <p:cNvSpPr/>
          <p:nvPr/>
        </p:nvSpPr>
        <p:spPr>
          <a:xfrm>
            <a:off x="4302459" y="3900108"/>
            <a:ext cx="1008112" cy="64807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0070C0"/>
                </a:solidFill>
              </a:rPr>
              <a:t>مثل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14" name="سحابة 13"/>
          <p:cNvSpPr/>
          <p:nvPr/>
        </p:nvSpPr>
        <p:spPr>
          <a:xfrm>
            <a:off x="3606286" y="4914914"/>
            <a:ext cx="1008112" cy="64807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0070C0"/>
                </a:solidFill>
              </a:rPr>
              <a:t>مثل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15" name="مخطط انسيابي: بيانات 14"/>
          <p:cNvSpPr/>
          <p:nvPr/>
        </p:nvSpPr>
        <p:spPr>
          <a:xfrm>
            <a:off x="834975" y="3810037"/>
            <a:ext cx="3017838" cy="792088"/>
          </a:xfrm>
          <a:prstGeom prst="flowChartInputOutp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0070C0"/>
                </a:solidFill>
              </a:rPr>
              <a:t>سَهُلَ : سُهولَة</a:t>
            </a:r>
            <a:endParaRPr lang="ar-AE" sz="2800" b="1" dirty="0">
              <a:solidFill>
                <a:srgbClr val="0070C0"/>
              </a:solidFill>
            </a:endParaRPr>
          </a:p>
        </p:txBody>
      </p:sp>
      <p:sp>
        <p:nvSpPr>
          <p:cNvPr id="16" name="مخطط انسيابي: بيانات 15"/>
          <p:cNvSpPr/>
          <p:nvPr/>
        </p:nvSpPr>
        <p:spPr>
          <a:xfrm>
            <a:off x="0" y="4770898"/>
            <a:ext cx="3139231" cy="792088"/>
          </a:xfrm>
          <a:prstGeom prst="flowChartInputOutp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2">
                    <a:lumMod val="50000"/>
                  </a:schemeClr>
                </a:solidFill>
              </a:rPr>
              <a:t>تَعِبَ : تَعَب</a:t>
            </a:r>
            <a:endParaRPr lang="ar-AE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097799"/>
      </p:ext>
    </p:extLst>
  </p:cSld>
  <p:clrMapOvr>
    <a:masterClrMapping/>
  </p:clrMapOvr>
  <p:transition spd="slow">
    <p:randomBar dir="vert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تمرير أفقي 1"/>
          <p:cNvSpPr/>
          <p:nvPr/>
        </p:nvSpPr>
        <p:spPr>
          <a:xfrm>
            <a:off x="396429" y="121196"/>
            <a:ext cx="8712968" cy="1368152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أنَّ ما سبق ذكره هو القياس الثابت في مصدر الفعل الثلاثي  </a:t>
            </a:r>
            <a:endParaRPr lang="ar-AE" sz="3200" b="1" dirty="0">
              <a:solidFill>
                <a:srgbClr val="FF0000"/>
              </a:solidFill>
            </a:endParaRPr>
          </a:p>
        </p:txBody>
      </p:sp>
      <p:sp>
        <p:nvSpPr>
          <p:cNvPr id="3" name="مخطط انسيابي: تحضير 2"/>
          <p:cNvSpPr/>
          <p:nvPr/>
        </p:nvSpPr>
        <p:spPr>
          <a:xfrm>
            <a:off x="385447" y="1633364"/>
            <a:ext cx="8856984" cy="1080120"/>
          </a:xfrm>
          <a:prstGeom prst="flowChartPreparation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4">
                    <a:lumMod val="50000"/>
                  </a:schemeClr>
                </a:solidFill>
              </a:rPr>
              <a:t>وما جاء مخالفاً لذلك يُقتَصَرُ فيه على السَّماع </a:t>
            </a:r>
            <a:endParaRPr lang="ar-AE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مخطط انسيابي: عرض 3"/>
          <p:cNvSpPr/>
          <p:nvPr/>
        </p:nvSpPr>
        <p:spPr>
          <a:xfrm>
            <a:off x="540445" y="3001516"/>
            <a:ext cx="8352928" cy="1368152"/>
          </a:xfrm>
          <a:prstGeom prst="flowChartDisplay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C000"/>
                </a:solidFill>
              </a:rPr>
              <a:t>ولذلك فإن الرجوع إلى المعاجم اللُّغويّة ضروريٌ لمعرفة مصدر الثلاثي</a:t>
            </a:r>
            <a:endParaRPr lang="ar-AE" sz="3200" b="1" dirty="0">
              <a:solidFill>
                <a:srgbClr val="FFC000"/>
              </a:solidFill>
            </a:endParaRPr>
          </a:p>
        </p:txBody>
      </p:sp>
      <p:sp>
        <p:nvSpPr>
          <p:cNvPr id="5" name="مخطط انسيابي: بيانات مخزّنة 4"/>
          <p:cNvSpPr/>
          <p:nvPr/>
        </p:nvSpPr>
        <p:spPr>
          <a:xfrm>
            <a:off x="7021165" y="4657700"/>
            <a:ext cx="2221266" cy="936104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0070C0"/>
                </a:solidFill>
              </a:rPr>
              <a:t>وردت أفعال مخالفة لهذا القياس </a:t>
            </a:r>
            <a:endParaRPr lang="ar-AE" sz="2400" b="1" dirty="0">
              <a:solidFill>
                <a:srgbClr val="0070C0"/>
              </a:solidFill>
            </a:endParaRPr>
          </a:p>
        </p:txBody>
      </p:sp>
      <p:sp>
        <p:nvSpPr>
          <p:cNvPr id="6" name="سحابة 5"/>
          <p:cNvSpPr/>
          <p:nvPr/>
        </p:nvSpPr>
        <p:spPr>
          <a:xfrm>
            <a:off x="5902975" y="4584633"/>
            <a:ext cx="972108" cy="1080120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مثل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7" name="متوازي أضلاع 6"/>
          <p:cNvSpPr/>
          <p:nvPr/>
        </p:nvSpPr>
        <p:spPr>
          <a:xfrm>
            <a:off x="4140845" y="4657700"/>
            <a:ext cx="1762130" cy="936104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70C0"/>
                </a:solidFill>
              </a:rPr>
              <a:t>سَخِطَ : سُخْطاً </a:t>
            </a:r>
            <a:endParaRPr lang="ar-AE" sz="1600" b="1" dirty="0">
              <a:solidFill>
                <a:srgbClr val="0070C0"/>
              </a:solidFill>
            </a:endParaRPr>
          </a:p>
        </p:txBody>
      </p:sp>
      <p:sp>
        <p:nvSpPr>
          <p:cNvPr id="8" name="متوازي أضلاع 7"/>
          <p:cNvSpPr/>
          <p:nvPr/>
        </p:nvSpPr>
        <p:spPr>
          <a:xfrm>
            <a:off x="2412653" y="4686292"/>
            <a:ext cx="1584176" cy="936104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0070C0"/>
                </a:solidFill>
              </a:rPr>
              <a:t>ذَهَبَ : ذَهاباً</a:t>
            </a:r>
            <a:endParaRPr lang="ar-AE" b="1" dirty="0">
              <a:solidFill>
                <a:srgbClr val="0070C0"/>
              </a:solidFill>
            </a:endParaRPr>
          </a:p>
        </p:txBody>
      </p:sp>
      <p:sp>
        <p:nvSpPr>
          <p:cNvPr id="9" name="متوازي أضلاع 8"/>
          <p:cNvSpPr/>
          <p:nvPr/>
        </p:nvSpPr>
        <p:spPr>
          <a:xfrm>
            <a:off x="684461" y="4686292"/>
            <a:ext cx="1584176" cy="936104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rgbClr val="0070C0"/>
                </a:solidFill>
              </a:rPr>
              <a:t>شَكَرَ : شُكراً</a:t>
            </a:r>
            <a:endParaRPr lang="ar-AE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108728"/>
      </p:ext>
    </p:extLst>
  </p:cSld>
  <p:clrMapOvr>
    <a:masterClrMapping/>
  </p:clrMapOvr>
  <p:transition spd="slow">
    <p:randomBar dir="vert"/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جسم مشطوف الحواف 1"/>
          <p:cNvSpPr/>
          <p:nvPr/>
        </p:nvSpPr>
        <p:spPr>
          <a:xfrm>
            <a:off x="3348757" y="121196"/>
            <a:ext cx="3024336" cy="936104"/>
          </a:xfrm>
          <a:prstGeom prst="beve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solidFill>
                  <a:srgbClr val="FF0000"/>
                </a:solidFill>
              </a:rPr>
              <a:t>المصدر</a:t>
            </a:r>
            <a:endParaRPr lang="ar-AE" sz="5400" b="1" dirty="0">
              <a:solidFill>
                <a:srgbClr val="FF0000"/>
              </a:solidFill>
            </a:endParaRPr>
          </a:p>
        </p:txBody>
      </p:sp>
      <p:sp>
        <p:nvSpPr>
          <p:cNvPr id="4" name="تمرير عمودي 3"/>
          <p:cNvSpPr/>
          <p:nvPr/>
        </p:nvSpPr>
        <p:spPr>
          <a:xfrm>
            <a:off x="1692573" y="1561356"/>
            <a:ext cx="6552728" cy="3528392"/>
          </a:xfrm>
          <a:prstGeom prst="vertic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</a:rPr>
              <a:t>اسم يدل على حدث غير مرتبط بزمن </a:t>
            </a:r>
            <a:endParaRPr lang="ar-AE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819021"/>
      </p:ext>
    </p:extLst>
  </p:cSld>
  <p:clrMapOvr>
    <a:masterClrMapping/>
  </p:clrMapOvr>
  <p:transition spd="slow">
    <p:wipe dir="r"/>
    <p:sndAc>
      <p:stSnd>
        <p:snd r:embed="rId3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تمرير أفقي 1"/>
          <p:cNvSpPr/>
          <p:nvPr/>
        </p:nvSpPr>
        <p:spPr>
          <a:xfrm>
            <a:off x="1332533" y="193204"/>
            <a:ext cx="6912768" cy="1512168"/>
          </a:xfrm>
          <a:prstGeom prst="horizont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accent4"/>
                </a:solidFill>
              </a:rPr>
              <a:t>يصاغ المصدر من الفعل الثلاثي </a:t>
            </a:r>
            <a:endParaRPr lang="ar-AE" sz="4800" b="1" dirty="0">
              <a:solidFill>
                <a:schemeClr val="accent4"/>
              </a:solidFill>
            </a:endParaRPr>
          </a:p>
        </p:txBody>
      </p:sp>
      <p:sp>
        <p:nvSpPr>
          <p:cNvPr id="3" name="مخطط انسيابي: شريط مثقب 2"/>
          <p:cNvSpPr/>
          <p:nvPr/>
        </p:nvSpPr>
        <p:spPr>
          <a:xfrm>
            <a:off x="1188517" y="2785492"/>
            <a:ext cx="6408712" cy="2088232"/>
          </a:xfrm>
          <a:prstGeom prst="flowChartPunchedTap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600" b="1" dirty="0" smtClean="0">
                <a:solidFill>
                  <a:srgbClr val="C00000"/>
                </a:solidFill>
              </a:rPr>
              <a:t>1- باعتبار دلالة الفعل </a:t>
            </a:r>
            <a:endParaRPr lang="ar-AE" sz="6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286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3" name="voltage.wav"/>
          </p:stSnd>
        </p:sndAc>
      </p:transition>
    </mc:Choice>
    <mc:Fallback>
      <p:transition spd="slow">
        <p:circle/>
        <p:sndAc>
          <p:stSnd>
            <p:snd r:embed="rId3" name="voltag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7165181" y="409228"/>
            <a:ext cx="1944216" cy="1152128"/>
          </a:xfrm>
          <a:prstGeom prst="su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أولاً</a:t>
            </a:r>
            <a:endParaRPr lang="ar-AE" sz="3200" b="1" dirty="0">
              <a:solidFill>
                <a:srgbClr val="FF0000"/>
              </a:solidFill>
            </a:endParaRPr>
          </a:p>
        </p:txBody>
      </p:sp>
      <p:sp>
        <p:nvSpPr>
          <p:cNvPr id="3" name="مجسم مشطوف الحواف 2"/>
          <p:cNvSpPr/>
          <p:nvPr/>
        </p:nvSpPr>
        <p:spPr>
          <a:xfrm>
            <a:off x="1044501" y="409228"/>
            <a:ext cx="5832648" cy="1368152"/>
          </a:xfrm>
          <a:prstGeom prst="beve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إن دلَّ الفعل على حِرفَة أو ولاية , فمصدره على وزن فِعالَة </a:t>
            </a:r>
            <a:endParaRPr lang="ar-AE" sz="3200" b="1" dirty="0">
              <a:solidFill>
                <a:srgbClr val="FF0000"/>
              </a:solidFill>
            </a:endParaRPr>
          </a:p>
        </p:txBody>
      </p:sp>
      <p:sp>
        <p:nvSpPr>
          <p:cNvPr id="7" name="نجمة مكونة من 10 نقاط 6"/>
          <p:cNvSpPr/>
          <p:nvPr/>
        </p:nvSpPr>
        <p:spPr>
          <a:xfrm>
            <a:off x="7309197" y="2353444"/>
            <a:ext cx="1584176" cy="1440160"/>
          </a:xfrm>
          <a:prstGeom prst="star10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rgbClr val="FF0000"/>
                </a:solidFill>
              </a:rPr>
              <a:t>مثل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8" name="مخطط انسيابي: رابط خارج الصفحة 7"/>
          <p:cNvSpPr/>
          <p:nvPr/>
        </p:nvSpPr>
        <p:spPr>
          <a:xfrm>
            <a:off x="4500885" y="2353444"/>
            <a:ext cx="2088232" cy="1368152"/>
          </a:xfrm>
          <a:prstGeom prst="flowChartOffpageConnector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solidFill>
                  <a:srgbClr val="0070C0"/>
                </a:solidFill>
              </a:rPr>
              <a:t>صَنَعَ</a:t>
            </a:r>
            <a:endParaRPr lang="ar-AE" sz="5400" b="1" dirty="0">
              <a:solidFill>
                <a:srgbClr val="0070C0"/>
              </a:solidFill>
            </a:endParaRPr>
          </a:p>
        </p:txBody>
      </p:sp>
      <p:sp>
        <p:nvSpPr>
          <p:cNvPr id="9" name="مخطط انسيابي: رابط خارج الصفحة 8"/>
          <p:cNvSpPr/>
          <p:nvPr/>
        </p:nvSpPr>
        <p:spPr>
          <a:xfrm>
            <a:off x="1404541" y="2362756"/>
            <a:ext cx="2088232" cy="1368152"/>
          </a:xfrm>
          <a:prstGeom prst="flowChartOffpage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600" b="1" dirty="0" smtClean="0">
                <a:solidFill>
                  <a:srgbClr val="0070C0"/>
                </a:solidFill>
              </a:rPr>
              <a:t>سَفَرَ</a:t>
            </a:r>
            <a:endParaRPr lang="ar-AE" sz="6600" b="1" dirty="0">
              <a:solidFill>
                <a:srgbClr val="0070C0"/>
              </a:solidFill>
            </a:endParaRPr>
          </a:p>
        </p:txBody>
      </p:sp>
      <p:sp>
        <p:nvSpPr>
          <p:cNvPr id="10" name="مخمس عادي 9"/>
          <p:cNvSpPr/>
          <p:nvPr/>
        </p:nvSpPr>
        <p:spPr>
          <a:xfrm>
            <a:off x="4320865" y="4153644"/>
            <a:ext cx="2448272" cy="1224136"/>
          </a:xfrm>
          <a:prstGeom prst="pentag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tx1"/>
                </a:solidFill>
              </a:rPr>
              <a:t>صِناعَةٌ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11" name="مخمس عادي 10"/>
          <p:cNvSpPr/>
          <p:nvPr/>
        </p:nvSpPr>
        <p:spPr>
          <a:xfrm>
            <a:off x="1224521" y="4153644"/>
            <a:ext cx="2448272" cy="1224136"/>
          </a:xfrm>
          <a:prstGeom prst="pentagon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tx1"/>
                </a:solidFill>
              </a:rPr>
              <a:t>سِفارة</a:t>
            </a:r>
            <a:r>
              <a:rPr lang="ar-SA" dirty="0" smtClean="0"/>
              <a:t> </a:t>
            </a:r>
            <a:endParaRPr lang="ar-AE" dirty="0"/>
          </a:p>
        </p:txBody>
      </p:sp>
    </p:spTree>
    <p:extLst>
      <p:ext uri="{BB962C8B-B14F-4D97-AF65-F5344CB8AC3E}">
        <p14:creationId xmlns:p14="http://schemas.microsoft.com/office/powerpoint/2010/main" val="733560115"/>
      </p:ext>
    </p:extLst>
  </p:cSld>
  <p:clrMapOvr>
    <a:masterClrMapping/>
  </p:clrMapOvr>
  <p:transition spd="slow">
    <p:pull dir="r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7453213" y="265212"/>
            <a:ext cx="1872208" cy="1512168"/>
          </a:xfrm>
          <a:prstGeom prst="su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ثانياً</a:t>
            </a:r>
            <a:endParaRPr lang="ar-AE" sz="2400" b="1" dirty="0">
              <a:solidFill>
                <a:srgbClr val="FF0000"/>
              </a:solidFill>
            </a:endParaRPr>
          </a:p>
        </p:txBody>
      </p:sp>
      <p:sp>
        <p:nvSpPr>
          <p:cNvPr id="3" name="موجة 2"/>
          <p:cNvSpPr/>
          <p:nvPr/>
        </p:nvSpPr>
        <p:spPr>
          <a:xfrm>
            <a:off x="612453" y="409228"/>
            <a:ext cx="6624736" cy="1368152"/>
          </a:xfrm>
          <a:prstGeom prst="wav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2"/>
                </a:solidFill>
              </a:rPr>
              <a:t>إن دلَّ على اضطراب وهيجان , فمصدره على وزن فَعَلان </a:t>
            </a:r>
            <a:endParaRPr lang="ar-AE" sz="2800" b="1" dirty="0">
              <a:solidFill>
                <a:schemeClr val="tx2"/>
              </a:solidFill>
            </a:endParaRPr>
          </a:p>
        </p:txBody>
      </p:sp>
      <p:sp>
        <p:nvSpPr>
          <p:cNvPr id="4" name="نجمة مكونة من 6 نقاط 3"/>
          <p:cNvSpPr/>
          <p:nvPr/>
        </p:nvSpPr>
        <p:spPr>
          <a:xfrm>
            <a:off x="7381205" y="2641476"/>
            <a:ext cx="1296144" cy="1296144"/>
          </a:xfrm>
          <a:prstGeom prst="star6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tx2">
                    <a:lumMod val="75000"/>
                  </a:schemeClr>
                </a:solidFill>
              </a:rPr>
              <a:t>مثل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5" name="وسيلة شرح مستطيلة مستديرة الزوايا 4"/>
          <p:cNvSpPr/>
          <p:nvPr/>
        </p:nvSpPr>
        <p:spPr>
          <a:xfrm>
            <a:off x="2916709" y="2353444"/>
            <a:ext cx="2448272" cy="1296144"/>
          </a:xfrm>
          <a:prstGeom prst="wedgeRoundRectCallou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solidFill>
                  <a:srgbClr val="FFFF00"/>
                </a:solidFill>
              </a:rPr>
              <a:t>فاضَ</a:t>
            </a:r>
            <a:endParaRPr lang="ar-AE" sz="5400" b="1" dirty="0">
              <a:solidFill>
                <a:srgbClr val="FFFF00"/>
              </a:solidFill>
            </a:endParaRPr>
          </a:p>
        </p:txBody>
      </p:sp>
      <p:sp>
        <p:nvSpPr>
          <p:cNvPr id="6" name="مخمس عادي 5"/>
          <p:cNvSpPr/>
          <p:nvPr/>
        </p:nvSpPr>
        <p:spPr>
          <a:xfrm>
            <a:off x="3132733" y="4009628"/>
            <a:ext cx="2592288" cy="1224136"/>
          </a:xfrm>
          <a:prstGeom prst="pentag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accent2"/>
                </a:solidFill>
              </a:rPr>
              <a:t>فَيَضَان</a:t>
            </a:r>
            <a:r>
              <a:rPr lang="ar-SA" dirty="0" smtClean="0"/>
              <a:t> </a:t>
            </a:r>
            <a:endParaRPr lang="ar-AE" dirty="0"/>
          </a:p>
        </p:txBody>
      </p:sp>
    </p:spTree>
    <p:extLst>
      <p:ext uri="{BB962C8B-B14F-4D97-AF65-F5344CB8AC3E}">
        <p14:creationId xmlns:p14="http://schemas.microsoft.com/office/powerpoint/2010/main" val="2489380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3" name="coin.wav"/>
          </p:stSnd>
        </p:sndAc>
      </p:transition>
    </mc:Choice>
    <mc:Fallback>
      <p:transition spd="slow">
        <p:sndAc>
          <p:stSnd>
            <p:snd r:embed="rId3" name="coi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7453213" y="265212"/>
            <a:ext cx="1584176" cy="1512168"/>
          </a:xfrm>
          <a:prstGeom prst="su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ثالثاً</a:t>
            </a:r>
            <a:endParaRPr lang="ar-AE" dirty="0">
              <a:solidFill>
                <a:srgbClr val="FF0000"/>
              </a:solidFill>
            </a:endParaRPr>
          </a:p>
        </p:txBody>
      </p:sp>
      <p:sp>
        <p:nvSpPr>
          <p:cNvPr id="3" name="موجة 2"/>
          <p:cNvSpPr/>
          <p:nvPr/>
        </p:nvSpPr>
        <p:spPr>
          <a:xfrm>
            <a:off x="612453" y="409228"/>
            <a:ext cx="6624736" cy="1368152"/>
          </a:xfrm>
          <a:prstGeom prst="wav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إن دلَّ على  لون  , فمصدره على وزن فُعْلَة</a:t>
            </a:r>
            <a:endParaRPr lang="ar-AE" sz="3200" b="1" dirty="0">
              <a:solidFill>
                <a:srgbClr val="FF0000"/>
              </a:solidFill>
            </a:endParaRPr>
          </a:p>
        </p:txBody>
      </p:sp>
      <p:sp>
        <p:nvSpPr>
          <p:cNvPr id="4" name="نجمة مكونة من 6 نقاط 3"/>
          <p:cNvSpPr/>
          <p:nvPr/>
        </p:nvSpPr>
        <p:spPr>
          <a:xfrm>
            <a:off x="7381205" y="2641476"/>
            <a:ext cx="1296144" cy="1296144"/>
          </a:xfrm>
          <a:prstGeom prst="star6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accent3"/>
                </a:solidFill>
              </a:rPr>
              <a:t>مثل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5" name="وسيلة شرح مستطيلة مستديرة الزوايا 4"/>
          <p:cNvSpPr/>
          <p:nvPr/>
        </p:nvSpPr>
        <p:spPr>
          <a:xfrm>
            <a:off x="2844701" y="2353444"/>
            <a:ext cx="2520280" cy="1296144"/>
          </a:xfrm>
          <a:prstGeom prst="wedgeRoundRect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b="1" dirty="0" smtClean="0">
                <a:solidFill>
                  <a:schemeClr val="accent4">
                    <a:lumMod val="50000"/>
                  </a:schemeClr>
                </a:solidFill>
              </a:rPr>
              <a:t>صَفُرَ</a:t>
            </a:r>
            <a:endParaRPr lang="ar-AE" sz="6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مخمس عادي 5"/>
          <p:cNvSpPr/>
          <p:nvPr/>
        </p:nvSpPr>
        <p:spPr>
          <a:xfrm>
            <a:off x="2844701" y="4009628"/>
            <a:ext cx="2664296" cy="1224136"/>
          </a:xfrm>
          <a:prstGeom prst="pentagon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solidFill>
                  <a:srgbClr val="FFC000"/>
                </a:solidFill>
              </a:rPr>
              <a:t>صُفْرَة</a:t>
            </a:r>
            <a:r>
              <a:rPr lang="ar-SA" dirty="0" smtClean="0"/>
              <a:t>  </a:t>
            </a:r>
            <a:endParaRPr lang="ar-AE" dirty="0"/>
          </a:p>
        </p:txBody>
      </p:sp>
    </p:spTree>
    <p:extLst>
      <p:ext uri="{BB962C8B-B14F-4D97-AF65-F5344CB8AC3E}">
        <p14:creationId xmlns:p14="http://schemas.microsoft.com/office/powerpoint/2010/main" val="1928246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  <p:sndAc>
          <p:stSnd>
            <p:snd r:embed="rId3" name="laser.wav"/>
          </p:stSnd>
        </p:sndAc>
      </p:transition>
    </mc:Choice>
    <mc:Fallback>
      <p:transition>
        <p:cut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7453213" y="265212"/>
            <a:ext cx="1872208" cy="1512168"/>
          </a:xfrm>
          <a:prstGeom prst="su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FF0000"/>
                </a:solidFill>
              </a:rPr>
              <a:t>رابعاً</a:t>
            </a:r>
            <a:endParaRPr lang="ar-AE" sz="2000" b="1" dirty="0">
              <a:solidFill>
                <a:srgbClr val="FF0000"/>
              </a:solidFill>
            </a:endParaRPr>
          </a:p>
        </p:txBody>
      </p:sp>
      <p:sp>
        <p:nvSpPr>
          <p:cNvPr id="3" name="موجة 2"/>
          <p:cNvSpPr/>
          <p:nvPr/>
        </p:nvSpPr>
        <p:spPr>
          <a:xfrm>
            <a:off x="612453" y="409228"/>
            <a:ext cx="6624736" cy="1368152"/>
          </a:xfrm>
          <a:prstGeom prst="wav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إن دلَّ على  امتناع   , فمصدره على وزن فِعال</a:t>
            </a:r>
            <a:endParaRPr lang="ar-AE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نجمة مكونة من 6 نقاط 3"/>
          <p:cNvSpPr/>
          <p:nvPr/>
        </p:nvSpPr>
        <p:spPr>
          <a:xfrm>
            <a:off x="7381205" y="2641476"/>
            <a:ext cx="1296144" cy="1296144"/>
          </a:xfrm>
          <a:prstGeom prst="star6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bg2">
                    <a:lumMod val="10000"/>
                  </a:schemeClr>
                </a:solidFill>
              </a:rPr>
              <a:t>مثل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5" name="وسيلة شرح مستطيلة مستديرة الزوايا 4"/>
          <p:cNvSpPr/>
          <p:nvPr/>
        </p:nvSpPr>
        <p:spPr>
          <a:xfrm>
            <a:off x="3348757" y="2353444"/>
            <a:ext cx="2304256" cy="1296144"/>
          </a:xfrm>
          <a:prstGeom prst="wedgeRoundRectCallou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أبى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6" name="مخمس عادي 5"/>
          <p:cNvSpPr/>
          <p:nvPr/>
        </p:nvSpPr>
        <p:spPr>
          <a:xfrm>
            <a:off x="3132733" y="4009628"/>
            <a:ext cx="2592288" cy="1224136"/>
          </a:xfrm>
          <a:prstGeom prst="pentag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tx1"/>
                </a:solidFill>
              </a:rPr>
              <a:t>إباء</a:t>
            </a:r>
            <a:r>
              <a:rPr lang="ar-SA" dirty="0" smtClean="0"/>
              <a:t>  </a:t>
            </a:r>
            <a:endParaRPr lang="ar-AE" dirty="0"/>
          </a:p>
        </p:txBody>
      </p:sp>
    </p:spTree>
    <p:extLst>
      <p:ext uri="{BB962C8B-B14F-4D97-AF65-F5344CB8AC3E}">
        <p14:creationId xmlns:p14="http://schemas.microsoft.com/office/powerpoint/2010/main" val="1470466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3" name="breeze.wav"/>
          </p:stSnd>
        </p:sndAc>
      </p:transition>
    </mc:Choice>
    <mc:Fallback>
      <p:transition spd="slow">
        <p:circle/>
        <p:sndAc>
          <p:stSnd>
            <p:snd r:embed="rId3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7597229" y="193204"/>
            <a:ext cx="1872208" cy="1296144"/>
          </a:xfrm>
          <a:prstGeom prst="su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FF0000"/>
                </a:solidFill>
              </a:rPr>
              <a:t>خامساً</a:t>
            </a:r>
            <a:endParaRPr lang="ar-AE" b="1" dirty="0">
              <a:solidFill>
                <a:srgbClr val="FF0000"/>
              </a:solidFill>
            </a:endParaRPr>
          </a:p>
        </p:txBody>
      </p:sp>
      <p:sp>
        <p:nvSpPr>
          <p:cNvPr id="3" name="مستطيل ذو زاويتين مستديرتين في نفس الجانب 2"/>
          <p:cNvSpPr/>
          <p:nvPr/>
        </p:nvSpPr>
        <p:spPr>
          <a:xfrm>
            <a:off x="900485" y="193204"/>
            <a:ext cx="6552728" cy="1440160"/>
          </a:xfrm>
          <a:prstGeom prst="round2Same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accent3">
                    <a:lumMod val="75000"/>
                  </a:schemeClr>
                </a:solidFill>
              </a:rPr>
              <a:t>أن دلَ على صوت , فمصدره على وزن فَعيل أو فُعال</a:t>
            </a:r>
            <a:endParaRPr lang="ar-AE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نجمة مكونة من 6 نقاط 3"/>
          <p:cNvSpPr/>
          <p:nvPr/>
        </p:nvSpPr>
        <p:spPr>
          <a:xfrm>
            <a:off x="7597229" y="2137420"/>
            <a:ext cx="1440160" cy="1584176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مثل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5" name="وسيلة شرح مستطيلة مستديرة الزوايا 4"/>
          <p:cNvSpPr/>
          <p:nvPr/>
        </p:nvSpPr>
        <p:spPr>
          <a:xfrm>
            <a:off x="5004941" y="2281436"/>
            <a:ext cx="2088232" cy="1224136"/>
          </a:xfrm>
          <a:prstGeom prst="wedgeRoundRect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solidFill>
                  <a:srgbClr val="00B0F0"/>
                </a:solidFill>
              </a:rPr>
              <a:t>طنَّ</a:t>
            </a:r>
            <a:endParaRPr lang="ar-AE" sz="5400" b="1" dirty="0">
              <a:solidFill>
                <a:srgbClr val="00B0F0"/>
              </a:solidFill>
            </a:endParaRPr>
          </a:p>
        </p:txBody>
      </p:sp>
      <p:sp>
        <p:nvSpPr>
          <p:cNvPr id="6" name="وسيلة شرح مستطيلة مستديرة الزوايا 5"/>
          <p:cNvSpPr/>
          <p:nvPr/>
        </p:nvSpPr>
        <p:spPr>
          <a:xfrm>
            <a:off x="1908597" y="2317440"/>
            <a:ext cx="2088232" cy="1224136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tx2"/>
                </a:solidFill>
              </a:rPr>
              <a:t>عَوى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7" name="مستطيل مخدوش من كلا الطرفين 6"/>
          <p:cNvSpPr/>
          <p:nvPr/>
        </p:nvSpPr>
        <p:spPr>
          <a:xfrm>
            <a:off x="5076949" y="4009628"/>
            <a:ext cx="2016224" cy="1512168"/>
          </a:xfrm>
          <a:prstGeom prst="snip2Same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00B0F0"/>
                </a:solidFill>
              </a:rPr>
              <a:t>طَنين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8" name="مستطيل مخدوش من كلا الطرفين 7"/>
          <p:cNvSpPr/>
          <p:nvPr/>
        </p:nvSpPr>
        <p:spPr>
          <a:xfrm>
            <a:off x="2133674" y="4094483"/>
            <a:ext cx="1863155" cy="1512168"/>
          </a:xfrm>
          <a:prstGeom prst="snip2Same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2"/>
                </a:solidFill>
              </a:rPr>
              <a:t>عُواء</a:t>
            </a:r>
            <a:r>
              <a:rPr lang="ar-SA" dirty="0" smtClean="0"/>
              <a:t> </a:t>
            </a:r>
            <a:endParaRPr lang="ar-AE" dirty="0"/>
          </a:p>
        </p:txBody>
      </p:sp>
    </p:spTree>
    <p:extLst>
      <p:ext uri="{BB962C8B-B14F-4D97-AF65-F5344CB8AC3E}">
        <p14:creationId xmlns:p14="http://schemas.microsoft.com/office/powerpoint/2010/main" val="198850088"/>
      </p:ext>
    </p:extLst>
  </p:cSld>
  <p:clrMapOvr>
    <a:masterClrMapping/>
  </p:clrMapOvr>
  <p:transition spd="slow">
    <p:push dir="u"/>
    <p:sndAc>
      <p:stSnd>
        <p:snd r:embed="rId3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7453212" y="265212"/>
            <a:ext cx="2268637" cy="1512168"/>
          </a:xfrm>
          <a:prstGeom prst="su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FF0000"/>
                </a:solidFill>
              </a:rPr>
              <a:t>ساد</a:t>
            </a:r>
            <a:r>
              <a:rPr lang="ar-SA" b="1" dirty="0" smtClean="0">
                <a:solidFill>
                  <a:srgbClr val="FF0000"/>
                </a:solidFill>
              </a:rPr>
              <a:t>ساً</a:t>
            </a:r>
            <a:endParaRPr lang="ar-AE" b="1" dirty="0">
              <a:solidFill>
                <a:srgbClr val="FF0000"/>
              </a:solidFill>
            </a:endParaRPr>
          </a:p>
        </p:txBody>
      </p:sp>
      <p:sp>
        <p:nvSpPr>
          <p:cNvPr id="3" name="موجة 2"/>
          <p:cNvSpPr/>
          <p:nvPr/>
        </p:nvSpPr>
        <p:spPr>
          <a:xfrm>
            <a:off x="612453" y="409228"/>
            <a:ext cx="6624736" cy="1368152"/>
          </a:xfrm>
          <a:prstGeom prst="wav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2">
                    <a:lumMod val="75000"/>
                  </a:schemeClr>
                </a:solidFill>
              </a:rPr>
              <a:t>إن دلَّ على </a:t>
            </a:r>
            <a:r>
              <a:rPr lang="ar-SA" sz="3200" b="1" dirty="0" smtClean="0">
                <a:solidFill>
                  <a:schemeClr val="tx2">
                    <a:lumMod val="75000"/>
                  </a:schemeClr>
                </a:solidFill>
              </a:rPr>
              <a:t>عيب </a:t>
            </a:r>
            <a:r>
              <a:rPr lang="ar-SA" sz="3200" b="1" dirty="0" smtClean="0">
                <a:solidFill>
                  <a:schemeClr val="tx2">
                    <a:lumMod val="75000"/>
                  </a:schemeClr>
                </a:solidFill>
              </a:rPr>
              <a:t>, فمصدره على وزن </a:t>
            </a:r>
            <a:r>
              <a:rPr lang="ar-SA" sz="3200" b="1" dirty="0" smtClean="0">
                <a:solidFill>
                  <a:schemeClr val="tx2">
                    <a:lumMod val="75000"/>
                  </a:schemeClr>
                </a:solidFill>
              </a:rPr>
              <a:t>فَعَل</a:t>
            </a:r>
            <a:endParaRPr lang="ar-AE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نجمة مكونة من 6 نقاط 3"/>
          <p:cNvSpPr/>
          <p:nvPr/>
        </p:nvSpPr>
        <p:spPr>
          <a:xfrm>
            <a:off x="7381205" y="2641476"/>
            <a:ext cx="1296144" cy="1296144"/>
          </a:xfrm>
          <a:prstGeom prst="star6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92D050"/>
                </a:solidFill>
              </a:rPr>
              <a:t>مثل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5" name="وسيلة شرح مستطيلة مستديرة الزوايا 4"/>
          <p:cNvSpPr/>
          <p:nvPr/>
        </p:nvSpPr>
        <p:spPr>
          <a:xfrm>
            <a:off x="2628677" y="2353444"/>
            <a:ext cx="3312368" cy="1296144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accent4">
                    <a:lumMod val="50000"/>
                  </a:schemeClr>
                </a:solidFill>
              </a:rPr>
              <a:t>عَميَ</a:t>
            </a:r>
            <a:endParaRPr lang="ar-AE" sz="4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مخمس عادي 5"/>
          <p:cNvSpPr/>
          <p:nvPr/>
        </p:nvSpPr>
        <p:spPr>
          <a:xfrm>
            <a:off x="2772693" y="4009628"/>
            <a:ext cx="3168352" cy="1224136"/>
          </a:xfrm>
          <a:prstGeom prst="pentago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accent2">
                    <a:lumMod val="50000"/>
                  </a:schemeClr>
                </a:solidFill>
              </a:rPr>
              <a:t>عَمَى</a:t>
            </a:r>
            <a:r>
              <a:rPr lang="ar-SA" dirty="0" smtClean="0"/>
              <a:t> </a:t>
            </a:r>
            <a:r>
              <a:rPr lang="ar-SA" dirty="0" smtClean="0"/>
              <a:t>  </a:t>
            </a:r>
            <a:endParaRPr lang="ar-AE" dirty="0"/>
          </a:p>
        </p:txBody>
      </p:sp>
    </p:spTree>
    <p:extLst>
      <p:ext uri="{BB962C8B-B14F-4D97-AF65-F5344CB8AC3E}">
        <p14:creationId xmlns:p14="http://schemas.microsoft.com/office/powerpoint/2010/main" val="1629596208"/>
      </p:ext>
    </p:extLst>
  </p:cSld>
  <p:clrMapOvr>
    <a:masterClrMapping/>
  </p:clrMapOvr>
  <p:transition spd="slow">
    <p:cover dir="r"/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513</Words>
  <Application>Microsoft Office PowerPoint</Application>
  <PresentationFormat>مخصص</PresentationFormat>
  <Paragraphs>98</Paragraphs>
  <Slides>13</Slides>
  <Notes>13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mohamed hamed aloqil</dc:creator>
  <cp:lastModifiedBy>محمد حامد العقيلي </cp:lastModifiedBy>
  <cp:revision>21</cp:revision>
  <dcterms:created xsi:type="dcterms:W3CDTF">2017-11-10T12:10:39Z</dcterms:created>
  <dcterms:modified xsi:type="dcterms:W3CDTF">2017-11-11T13:29:50Z</dcterms:modified>
</cp:coreProperties>
</file>