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1" r:id="rId4"/>
    <p:sldId id="264" r:id="rId5"/>
    <p:sldId id="288" r:id="rId6"/>
    <p:sldId id="258" r:id="rId7"/>
    <p:sldId id="260" r:id="rId8"/>
    <p:sldId id="262" r:id="rId9"/>
    <p:sldId id="263" r:id="rId10"/>
    <p:sldId id="289" r:id="rId11"/>
    <p:sldId id="277" r:id="rId12"/>
    <p:sldId id="290" r:id="rId13"/>
    <p:sldId id="279" r:id="rId14"/>
    <p:sldId id="296" r:id="rId15"/>
    <p:sldId id="270" r:id="rId16"/>
    <p:sldId id="273" r:id="rId17"/>
    <p:sldId id="274" r:id="rId18"/>
    <p:sldId id="285" r:id="rId19"/>
    <p:sldId id="291" r:id="rId20"/>
    <p:sldId id="278" r:id="rId21"/>
    <p:sldId id="292" r:id="rId22"/>
    <p:sldId id="297" r:id="rId23"/>
    <p:sldId id="271" r:id="rId2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01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7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8E33-0506-4600-B8CC-C3558F40F211}" type="datetimeFigureOut">
              <a:rPr lang="ar-SA" smtClean="0"/>
              <a:t>02/21/39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ACE3-A4B9-4419-9257-8CC5BFBC12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946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8E33-0506-4600-B8CC-C3558F40F211}" type="datetimeFigureOut">
              <a:rPr lang="ar-SA" smtClean="0"/>
              <a:t>02/21/39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ACE3-A4B9-4419-9257-8CC5BFBC12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498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8E33-0506-4600-B8CC-C3558F40F211}" type="datetimeFigureOut">
              <a:rPr lang="ar-SA" smtClean="0"/>
              <a:t>02/21/39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ACE3-A4B9-4419-9257-8CC5BFBC12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5056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8E33-0506-4600-B8CC-C3558F40F211}" type="datetimeFigureOut">
              <a:rPr lang="ar-SA" smtClean="0"/>
              <a:t>02/21/39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ACE3-A4B9-4419-9257-8CC5BFBC12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129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8E33-0506-4600-B8CC-C3558F40F211}" type="datetimeFigureOut">
              <a:rPr lang="ar-SA" smtClean="0"/>
              <a:t>02/21/39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ACE3-A4B9-4419-9257-8CC5BFBC12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60089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8E33-0506-4600-B8CC-C3558F40F211}" type="datetimeFigureOut">
              <a:rPr lang="ar-SA" smtClean="0"/>
              <a:t>02/21/39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ACE3-A4B9-4419-9257-8CC5BFBC12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9605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8E33-0506-4600-B8CC-C3558F40F211}" type="datetimeFigureOut">
              <a:rPr lang="ar-SA" smtClean="0"/>
              <a:t>02/21/39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ACE3-A4B9-4419-9257-8CC5BFBC12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9090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8E33-0506-4600-B8CC-C3558F40F211}" type="datetimeFigureOut">
              <a:rPr lang="ar-SA" smtClean="0"/>
              <a:t>02/21/39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ACE3-A4B9-4419-9257-8CC5BFBC12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448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8E33-0506-4600-B8CC-C3558F40F211}" type="datetimeFigureOut">
              <a:rPr lang="ar-SA" smtClean="0"/>
              <a:t>02/21/39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ACE3-A4B9-4419-9257-8CC5BFBC12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4770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8E33-0506-4600-B8CC-C3558F40F211}" type="datetimeFigureOut">
              <a:rPr lang="ar-SA" smtClean="0"/>
              <a:t>02/21/39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ACE3-A4B9-4419-9257-8CC5BFBC12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8412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8E33-0506-4600-B8CC-C3558F40F211}" type="datetimeFigureOut">
              <a:rPr lang="ar-SA" smtClean="0"/>
              <a:t>02/21/39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ACE3-A4B9-4419-9257-8CC5BFBC12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3284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C8E33-0506-4600-B8CC-C3558F40F211}" type="datetimeFigureOut">
              <a:rPr lang="ar-SA" smtClean="0"/>
              <a:t>02/21/39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BACE3-A4B9-4419-9257-8CC5BFBC12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5524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g"/><Relationship Id="rId5" Type="http://schemas.openxmlformats.org/officeDocument/2006/relationships/image" Target="../media/image19.jpg"/><Relationship Id="rId4" Type="http://schemas.openxmlformats.org/officeDocument/2006/relationships/image" Target="../media/image18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g"/><Relationship Id="rId5" Type="http://schemas.openxmlformats.org/officeDocument/2006/relationships/image" Target="../media/image19.jpg"/><Relationship Id="rId4" Type="http://schemas.openxmlformats.org/officeDocument/2006/relationships/image" Target="../media/image18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g"/><Relationship Id="rId5" Type="http://schemas.openxmlformats.org/officeDocument/2006/relationships/image" Target="../media/image19.jpg"/><Relationship Id="rId4" Type="http://schemas.openxmlformats.org/officeDocument/2006/relationships/image" Target="../media/image17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audio" Target="../media/audio1.wav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3.wav"/><Relationship Id="rId4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6000" b="1" dirty="0" smtClean="0"/>
              <a:t>علامات إعراب الفعل المضارع الأصلية</a:t>
            </a:r>
            <a:endParaRPr lang="ar-SA" sz="60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13825"/>
            <a:ext cx="12192000" cy="534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603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0185"/>
            <a:ext cx="12192000" cy="5549259"/>
          </a:xfrm>
        </p:spPr>
      </p:pic>
      <p:sp>
        <p:nvSpPr>
          <p:cNvPr id="12" name="Rectangle 11"/>
          <p:cNvSpPr/>
          <p:nvPr/>
        </p:nvSpPr>
        <p:spPr>
          <a:xfrm>
            <a:off x="9720776" y="2096416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Rectangle 12"/>
          <p:cNvSpPr/>
          <p:nvPr/>
        </p:nvSpPr>
        <p:spPr>
          <a:xfrm>
            <a:off x="10634470" y="2125013"/>
            <a:ext cx="915812" cy="8128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Rectangle 24"/>
          <p:cNvSpPr/>
          <p:nvPr/>
        </p:nvSpPr>
        <p:spPr>
          <a:xfrm>
            <a:off x="6021919" y="3242029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Rectangle 27"/>
          <p:cNvSpPr/>
          <p:nvPr/>
        </p:nvSpPr>
        <p:spPr>
          <a:xfrm>
            <a:off x="6956074" y="2057172"/>
            <a:ext cx="913694" cy="118485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Rectangle 29"/>
          <p:cNvSpPr/>
          <p:nvPr/>
        </p:nvSpPr>
        <p:spPr>
          <a:xfrm>
            <a:off x="7856800" y="2060621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Rectangle 30"/>
          <p:cNvSpPr/>
          <p:nvPr/>
        </p:nvSpPr>
        <p:spPr>
          <a:xfrm>
            <a:off x="8795272" y="2063626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Rectangle 38"/>
          <p:cNvSpPr/>
          <p:nvPr/>
        </p:nvSpPr>
        <p:spPr>
          <a:xfrm>
            <a:off x="5108225" y="3253836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Rectangle 40"/>
          <p:cNvSpPr/>
          <p:nvPr/>
        </p:nvSpPr>
        <p:spPr>
          <a:xfrm>
            <a:off x="4173982" y="3242028"/>
            <a:ext cx="913694" cy="824607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Rectangle 45"/>
          <p:cNvSpPr/>
          <p:nvPr/>
        </p:nvSpPr>
        <p:spPr>
          <a:xfrm>
            <a:off x="6956074" y="325383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Rectangle 46"/>
          <p:cNvSpPr/>
          <p:nvPr/>
        </p:nvSpPr>
        <p:spPr>
          <a:xfrm>
            <a:off x="2301280" y="3253836"/>
            <a:ext cx="928185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Rectangle 47"/>
          <p:cNvSpPr/>
          <p:nvPr/>
        </p:nvSpPr>
        <p:spPr>
          <a:xfrm>
            <a:off x="3250014" y="3242029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9" name="Rectangle 48"/>
          <p:cNvSpPr/>
          <p:nvPr/>
        </p:nvSpPr>
        <p:spPr>
          <a:xfrm>
            <a:off x="1530396" y="4113892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1530396" y="4927286"/>
            <a:ext cx="913694" cy="81911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Rectangle 50"/>
          <p:cNvSpPr/>
          <p:nvPr/>
        </p:nvSpPr>
        <p:spPr>
          <a:xfrm>
            <a:off x="1387586" y="572472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2" name="Rectangle 51"/>
          <p:cNvSpPr/>
          <p:nvPr/>
        </p:nvSpPr>
        <p:spPr>
          <a:xfrm>
            <a:off x="450441" y="5732654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3299040"/>
            <a:ext cx="1241023" cy="24256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7154" y="2966410"/>
            <a:ext cx="1866900" cy="15621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-109182" y="87379"/>
            <a:ext cx="12301182" cy="7694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ar-SA" sz="4400" b="1" dirty="0"/>
              <a:t>على دبدوب أن </a:t>
            </a:r>
            <a:r>
              <a:rPr lang="ar-SA" sz="4400" b="1" u="sng" dirty="0"/>
              <a:t>يسي</a:t>
            </a:r>
            <a:r>
              <a:rPr lang="ar-SA" sz="4400" b="1" u="sng" dirty="0">
                <a:solidFill>
                  <a:srgbClr val="00B050"/>
                </a:solidFill>
              </a:rPr>
              <a:t>رَ</a:t>
            </a:r>
            <a:r>
              <a:rPr lang="ar-SA" sz="4400" b="1" dirty="0"/>
              <a:t> عبر الممرات المناسبة حتى </a:t>
            </a:r>
            <a:r>
              <a:rPr lang="ar-SA" sz="4400" b="1" u="sng" dirty="0"/>
              <a:t>يحص</a:t>
            </a:r>
            <a:r>
              <a:rPr lang="ar-SA" sz="4400" b="1" u="sng" dirty="0">
                <a:solidFill>
                  <a:srgbClr val="00B050"/>
                </a:solidFill>
              </a:rPr>
              <a:t>لَ</a:t>
            </a:r>
            <a:r>
              <a:rPr lang="ar-SA" sz="4400" b="1" dirty="0"/>
              <a:t> على العسل </a:t>
            </a:r>
          </a:p>
        </p:txBody>
      </p:sp>
    </p:spTree>
    <p:extLst>
      <p:ext uri="{BB962C8B-B14F-4D97-AF65-F5344CB8AC3E}">
        <p14:creationId xmlns:p14="http://schemas.microsoft.com/office/powerpoint/2010/main" val="27352737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82968"/>
            <a:ext cx="12192000" cy="5476476"/>
          </a:xfrm>
        </p:spPr>
      </p:pic>
      <p:sp>
        <p:nvSpPr>
          <p:cNvPr id="12" name="Rectangle 11"/>
          <p:cNvSpPr/>
          <p:nvPr/>
        </p:nvSpPr>
        <p:spPr>
          <a:xfrm>
            <a:off x="9720776" y="2096416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Rectangle 12"/>
          <p:cNvSpPr/>
          <p:nvPr/>
        </p:nvSpPr>
        <p:spPr>
          <a:xfrm>
            <a:off x="10634470" y="2125013"/>
            <a:ext cx="915812" cy="8128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Rectangle 24"/>
          <p:cNvSpPr/>
          <p:nvPr/>
        </p:nvSpPr>
        <p:spPr>
          <a:xfrm>
            <a:off x="6021919" y="3242029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Rectangle 27"/>
          <p:cNvSpPr/>
          <p:nvPr/>
        </p:nvSpPr>
        <p:spPr>
          <a:xfrm>
            <a:off x="6956074" y="2057172"/>
            <a:ext cx="913694" cy="118485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Rectangle 29"/>
          <p:cNvSpPr/>
          <p:nvPr/>
        </p:nvSpPr>
        <p:spPr>
          <a:xfrm>
            <a:off x="7856800" y="2060621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Rectangle 30"/>
          <p:cNvSpPr/>
          <p:nvPr/>
        </p:nvSpPr>
        <p:spPr>
          <a:xfrm>
            <a:off x="8795272" y="2063626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Rectangle 38"/>
          <p:cNvSpPr/>
          <p:nvPr/>
        </p:nvSpPr>
        <p:spPr>
          <a:xfrm>
            <a:off x="5108225" y="3253836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Rectangle 40"/>
          <p:cNvSpPr/>
          <p:nvPr/>
        </p:nvSpPr>
        <p:spPr>
          <a:xfrm>
            <a:off x="4173982" y="3242028"/>
            <a:ext cx="913694" cy="824607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Rectangle 45"/>
          <p:cNvSpPr/>
          <p:nvPr/>
        </p:nvSpPr>
        <p:spPr>
          <a:xfrm>
            <a:off x="6956074" y="325383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Rectangle 46"/>
          <p:cNvSpPr/>
          <p:nvPr/>
        </p:nvSpPr>
        <p:spPr>
          <a:xfrm>
            <a:off x="2301280" y="3253836"/>
            <a:ext cx="928185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Rectangle 47"/>
          <p:cNvSpPr/>
          <p:nvPr/>
        </p:nvSpPr>
        <p:spPr>
          <a:xfrm>
            <a:off x="3250014" y="3242029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9" name="Rectangle 48"/>
          <p:cNvSpPr/>
          <p:nvPr/>
        </p:nvSpPr>
        <p:spPr>
          <a:xfrm>
            <a:off x="1530396" y="4113892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1530396" y="4927286"/>
            <a:ext cx="913694" cy="81911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Rectangle 50"/>
          <p:cNvSpPr/>
          <p:nvPr/>
        </p:nvSpPr>
        <p:spPr>
          <a:xfrm>
            <a:off x="1387586" y="572472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2" name="Rectangle 51"/>
          <p:cNvSpPr/>
          <p:nvPr/>
        </p:nvSpPr>
        <p:spPr>
          <a:xfrm>
            <a:off x="450441" y="5732654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" y="3299040"/>
            <a:ext cx="1530396" cy="24256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188" y="2966410"/>
            <a:ext cx="1866900" cy="15621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0" y="87379"/>
            <a:ext cx="12192000" cy="144655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ar-SA" sz="4400" b="1" dirty="0" smtClean="0"/>
              <a:t> ل</a:t>
            </a:r>
            <a:r>
              <a:rPr lang="ar-JO" sz="4400" b="1" dirty="0" smtClean="0"/>
              <a:t>َ</a:t>
            </a:r>
            <a:r>
              <a:rPr lang="ar-SA" sz="4400" b="1" dirty="0" smtClean="0"/>
              <a:t>م</a:t>
            </a:r>
            <a:r>
              <a:rPr lang="ar-JO" sz="4400" b="1" dirty="0" smtClean="0"/>
              <a:t>ْ</a:t>
            </a:r>
            <a:r>
              <a:rPr lang="ar-SA" sz="4400" b="1" dirty="0" smtClean="0"/>
              <a:t> ي</a:t>
            </a:r>
            <a:r>
              <a:rPr lang="ar-JO" sz="4400" b="1" u="sng" dirty="0" smtClean="0"/>
              <a:t>َ</a:t>
            </a:r>
            <a:r>
              <a:rPr lang="ar-SA" sz="4400" b="1" u="sng" dirty="0" smtClean="0"/>
              <a:t>ع</a:t>
            </a:r>
            <a:r>
              <a:rPr lang="ar-JO" sz="4400" b="1" u="sng" dirty="0" smtClean="0"/>
              <a:t>ْ</a:t>
            </a:r>
            <a:r>
              <a:rPr lang="ar-SA" sz="4400" b="1" u="sng" dirty="0" smtClean="0"/>
              <a:t>ر</a:t>
            </a:r>
            <a:r>
              <a:rPr lang="ar-JO" sz="4400" b="1" u="sng" dirty="0" smtClean="0"/>
              <a:t>ِ</a:t>
            </a:r>
            <a:r>
              <a:rPr lang="ar-SA" sz="44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فْ</a:t>
            </a:r>
            <a:r>
              <a:rPr lang="ar-SA" sz="4400" b="1" u="sng" dirty="0" smtClean="0"/>
              <a:t> </a:t>
            </a:r>
            <a:r>
              <a:rPr lang="ar-SA" sz="4400" b="1" dirty="0" smtClean="0"/>
              <a:t>د</a:t>
            </a:r>
            <a:r>
              <a:rPr lang="ar-JO" sz="4400" b="1" dirty="0" smtClean="0"/>
              <a:t>ُ</a:t>
            </a:r>
            <a:r>
              <a:rPr lang="ar-SA" sz="4400" b="1" dirty="0" smtClean="0"/>
              <a:t>ب</a:t>
            </a:r>
            <a:r>
              <a:rPr lang="ar-JO" sz="4400" b="1" dirty="0" smtClean="0"/>
              <a:t>ُّ</a:t>
            </a:r>
            <a:r>
              <a:rPr lang="ar-SA" sz="4400" b="1" dirty="0" smtClean="0"/>
              <a:t> ال</a:t>
            </a:r>
            <a:r>
              <a:rPr lang="ar-JO" sz="4400" b="1" dirty="0" smtClean="0"/>
              <a:t>ْ</a:t>
            </a:r>
            <a:r>
              <a:rPr lang="ar-SA" sz="4400" b="1" dirty="0" smtClean="0"/>
              <a:t>ع</a:t>
            </a:r>
            <a:r>
              <a:rPr lang="ar-JO" sz="4400" b="1" dirty="0" smtClean="0"/>
              <a:t>َ</a:t>
            </a:r>
            <a:r>
              <a:rPr lang="ar-SA" sz="4400" b="1" dirty="0" smtClean="0"/>
              <a:t>س</a:t>
            </a:r>
            <a:r>
              <a:rPr lang="ar-JO" sz="4400" b="1" dirty="0" smtClean="0"/>
              <a:t>َ</a:t>
            </a:r>
            <a:r>
              <a:rPr lang="ar-SA" sz="4400" b="1" dirty="0" smtClean="0"/>
              <a:t>ل</a:t>
            </a:r>
            <a:r>
              <a:rPr lang="ar-JO" sz="4400" b="1" dirty="0" smtClean="0"/>
              <a:t>ِ</a:t>
            </a:r>
            <a:r>
              <a:rPr lang="ar-SA" sz="4400" b="1" dirty="0" smtClean="0"/>
              <a:t> ك</a:t>
            </a:r>
            <a:r>
              <a:rPr lang="ar-JO" sz="4400" b="1" dirty="0" smtClean="0"/>
              <a:t>َ</a:t>
            </a:r>
            <a:r>
              <a:rPr lang="ar-SA" sz="4400" b="1" dirty="0" smtClean="0"/>
              <a:t>ي</a:t>
            </a:r>
            <a:r>
              <a:rPr lang="ar-JO" sz="4400" b="1" dirty="0" smtClean="0"/>
              <a:t>ْ</a:t>
            </a:r>
            <a:r>
              <a:rPr lang="ar-SA" sz="4400" b="1" dirty="0" smtClean="0"/>
              <a:t>ف</a:t>
            </a:r>
            <a:r>
              <a:rPr lang="ar-JO" sz="4400" b="1" dirty="0" smtClean="0"/>
              <a:t>َ</a:t>
            </a:r>
            <a:r>
              <a:rPr lang="ar-SA" sz="4400" b="1" dirty="0" smtClean="0"/>
              <a:t> </a:t>
            </a:r>
            <a:r>
              <a:rPr lang="ar-SA" sz="4400" b="1" u="sng" dirty="0" smtClean="0"/>
              <a:t>ي</a:t>
            </a:r>
            <a:r>
              <a:rPr lang="ar-JO" sz="4400" b="1" u="sng" dirty="0" smtClean="0"/>
              <a:t>َ</a:t>
            </a:r>
            <a:r>
              <a:rPr lang="ar-SA" sz="4400" b="1" u="sng" dirty="0" smtClean="0"/>
              <a:t>سي</a:t>
            </a:r>
            <a:r>
              <a:rPr lang="ar-SA" sz="4400" b="1" u="sng" dirty="0" smtClean="0">
                <a:solidFill>
                  <a:srgbClr val="FF0000"/>
                </a:solidFill>
              </a:rPr>
              <a:t>رُ</a:t>
            </a:r>
            <a:r>
              <a:rPr lang="ar-SA" sz="4400" b="1" dirty="0" smtClean="0"/>
              <a:t>. ف</a:t>
            </a:r>
            <a:r>
              <a:rPr lang="ar-JO" sz="4400" b="1" dirty="0" smtClean="0"/>
              <a:t>َ</a:t>
            </a:r>
            <a:r>
              <a:rPr lang="ar-SA" sz="4400" b="1" dirty="0" smtClean="0"/>
              <a:t>قال</a:t>
            </a:r>
            <a:r>
              <a:rPr lang="ar-JO" sz="4400" b="1" dirty="0" smtClean="0"/>
              <a:t>َ</a:t>
            </a:r>
            <a:r>
              <a:rPr lang="ar-SA" sz="4400" b="1" dirty="0" smtClean="0"/>
              <a:t> ل</a:t>
            </a:r>
            <a:r>
              <a:rPr lang="ar-JO" sz="4400" b="1" dirty="0" smtClean="0"/>
              <a:t>َ</a:t>
            </a:r>
            <a:r>
              <a:rPr lang="ar-SA" sz="4400" b="1" dirty="0" smtClean="0"/>
              <a:t>ه</a:t>
            </a:r>
            <a:r>
              <a:rPr lang="ar-JO" sz="4400" b="1" dirty="0" smtClean="0"/>
              <a:t>ُ</a:t>
            </a:r>
            <a:r>
              <a:rPr lang="ar-SA" sz="4400" b="1" dirty="0" smtClean="0"/>
              <a:t> ن</a:t>
            </a:r>
            <a:r>
              <a:rPr lang="ar-JO" sz="4400" b="1" dirty="0" smtClean="0"/>
              <a:t>َ</a:t>
            </a:r>
            <a:r>
              <a:rPr lang="ar-SA" sz="4400" b="1" dirty="0" smtClean="0"/>
              <a:t>حّول</a:t>
            </a:r>
            <a:r>
              <a:rPr lang="ar-JO" sz="4400" b="1" dirty="0" smtClean="0"/>
              <a:t>:</a:t>
            </a:r>
            <a:r>
              <a:rPr lang="ar-SA" sz="4400" b="1" dirty="0" smtClean="0"/>
              <a:t> لا</a:t>
            </a:r>
            <a:r>
              <a:rPr lang="ar-SA" sz="4400" b="1" u="sng" dirty="0" smtClean="0"/>
              <a:t> ت</a:t>
            </a:r>
            <a:r>
              <a:rPr lang="ar-JO" sz="4400" b="1" u="sng" dirty="0" smtClean="0"/>
              <a:t>َ</a:t>
            </a:r>
            <a:r>
              <a:rPr lang="ar-SA" sz="4400" b="1" u="sng" dirty="0" smtClean="0"/>
              <a:t>جز</a:t>
            </a:r>
            <a:r>
              <a:rPr lang="ar-SA" sz="4400" b="1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عْ</a:t>
            </a:r>
            <a:r>
              <a:rPr lang="ar-SA" sz="4400" b="1" u="sng" dirty="0" smtClean="0"/>
              <a:t> </a:t>
            </a:r>
            <a:r>
              <a:rPr lang="ar-SA" sz="4400" b="1" dirty="0" smtClean="0"/>
              <a:t>يا</a:t>
            </a:r>
            <a:r>
              <a:rPr lang="ar-JO" sz="4400" b="1" dirty="0" smtClean="0"/>
              <a:t> </a:t>
            </a:r>
            <a:r>
              <a:rPr lang="ar-SA" sz="4400" b="1" dirty="0" smtClean="0"/>
              <a:t>ص</a:t>
            </a:r>
            <a:r>
              <a:rPr lang="ar-JO" sz="4400" b="1" dirty="0" smtClean="0"/>
              <a:t>َ</a:t>
            </a:r>
            <a:r>
              <a:rPr lang="ar-SA" sz="4400" b="1" dirty="0" err="1" smtClean="0"/>
              <a:t>ديقي</a:t>
            </a:r>
            <a:r>
              <a:rPr lang="ar-SA" sz="4400" b="1" dirty="0" smtClean="0"/>
              <a:t> س</a:t>
            </a:r>
            <a:r>
              <a:rPr lang="ar-JO" sz="4400" b="1" dirty="0" smtClean="0"/>
              <a:t>َ</a:t>
            </a:r>
            <a:r>
              <a:rPr lang="ar-SA" sz="4400" b="1" dirty="0" smtClean="0"/>
              <a:t>و</a:t>
            </a:r>
            <a:r>
              <a:rPr lang="ar-JO" sz="4400" b="1" dirty="0" smtClean="0"/>
              <a:t>ْ</a:t>
            </a:r>
            <a:r>
              <a:rPr lang="ar-SA" sz="4400" b="1" dirty="0" smtClean="0"/>
              <a:t>ف أ</a:t>
            </a:r>
            <a:r>
              <a:rPr lang="ar-JO" sz="4400" b="1" u="sng" dirty="0" smtClean="0"/>
              <a:t>َ</a:t>
            </a:r>
            <a:r>
              <a:rPr lang="ar-SA" sz="4400" b="1" u="sng" dirty="0" smtClean="0"/>
              <a:t>د</a:t>
            </a:r>
            <a:r>
              <a:rPr lang="ar-JO" sz="4400" b="1" u="sng" dirty="0" smtClean="0"/>
              <a:t>ُ</a:t>
            </a:r>
            <a:r>
              <a:rPr lang="ar-SA" sz="4400" b="1" u="sng" dirty="0" smtClean="0">
                <a:solidFill>
                  <a:srgbClr val="00B050"/>
                </a:solidFill>
              </a:rPr>
              <a:t>لُّــ</a:t>
            </a:r>
            <a:r>
              <a:rPr lang="ar-SA" sz="4400" b="1" u="sng" dirty="0" smtClean="0"/>
              <a:t>ك</a:t>
            </a:r>
            <a:r>
              <a:rPr lang="ar-JO" sz="4400" b="1" u="sng" dirty="0" smtClean="0"/>
              <a:t>َ</a:t>
            </a:r>
            <a:r>
              <a:rPr lang="ar-SA" sz="4400" b="1" u="sng" dirty="0" smtClean="0"/>
              <a:t> </a:t>
            </a:r>
            <a:r>
              <a:rPr lang="ar-SA" sz="4400" b="1" dirty="0" smtClean="0"/>
              <a:t>ع</a:t>
            </a:r>
            <a:r>
              <a:rPr lang="ar-JO" sz="4400" b="1" dirty="0" smtClean="0"/>
              <a:t>َ</a:t>
            </a:r>
            <a:r>
              <a:rPr lang="ar-SA" sz="4400" b="1" dirty="0" err="1" smtClean="0"/>
              <a:t>لى</a:t>
            </a:r>
            <a:r>
              <a:rPr lang="ar-SA" sz="4400" b="1" dirty="0" smtClean="0"/>
              <a:t> ط</a:t>
            </a:r>
            <a:r>
              <a:rPr lang="ar-JO" sz="4400" b="1" dirty="0" smtClean="0"/>
              <a:t>َ</a:t>
            </a:r>
            <a:r>
              <a:rPr lang="ar-SA" sz="4400" b="1" dirty="0" smtClean="0"/>
              <a:t>ريق</a:t>
            </a:r>
            <a:r>
              <a:rPr lang="ar-JO" sz="4400" b="1" dirty="0" smtClean="0"/>
              <a:t>َ</a:t>
            </a:r>
            <a:r>
              <a:rPr lang="ar-SA" sz="4400" b="1" dirty="0" smtClean="0"/>
              <a:t>ةٍ </a:t>
            </a:r>
            <a:r>
              <a:rPr lang="ar-SA" sz="4400" b="1" u="sng" dirty="0" smtClean="0"/>
              <a:t>تعب</a:t>
            </a:r>
            <a:r>
              <a:rPr lang="ar-SA" sz="4400" b="1" u="sng" dirty="0" smtClean="0">
                <a:solidFill>
                  <a:srgbClr val="FF0000"/>
                </a:solidFill>
              </a:rPr>
              <a:t>رُ</a:t>
            </a:r>
            <a:r>
              <a:rPr lang="ar-SA" sz="4400" b="1" dirty="0" smtClean="0"/>
              <a:t> بها بأمان.  </a:t>
            </a:r>
            <a:endParaRPr lang="ar-SA" sz="44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46386" y="4587072"/>
            <a:ext cx="1728219" cy="15519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7" name="صورة 2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767" y="1654314"/>
            <a:ext cx="1272694" cy="141734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9948447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0185"/>
            <a:ext cx="12192000" cy="5549259"/>
          </a:xfrm>
        </p:spPr>
      </p:pic>
      <p:sp>
        <p:nvSpPr>
          <p:cNvPr id="12" name="Rectangle 11"/>
          <p:cNvSpPr/>
          <p:nvPr/>
        </p:nvSpPr>
        <p:spPr>
          <a:xfrm>
            <a:off x="9720776" y="2096416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Rectangle 12"/>
          <p:cNvSpPr/>
          <p:nvPr/>
        </p:nvSpPr>
        <p:spPr>
          <a:xfrm>
            <a:off x="10634470" y="2125013"/>
            <a:ext cx="915812" cy="8128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Rectangle 24"/>
          <p:cNvSpPr/>
          <p:nvPr/>
        </p:nvSpPr>
        <p:spPr>
          <a:xfrm>
            <a:off x="6021919" y="3242029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Rectangle 27"/>
          <p:cNvSpPr/>
          <p:nvPr/>
        </p:nvSpPr>
        <p:spPr>
          <a:xfrm>
            <a:off x="6956074" y="2057172"/>
            <a:ext cx="913694" cy="118485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Rectangle 29"/>
          <p:cNvSpPr/>
          <p:nvPr/>
        </p:nvSpPr>
        <p:spPr>
          <a:xfrm>
            <a:off x="7856800" y="2060621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Rectangle 30"/>
          <p:cNvSpPr/>
          <p:nvPr/>
        </p:nvSpPr>
        <p:spPr>
          <a:xfrm>
            <a:off x="8795272" y="2063626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Rectangle 38"/>
          <p:cNvSpPr/>
          <p:nvPr/>
        </p:nvSpPr>
        <p:spPr>
          <a:xfrm>
            <a:off x="5108225" y="3253836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Rectangle 40"/>
          <p:cNvSpPr/>
          <p:nvPr/>
        </p:nvSpPr>
        <p:spPr>
          <a:xfrm>
            <a:off x="4173982" y="3242028"/>
            <a:ext cx="913694" cy="824607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Rectangle 45"/>
          <p:cNvSpPr/>
          <p:nvPr/>
        </p:nvSpPr>
        <p:spPr>
          <a:xfrm>
            <a:off x="6956074" y="325383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Rectangle 46"/>
          <p:cNvSpPr/>
          <p:nvPr/>
        </p:nvSpPr>
        <p:spPr>
          <a:xfrm>
            <a:off x="2301280" y="3253836"/>
            <a:ext cx="928185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Rectangle 47"/>
          <p:cNvSpPr/>
          <p:nvPr/>
        </p:nvSpPr>
        <p:spPr>
          <a:xfrm>
            <a:off x="3250014" y="3242029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9" name="Rectangle 48"/>
          <p:cNvSpPr/>
          <p:nvPr/>
        </p:nvSpPr>
        <p:spPr>
          <a:xfrm>
            <a:off x="1530396" y="4113892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1530396" y="4927286"/>
            <a:ext cx="913694" cy="81911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Rectangle 50"/>
          <p:cNvSpPr/>
          <p:nvPr/>
        </p:nvSpPr>
        <p:spPr>
          <a:xfrm>
            <a:off x="1387586" y="572472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2" name="Rectangle 51"/>
          <p:cNvSpPr/>
          <p:nvPr/>
        </p:nvSpPr>
        <p:spPr>
          <a:xfrm>
            <a:off x="450441" y="5732654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3299040"/>
            <a:ext cx="1241023" cy="24256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7154" y="2966410"/>
            <a:ext cx="1866900" cy="15621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0" y="87379"/>
            <a:ext cx="12192000" cy="144655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ar-SA" sz="4400" b="1" dirty="0" smtClean="0"/>
              <a:t>قالَت زينة: </a:t>
            </a:r>
            <a:r>
              <a:rPr lang="ar-SA" sz="4400" b="1" dirty="0"/>
              <a:t>لا بُدَّ أنْ</a:t>
            </a:r>
            <a:r>
              <a:rPr lang="ar-SA" sz="4400" b="1" u="sng" dirty="0"/>
              <a:t> نحد</a:t>
            </a:r>
            <a:r>
              <a:rPr lang="ar-SA" sz="4400" b="1" u="sng" dirty="0">
                <a:solidFill>
                  <a:srgbClr val="00B050"/>
                </a:solidFill>
              </a:rPr>
              <a:t>دَ</a:t>
            </a:r>
            <a:r>
              <a:rPr lang="ar-SA" sz="4400" b="1" u="sng" dirty="0"/>
              <a:t> </a:t>
            </a:r>
            <a:r>
              <a:rPr lang="ar-SA" sz="4400" b="1" dirty="0"/>
              <a:t>العلامات الأصلية </a:t>
            </a:r>
            <a:r>
              <a:rPr lang="ar-SA" sz="4400" b="1" dirty="0" smtClean="0"/>
              <a:t>لإعراب </a:t>
            </a:r>
            <a:r>
              <a:rPr lang="ar-SA" sz="4400" b="1" dirty="0"/>
              <a:t>الفعل المضارع حتى</a:t>
            </a:r>
            <a:r>
              <a:rPr lang="ar-SA" sz="4400" b="1" u="sng" dirty="0"/>
              <a:t> نستطي</a:t>
            </a:r>
            <a:r>
              <a:rPr lang="ar-SA" sz="4400" b="1" u="sng" dirty="0">
                <a:solidFill>
                  <a:srgbClr val="00B050"/>
                </a:solidFill>
              </a:rPr>
              <a:t>عَ</a:t>
            </a:r>
            <a:r>
              <a:rPr lang="ar-SA" sz="4400" b="1" u="sng" dirty="0"/>
              <a:t> </a:t>
            </a:r>
            <a:r>
              <a:rPr lang="ar-SA" sz="4400" b="1" dirty="0"/>
              <a:t>العبور عبر المَمَرات. </a:t>
            </a: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97202" y="4384343"/>
            <a:ext cx="2450724" cy="1905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767" y="1654314"/>
            <a:ext cx="1272694" cy="141734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6355548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9673872" y="869687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Rectangle 12"/>
          <p:cNvSpPr/>
          <p:nvPr/>
        </p:nvSpPr>
        <p:spPr>
          <a:xfrm>
            <a:off x="10587566" y="869687"/>
            <a:ext cx="915812" cy="8128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Rectangle 24"/>
          <p:cNvSpPr/>
          <p:nvPr/>
        </p:nvSpPr>
        <p:spPr>
          <a:xfrm>
            <a:off x="6021919" y="3242029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Rectangle 25"/>
          <p:cNvSpPr/>
          <p:nvPr/>
        </p:nvSpPr>
        <p:spPr>
          <a:xfrm>
            <a:off x="6970698" y="3242029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Rectangle 27"/>
          <p:cNvSpPr/>
          <p:nvPr/>
        </p:nvSpPr>
        <p:spPr>
          <a:xfrm>
            <a:off x="6956074" y="2476336"/>
            <a:ext cx="913694" cy="75482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Rectangle 28"/>
          <p:cNvSpPr/>
          <p:nvPr/>
        </p:nvSpPr>
        <p:spPr>
          <a:xfrm>
            <a:off x="6935614" y="1652095"/>
            <a:ext cx="896408" cy="78564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Rectangle 29"/>
          <p:cNvSpPr/>
          <p:nvPr/>
        </p:nvSpPr>
        <p:spPr>
          <a:xfrm>
            <a:off x="7832021" y="860380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Rectangle 30"/>
          <p:cNvSpPr/>
          <p:nvPr/>
        </p:nvSpPr>
        <p:spPr>
          <a:xfrm>
            <a:off x="8769527" y="876249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Rectangle 38"/>
          <p:cNvSpPr/>
          <p:nvPr/>
        </p:nvSpPr>
        <p:spPr>
          <a:xfrm>
            <a:off x="5108225" y="3253836"/>
            <a:ext cx="913694" cy="7624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Rectangle 39"/>
          <p:cNvSpPr/>
          <p:nvPr/>
        </p:nvSpPr>
        <p:spPr>
          <a:xfrm>
            <a:off x="6926868" y="839295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Rectangle 40"/>
          <p:cNvSpPr/>
          <p:nvPr/>
        </p:nvSpPr>
        <p:spPr>
          <a:xfrm>
            <a:off x="4173982" y="3242029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Rectangle 45"/>
          <p:cNvSpPr/>
          <p:nvPr/>
        </p:nvSpPr>
        <p:spPr>
          <a:xfrm>
            <a:off x="3253113" y="4904591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Rectangle 46"/>
          <p:cNvSpPr/>
          <p:nvPr/>
        </p:nvSpPr>
        <p:spPr>
          <a:xfrm>
            <a:off x="3242746" y="4062164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Rectangle 47"/>
          <p:cNvSpPr/>
          <p:nvPr/>
        </p:nvSpPr>
        <p:spPr>
          <a:xfrm>
            <a:off x="3250014" y="3242029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9" name="Rectangle 48"/>
          <p:cNvSpPr/>
          <p:nvPr/>
        </p:nvSpPr>
        <p:spPr>
          <a:xfrm>
            <a:off x="3250014" y="572472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2324731" y="572472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Rectangle 50"/>
          <p:cNvSpPr/>
          <p:nvPr/>
        </p:nvSpPr>
        <p:spPr>
          <a:xfrm>
            <a:off x="1387586" y="572472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2" name="Rectangle 51"/>
          <p:cNvSpPr/>
          <p:nvPr/>
        </p:nvSpPr>
        <p:spPr>
          <a:xfrm>
            <a:off x="450441" y="5732654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2"/>
          <p:cNvSpPr/>
          <p:nvPr/>
        </p:nvSpPr>
        <p:spPr>
          <a:xfrm>
            <a:off x="1" y="-11285"/>
            <a:ext cx="12191999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ar-SA" sz="4800" b="1" dirty="0" smtClean="0"/>
              <a:t>ف</a:t>
            </a:r>
            <a:r>
              <a:rPr lang="ar-JO" sz="4800" b="1" dirty="0" smtClean="0"/>
              <a:t>َ</a:t>
            </a:r>
            <a:r>
              <a:rPr lang="ar-SA" sz="4800" b="1" dirty="0" smtClean="0"/>
              <a:t>قال</a:t>
            </a:r>
            <a:r>
              <a:rPr lang="ar-JO" sz="4800" b="1" dirty="0" smtClean="0"/>
              <a:t>َ</a:t>
            </a:r>
            <a:r>
              <a:rPr lang="ar-SA" sz="4800" b="1" dirty="0" smtClean="0"/>
              <a:t> د</a:t>
            </a:r>
            <a:r>
              <a:rPr lang="ar-JO" sz="4800" b="1" dirty="0" smtClean="0"/>
              <a:t>َ</a:t>
            </a:r>
            <a:r>
              <a:rPr lang="ar-SA" sz="4800" b="1" dirty="0" smtClean="0"/>
              <a:t>ب</a:t>
            </a:r>
            <a:r>
              <a:rPr lang="ar-JO" sz="4800" b="1" dirty="0" smtClean="0"/>
              <a:t>ْ</a:t>
            </a:r>
            <a:r>
              <a:rPr lang="ar-SA" sz="4800" b="1" dirty="0" err="1" smtClean="0"/>
              <a:t>دوب</a:t>
            </a:r>
            <a:r>
              <a:rPr lang="ar-JO" sz="4800" b="1" dirty="0" smtClean="0"/>
              <a:t>:</a:t>
            </a:r>
            <a:r>
              <a:rPr lang="ar-SA" sz="4800" b="1" dirty="0" smtClean="0"/>
              <a:t> و</a:t>
            </a:r>
            <a:r>
              <a:rPr lang="ar-JO" sz="4800" b="1" dirty="0" smtClean="0"/>
              <a:t>َ</a:t>
            </a:r>
            <a:r>
              <a:rPr lang="ar-SA" sz="4800" b="1" dirty="0" smtClean="0"/>
              <a:t>لك</a:t>
            </a:r>
            <a:r>
              <a:rPr lang="ar-JO" sz="4800" b="1" dirty="0" smtClean="0"/>
              <a:t>ِ</a:t>
            </a:r>
            <a:r>
              <a:rPr lang="ar-SA" sz="4800" b="1" dirty="0" smtClean="0"/>
              <a:t>ن</a:t>
            </a:r>
            <a:r>
              <a:rPr lang="ar-JO" sz="4800" b="1" dirty="0" smtClean="0"/>
              <a:t>ْ</a:t>
            </a:r>
            <a:r>
              <a:rPr lang="ar-SA" sz="4800" b="1" dirty="0" smtClean="0"/>
              <a:t> ك</a:t>
            </a:r>
            <a:r>
              <a:rPr lang="ar-JO" sz="4800" b="1" dirty="0" smtClean="0"/>
              <a:t>َ</a:t>
            </a:r>
            <a:r>
              <a:rPr lang="ar-SA" sz="4800" b="1" dirty="0" smtClean="0"/>
              <a:t>ي</a:t>
            </a:r>
            <a:r>
              <a:rPr lang="ar-JO" sz="4800" b="1" dirty="0" smtClean="0"/>
              <a:t>ْ</a:t>
            </a:r>
            <a:r>
              <a:rPr lang="ar-SA" sz="4800" b="1" dirty="0" smtClean="0"/>
              <a:t>ف</a:t>
            </a:r>
            <a:r>
              <a:rPr lang="ar-JO" sz="4800" b="1" dirty="0" smtClean="0"/>
              <a:t>؟</a:t>
            </a:r>
            <a:r>
              <a:rPr lang="ar-SA" sz="4800" b="1" dirty="0" smtClean="0"/>
              <a:t> ف</a:t>
            </a:r>
            <a:r>
              <a:rPr lang="ar-JO" sz="4800" b="1" dirty="0" smtClean="0"/>
              <a:t>َ</a:t>
            </a:r>
            <a:r>
              <a:rPr lang="ar-SA" sz="4800" b="1" dirty="0" smtClean="0"/>
              <a:t>أ</a:t>
            </a:r>
            <a:r>
              <a:rPr lang="ar-JO" sz="4800" b="1" dirty="0" smtClean="0"/>
              <a:t>َ</a:t>
            </a:r>
            <a:r>
              <a:rPr lang="ar-SA" sz="4800" b="1" dirty="0" err="1" smtClean="0"/>
              <a:t>نا</a:t>
            </a:r>
            <a:r>
              <a:rPr lang="ar-SA" sz="4800" b="1" dirty="0" smtClean="0"/>
              <a:t> لا أ</a:t>
            </a:r>
            <a:r>
              <a:rPr lang="ar-JO" sz="4800" b="1" u="sng" dirty="0" smtClean="0"/>
              <a:t>َ</a:t>
            </a:r>
            <a:r>
              <a:rPr lang="ar-SA" sz="4800" b="1" u="sng" dirty="0" smtClean="0"/>
              <a:t>ع</a:t>
            </a:r>
            <a:r>
              <a:rPr lang="ar-JO" sz="4800" b="1" u="sng" dirty="0" smtClean="0"/>
              <a:t>ْ</a:t>
            </a:r>
            <a:r>
              <a:rPr lang="ar-SA" sz="4800" b="1" u="sng" dirty="0" smtClean="0"/>
              <a:t>ر</a:t>
            </a:r>
            <a:r>
              <a:rPr lang="ar-JO" sz="4800" b="1" u="sng" dirty="0" smtClean="0"/>
              <a:t>ِ</a:t>
            </a:r>
            <a:r>
              <a:rPr lang="ar-SA" sz="4800" b="1" u="sng" dirty="0" smtClean="0">
                <a:solidFill>
                  <a:srgbClr val="FF0000"/>
                </a:solidFill>
              </a:rPr>
              <a:t>فُ</a:t>
            </a:r>
            <a:r>
              <a:rPr lang="ar-SA" sz="4800" b="1" u="sng" dirty="0" smtClean="0"/>
              <a:t> </a:t>
            </a:r>
            <a:r>
              <a:rPr lang="ar-SA" sz="4800" b="1" dirty="0" smtClean="0"/>
              <a:t>العلامات الأصلية لإعراب الفعل المضارع.</a:t>
            </a:r>
            <a:endParaRPr lang="ar-SA" sz="4800" b="1" dirty="0"/>
          </a:p>
        </p:txBody>
      </p:sp>
      <p:pic>
        <p:nvPicPr>
          <p:cNvPr id="27" name="Content Placeholder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3014"/>
            <a:ext cx="12192000" cy="5424985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3425" y="2708143"/>
            <a:ext cx="1866900" cy="15621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3489193"/>
            <a:ext cx="1755193" cy="24256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07484" y="4414263"/>
            <a:ext cx="2806392" cy="1905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2" name="صورة 3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767" y="1654314"/>
            <a:ext cx="1231749" cy="141734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89378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12" name="Rectangle 11"/>
          <p:cNvSpPr/>
          <p:nvPr/>
        </p:nvSpPr>
        <p:spPr>
          <a:xfrm>
            <a:off x="9673872" y="869687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Rectangle 12"/>
          <p:cNvSpPr/>
          <p:nvPr/>
        </p:nvSpPr>
        <p:spPr>
          <a:xfrm>
            <a:off x="10587566" y="869687"/>
            <a:ext cx="915812" cy="8128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Rectangle 24"/>
          <p:cNvSpPr/>
          <p:nvPr/>
        </p:nvSpPr>
        <p:spPr>
          <a:xfrm>
            <a:off x="6021919" y="3242029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Rectangle 25"/>
          <p:cNvSpPr/>
          <p:nvPr/>
        </p:nvSpPr>
        <p:spPr>
          <a:xfrm>
            <a:off x="6970698" y="3242029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Rectangle 27"/>
          <p:cNvSpPr/>
          <p:nvPr/>
        </p:nvSpPr>
        <p:spPr>
          <a:xfrm>
            <a:off x="6956074" y="2476336"/>
            <a:ext cx="913694" cy="75482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Rectangle 28"/>
          <p:cNvSpPr/>
          <p:nvPr/>
        </p:nvSpPr>
        <p:spPr>
          <a:xfrm>
            <a:off x="6935614" y="1652095"/>
            <a:ext cx="896408" cy="78564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Rectangle 29"/>
          <p:cNvSpPr/>
          <p:nvPr/>
        </p:nvSpPr>
        <p:spPr>
          <a:xfrm>
            <a:off x="7832021" y="860380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Rectangle 30"/>
          <p:cNvSpPr/>
          <p:nvPr/>
        </p:nvSpPr>
        <p:spPr>
          <a:xfrm>
            <a:off x="8769527" y="876249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Rectangle 38"/>
          <p:cNvSpPr/>
          <p:nvPr/>
        </p:nvSpPr>
        <p:spPr>
          <a:xfrm>
            <a:off x="5108225" y="3253836"/>
            <a:ext cx="913694" cy="7624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Rectangle 39"/>
          <p:cNvSpPr/>
          <p:nvPr/>
        </p:nvSpPr>
        <p:spPr>
          <a:xfrm>
            <a:off x="6926868" y="839295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Rectangle 40"/>
          <p:cNvSpPr/>
          <p:nvPr/>
        </p:nvSpPr>
        <p:spPr>
          <a:xfrm>
            <a:off x="4173982" y="3242029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Rectangle 45"/>
          <p:cNvSpPr/>
          <p:nvPr/>
        </p:nvSpPr>
        <p:spPr>
          <a:xfrm>
            <a:off x="3253113" y="4904591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Rectangle 46"/>
          <p:cNvSpPr/>
          <p:nvPr/>
        </p:nvSpPr>
        <p:spPr>
          <a:xfrm>
            <a:off x="3242746" y="4062164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Rectangle 47"/>
          <p:cNvSpPr/>
          <p:nvPr/>
        </p:nvSpPr>
        <p:spPr>
          <a:xfrm>
            <a:off x="3250014" y="3242029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9" name="Rectangle 48"/>
          <p:cNvSpPr/>
          <p:nvPr/>
        </p:nvSpPr>
        <p:spPr>
          <a:xfrm>
            <a:off x="3250014" y="572472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2324731" y="572472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Rectangle 50"/>
          <p:cNvSpPr/>
          <p:nvPr/>
        </p:nvSpPr>
        <p:spPr>
          <a:xfrm>
            <a:off x="1387586" y="572472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2" name="Rectangle 51"/>
          <p:cNvSpPr/>
          <p:nvPr/>
        </p:nvSpPr>
        <p:spPr>
          <a:xfrm>
            <a:off x="450441" y="5732654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420" y="3055270"/>
            <a:ext cx="1484307" cy="24256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185" y="1866900"/>
            <a:ext cx="1866900" cy="15621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0" y="38802"/>
            <a:ext cx="12061505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ar-SA" sz="5400" b="1" dirty="0" err="1" smtClean="0"/>
              <a:t>ممممم</a:t>
            </a:r>
            <a:r>
              <a:rPr lang="ar-SA" sz="5400" b="1" dirty="0" smtClean="0"/>
              <a:t> ح</a:t>
            </a:r>
            <a:r>
              <a:rPr lang="ar-JO" sz="5400" b="1" dirty="0" smtClean="0"/>
              <a:t>َ</a:t>
            </a:r>
            <a:r>
              <a:rPr lang="ar-SA" sz="5400" b="1" dirty="0" smtClean="0"/>
              <a:t>س</a:t>
            </a:r>
            <a:r>
              <a:rPr lang="ar-JO" sz="5400" b="1" dirty="0" smtClean="0"/>
              <a:t>َ</a:t>
            </a:r>
            <a:r>
              <a:rPr lang="ar-SA" sz="5400" b="1" dirty="0" err="1" smtClean="0"/>
              <a:t>نا</a:t>
            </a:r>
            <a:r>
              <a:rPr lang="ar-JO" sz="5400" b="1" dirty="0" smtClean="0"/>
              <a:t>ً</a:t>
            </a:r>
            <a:r>
              <a:rPr lang="ar-SA" sz="5400" b="1" dirty="0" smtClean="0"/>
              <a:t> ح</a:t>
            </a:r>
            <a:r>
              <a:rPr lang="ar-JO" sz="5400" b="1" dirty="0" smtClean="0"/>
              <a:t>َ</a:t>
            </a:r>
            <a:r>
              <a:rPr lang="ar-SA" sz="5400" b="1" dirty="0" smtClean="0"/>
              <a:t>س</a:t>
            </a:r>
            <a:r>
              <a:rPr lang="ar-JO" sz="5400" b="1" dirty="0" smtClean="0"/>
              <a:t>َ</a:t>
            </a:r>
            <a:r>
              <a:rPr lang="ar-SA" sz="5400" b="1" dirty="0" err="1" smtClean="0"/>
              <a:t>نا</a:t>
            </a:r>
            <a:r>
              <a:rPr lang="ar-JO" sz="5400" b="1" dirty="0"/>
              <a:t>ً</a:t>
            </a:r>
            <a:r>
              <a:rPr lang="ar-SA" sz="5400" b="1" dirty="0" smtClean="0"/>
              <a:t> س</a:t>
            </a:r>
            <a:r>
              <a:rPr lang="ar-JO" sz="5400" b="1" dirty="0" smtClean="0"/>
              <a:t>َ</a:t>
            </a:r>
            <a:r>
              <a:rPr lang="ar-SA" sz="5400" b="1" dirty="0" smtClean="0"/>
              <a:t>و</a:t>
            </a:r>
            <a:r>
              <a:rPr lang="ar-JO" sz="5400" b="1" dirty="0" smtClean="0"/>
              <a:t>ْ</a:t>
            </a:r>
            <a:r>
              <a:rPr lang="ar-SA" sz="5400" b="1" dirty="0" smtClean="0"/>
              <a:t>ف</a:t>
            </a:r>
            <a:r>
              <a:rPr lang="ar-JO" sz="5400" b="1" dirty="0" smtClean="0"/>
              <a:t>َ</a:t>
            </a:r>
            <a:r>
              <a:rPr lang="ar-SA" sz="5400" b="1" dirty="0" smtClean="0"/>
              <a:t> أ</a:t>
            </a:r>
            <a:r>
              <a:rPr lang="ar-JO" sz="5400" b="1" u="sng" dirty="0" smtClean="0"/>
              <a:t>َ</a:t>
            </a:r>
            <a:r>
              <a:rPr lang="ar-SA" sz="5400" b="1" u="sng" dirty="0" smtClean="0"/>
              <a:t>د</a:t>
            </a:r>
            <a:r>
              <a:rPr lang="ar-JO" sz="5400" b="1" u="sng" dirty="0" smtClean="0"/>
              <a:t>ُ</a:t>
            </a:r>
            <a:r>
              <a:rPr lang="ar-SA" sz="5400" b="1" u="sng" dirty="0" smtClean="0">
                <a:solidFill>
                  <a:srgbClr val="FF0000"/>
                </a:solidFill>
              </a:rPr>
              <a:t>لُّـ</a:t>
            </a:r>
            <a:r>
              <a:rPr lang="ar-SA" sz="5400" b="1" u="sng" dirty="0" smtClean="0"/>
              <a:t>ك</a:t>
            </a:r>
            <a:r>
              <a:rPr lang="ar-JO" sz="5400" b="1" u="sng" dirty="0" smtClean="0"/>
              <a:t>َ</a:t>
            </a:r>
            <a:r>
              <a:rPr lang="ar-SA" sz="5400" b="1" u="sng" dirty="0" smtClean="0"/>
              <a:t> </a:t>
            </a:r>
            <a:r>
              <a:rPr lang="ar-SA" sz="5400" b="1" dirty="0" smtClean="0"/>
              <a:t>ع</a:t>
            </a:r>
            <a:r>
              <a:rPr lang="ar-JO" sz="5400" b="1" dirty="0" smtClean="0"/>
              <a:t>َ</a:t>
            </a:r>
            <a:r>
              <a:rPr lang="ar-SA" sz="5400" b="1" dirty="0" err="1" smtClean="0"/>
              <a:t>لى</a:t>
            </a:r>
            <a:r>
              <a:rPr lang="ar-SA" sz="5400" b="1" dirty="0" smtClean="0"/>
              <a:t> ط</a:t>
            </a:r>
            <a:r>
              <a:rPr lang="ar-JO" sz="5400" b="1" dirty="0" smtClean="0"/>
              <a:t>َ</a:t>
            </a:r>
            <a:r>
              <a:rPr lang="ar-SA" sz="5400" b="1" dirty="0" smtClean="0"/>
              <a:t>ريق</a:t>
            </a:r>
            <a:r>
              <a:rPr lang="ar-JO" sz="5400" b="1" dirty="0" smtClean="0"/>
              <a:t>َ</a:t>
            </a:r>
            <a:r>
              <a:rPr lang="ar-SA" sz="5400" b="1" dirty="0" smtClean="0"/>
              <a:t>ة</a:t>
            </a:r>
            <a:r>
              <a:rPr lang="ar-JO" sz="5400" b="1" dirty="0" smtClean="0"/>
              <a:t>ٍ</a:t>
            </a:r>
            <a:r>
              <a:rPr lang="ar-SA" sz="5400" b="1" dirty="0" smtClean="0"/>
              <a:t> س</a:t>
            </a:r>
            <a:r>
              <a:rPr lang="ar-JO" sz="5400" b="1" dirty="0" smtClean="0"/>
              <a:t>َ</a:t>
            </a:r>
            <a:r>
              <a:rPr lang="ar-SA" sz="5400" b="1" dirty="0" smtClean="0"/>
              <a:t>ه</a:t>
            </a:r>
            <a:r>
              <a:rPr lang="ar-JO" sz="5400" b="1" dirty="0" smtClean="0"/>
              <a:t>ْ</a:t>
            </a:r>
            <a:r>
              <a:rPr lang="ar-SA" sz="5400" b="1" dirty="0" smtClean="0"/>
              <a:t>ل</a:t>
            </a:r>
            <a:r>
              <a:rPr lang="ar-JO" sz="5400" b="1" dirty="0" smtClean="0"/>
              <a:t>َ</a:t>
            </a:r>
            <a:r>
              <a:rPr lang="ar-SA" sz="5400" b="1" dirty="0" smtClean="0"/>
              <a:t>ة </a:t>
            </a:r>
            <a:endParaRPr lang="ar-SA" sz="5400" dirty="0"/>
          </a:p>
        </p:txBody>
      </p:sp>
    </p:spTree>
    <p:extLst>
      <p:ext uri="{BB962C8B-B14F-4D97-AF65-F5344CB8AC3E}">
        <p14:creationId xmlns:p14="http://schemas.microsoft.com/office/powerpoint/2010/main" val="433378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669" y="365125"/>
            <a:ext cx="11732652" cy="1325563"/>
          </a:xfrm>
        </p:spPr>
        <p:txBody>
          <a:bodyPr>
            <a:noAutofit/>
          </a:bodyPr>
          <a:lstStyle/>
          <a:p>
            <a:r>
              <a:rPr lang="ar-SA" b="1" u="sng" dirty="0" smtClean="0"/>
              <a:t>ن</a:t>
            </a:r>
            <a:r>
              <a:rPr lang="ar-JO" b="1" u="sng" dirty="0" smtClean="0"/>
              <a:t>َ</a:t>
            </a:r>
            <a:r>
              <a:rPr lang="ar-SA" b="1" u="sng" dirty="0" smtClean="0"/>
              <a:t>أ</a:t>
            </a:r>
            <a:r>
              <a:rPr lang="ar-JO" b="1" u="sng" dirty="0" smtClean="0"/>
              <a:t>ْ</a:t>
            </a:r>
            <a:r>
              <a:rPr lang="ar-SA" b="1" u="sng" dirty="0" smtClean="0"/>
              <a:t>خ</a:t>
            </a:r>
            <a:r>
              <a:rPr lang="ar-JO" b="1" u="sng" dirty="0" smtClean="0"/>
              <a:t>ُ</a:t>
            </a:r>
            <a:r>
              <a:rPr lang="ar-SA" b="1" u="sng" dirty="0" smtClean="0">
                <a:solidFill>
                  <a:srgbClr val="FF0000"/>
                </a:solidFill>
              </a:rPr>
              <a:t>ذُ</a:t>
            </a:r>
            <a:r>
              <a:rPr lang="ar-SA" b="1" u="sng" dirty="0" smtClean="0"/>
              <a:t> </a:t>
            </a:r>
            <a:r>
              <a:rPr lang="ar-SA" b="1" dirty="0" smtClean="0"/>
              <a:t>ال</a:t>
            </a:r>
            <a:r>
              <a:rPr lang="ar-JO" b="1" dirty="0" smtClean="0"/>
              <a:t>ْ</a:t>
            </a:r>
            <a:r>
              <a:rPr lang="ar-SA" b="1" dirty="0" smtClean="0"/>
              <a:t>ك</a:t>
            </a:r>
            <a:r>
              <a:rPr lang="ar-JO" b="1" dirty="0" smtClean="0"/>
              <a:t>َ</a:t>
            </a:r>
            <a:r>
              <a:rPr lang="ar-SA" b="1" dirty="0" smtClean="0"/>
              <a:t>ل</a:t>
            </a:r>
            <a:r>
              <a:rPr lang="ar-JO" b="1" dirty="0" smtClean="0"/>
              <a:t>ِ</a:t>
            </a:r>
            <a:r>
              <a:rPr lang="ar-SA" b="1" dirty="0" smtClean="0"/>
              <a:t>م</a:t>
            </a:r>
            <a:r>
              <a:rPr lang="ar-JO" b="1" dirty="0" smtClean="0"/>
              <a:t>َ</a:t>
            </a:r>
            <a:r>
              <a:rPr lang="ar-SA" b="1" dirty="0" smtClean="0"/>
              <a:t>ة</a:t>
            </a:r>
            <a:r>
              <a:rPr lang="ar-JO" b="1" dirty="0" smtClean="0"/>
              <a:t>َ</a:t>
            </a:r>
            <a:r>
              <a:rPr lang="ar-SA" b="1" dirty="0" smtClean="0"/>
              <a:t> و</a:t>
            </a:r>
            <a:r>
              <a:rPr lang="ar-JO" b="1" dirty="0" smtClean="0"/>
              <a:t>َ</a:t>
            </a:r>
            <a:r>
              <a:rPr lang="ar-SA" b="1" dirty="0" smtClean="0"/>
              <a:t>ن</a:t>
            </a:r>
            <a:r>
              <a:rPr lang="ar-JO" b="1" u="sng" dirty="0" smtClean="0"/>
              <a:t>َ</a:t>
            </a:r>
            <a:r>
              <a:rPr lang="ar-SA" b="1" u="sng" dirty="0" smtClean="0"/>
              <a:t>ض</a:t>
            </a:r>
            <a:r>
              <a:rPr lang="ar-JO" b="1" u="sng" dirty="0" smtClean="0"/>
              <a:t>َ</a:t>
            </a:r>
            <a:r>
              <a:rPr lang="ar-SA" b="1" u="sng" dirty="0" smtClean="0">
                <a:solidFill>
                  <a:srgbClr val="FF0000"/>
                </a:solidFill>
              </a:rPr>
              <a:t>عُ</a:t>
            </a:r>
            <a:r>
              <a:rPr lang="ar-SA" b="1" u="sng" dirty="0" smtClean="0"/>
              <a:t> </a:t>
            </a:r>
            <a:r>
              <a:rPr lang="ar-SA" b="1" dirty="0" smtClean="0"/>
              <a:t>ك</a:t>
            </a:r>
            <a:r>
              <a:rPr lang="ar-JO" b="1" dirty="0" smtClean="0"/>
              <a:t>ُ</a:t>
            </a:r>
            <a:r>
              <a:rPr lang="ar-SA" b="1" dirty="0" smtClean="0"/>
              <a:t>ل</a:t>
            </a:r>
            <a:r>
              <a:rPr lang="ar-JO" b="1" dirty="0" smtClean="0"/>
              <a:t>َّ</a:t>
            </a:r>
            <a:r>
              <a:rPr lang="ar-SA" b="1" dirty="0" smtClean="0"/>
              <a:t> ح</a:t>
            </a:r>
            <a:r>
              <a:rPr lang="ar-JO" b="1" dirty="0" smtClean="0"/>
              <a:t>َ</a:t>
            </a:r>
            <a:r>
              <a:rPr lang="ar-SA" b="1" dirty="0" smtClean="0"/>
              <a:t>ر</a:t>
            </a:r>
            <a:r>
              <a:rPr lang="ar-JO" b="1" dirty="0" smtClean="0"/>
              <a:t>ْ</a:t>
            </a:r>
            <a:r>
              <a:rPr lang="ar-SA" b="1" dirty="0" smtClean="0"/>
              <a:t>ف</a:t>
            </a:r>
            <a:r>
              <a:rPr lang="ar-JO" b="1" dirty="0" smtClean="0"/>
              <a:t>ٍ</a:t>
            </a:r>
            <a:r>
              <a:rPr lang="ar-SA" b="1" dirty="0" smtClean="0"/>
              <a:t> في ال</a:t>
            </a:r>
            <a:r>
              <a:rPr lang="ar-JO" b="1" dirty="0" smtClean="0"/>
              <a:t>ْ</a:t>
            </a:r>
            <a:r>
              <a:rPr lang="ar-SA" b="1" dirty="0" smtClean="0"/>
              <a:t>م</a:t>
            </a:r>
            <a:r>
              <a:rPr lang="ar-JO" b="1" dirty="0" smtClean="0"/>
              <a:t>ُ</a:t>
            </a:r>
            <a:r>
              <a:rPr lang="ar-SA" b="1" dirty="0" smtClean="0"/>
              <a:t>ر</a:t>
            </a:r>
            <a:r>
              <a:rPr lang="ar-JO" b="1" dirty="0" smtClean="0"/>
              <a:t>َ</a:t>
            </a:r>
            <a:r>
              <a:rPr lang="ar-SA" b="1" dirty="0" smtClean="0"/>
              <a:t>ب</a:t>
            </a:r>
            <a:r>
              <a:rPr lang="ar-JO" b="1" dirty="0" smtClean="0"/>
              <a:t>َّ</a:t>
            </a:r>
            <a:r>
              <a:rPr lang="ar-SA" b="1" dirty="0" smtClean="0"/>
              <a:t>ع ال</a:t>
            </a:r>
            <a:r>
              <a:rPr lang="ar-JO" b="1" dirty="0" smtClean="0"/>
              <a:t>ْ</a:t>
            </a:r>
            <a:r>
              <a:rPr lang="ar-SA" b="1" dirty="0" smtClean="0"/>
              <a:t>م</a:t>
            </a:r>
            <a:r>
              <a:rPr lang="ar-JO" b="1" dirty="0" smtClean="0"/>
              <a:t>ُ</a:t>
            </a:r>
            <a:r>
              <a:rPr lang="ar-SA" b="1" dirty="0" smtClean="0"/>
              <a:t>خ</a:t>
            </a:r>
            <a:r>
              <a:rPr lang="ar-JO" b="1" dirty="0" smtClean="0"/>
              <a:t>َ</a:t>
            </a:r>
            <a:r>
              <a:rPr lang="ar-SA" b="1" dirty="0" smtClean="0"/>
              <a:t>ص</a:t>
            </a:r>
            <a:r>
              <a:rPr lang="ar-JO" b="1" dirty="0" smtClean="0"/>
              <a:t>َّ</a:t>
            </a:r>
            <a:r>
              <a:rPr lang="ar-SA" b="1" dirty="0" smtClean="0"/>
              <a:t>ص</a:t>
            </a:r>
            <a:r>
              <a:rPr lang="ar-JO" b="1" dirty="0" smtClean="0"/>
              <a:t>ِ</a:t>
            </a:r>
            <a:r>
              <a:rPr lang="ar-SA" b="1" dirty="0" smtClean="0"/>
              <a:t> ل</a:t>
            </a:r>
            <a:r>
              <a:rPr lang="ar-JO" b="1" dirty="0" smtClean="0"/>
              <a:t>َ</a:t>
            </a:r>
            <a:r>
              <a:rPr lang="ar-SA" b="1" dirty="0" smtClean="0"/>
              <a:t>ها و</a:t>
            </a:r>
            <a:r>
              <a:rPr lang="ar-JO" b="1" dirty="0" smtClean="0"/>
              <a:t>َ</a:t>
            </a:r>
            <a:r>
              <a:rPr lang="ar-SA" b="1" dirty="0" smtClean="0"/>
              <a:t>ي</a:t>
            </a:r>
            <a:r>
              <a:rPr lang="ar-JO" b="1" u="sng" dirty="0" smtClean="0"/>
              <a:t>َ</a:t>
            </a:r>
            <a:r>
              <a:rPr lang="ar-SA" b="1" u="sng" dirty="0" smtClean="0"/>
              <a:t>ج</a:t>
            </a:r>
            <a:r>
              <a:rPr lang="ar-JO" b="1" u="sng" dirty="0" smtClean="0"/>
              <a:t>ِ</a:t>
            </a:r>
            <a:r>
              <a:rPr lang="ar-SA" b="1" u="sng" dirty="0" smtClean="0">
                <a:solidFill>
                  <a:srgbClr val="FF0000"/>
                </a:solidFill>
              </a:rPr>
              <a:t>بُ</a:t>
            </a:r>
            <a:r>
              <a:rPr lang="ar-SA" b="1" u="sng" dirty="0" smtClean="0"/>
              <a:t> </a:t>
            </a:r>
            <a:r>
              <a:rPr lang="ar-SA" b="1" dirty="0" smtClean="0"/>
              <a:t>أ</a:t>
            </a:r>
            <a:r>
              <a:rPr lang="ar-JO" b="1" dirty="0" smtClean="0"/>
              <a:t>َ</a:t>
            </a:r>
            <a:r>
              <a:rPr lang="ar-SA" b="1" dirty="0" smtClean="0"/>
              <a:t>ن</a:t>
            </a:r>
            <a:r>
              <a:rPr lang="ar-JO" b="1" dirty="0" smtClean="0"/>
              <a:t>ْ</a:t>
            </a:r>
            <a:r>
              <a:rPr lang="ar-SA" b="1" dirty="0" smtClean="0"/>
              <a:t> ت</a:t>
            </a:r>
            <a:r>
              <a:rPr lang="ar-JO" b="1" u="sng" dirty="0" smtClean="0"/>
              <a:t>َ</a:t>
            </a:r>
            <a:r>
              <a:rPr lang="ar-SA" b="1" u="sng" dirty="0" smtClean="0"/>
              <a:t>ن</a:t>
            </a:r>
            <a:r>
              <a:rPr lang="ar-JO" b="1" u="sng" dirty="0" smtClean="0"/>
              <a:t>ْ</a:t>
            </a:r>
            <a:r>
              <a:rPr lang="ar-SA" b="1" u="sng" dirty="0" smtClean="0"/>
              <a:t>ت</a:t>
            </a:r>
            <a:r>
              <a:rPr lang="ar-JO" b="1" u="sng" dirty="0" smtClean="0"/>
              <a:t>َ</a:t>
            </a:r>
            <a:r>
              <a:rPr lang="ar-SA" b="1" u="sng" dirty="0" smtClean="0"/>
              <a:t>ب</a:t>
            </a:r>
            <a:r>
              <a:rPr lang="ar-JO" b="1" u="sng" dirty="0" smtClean="0"/>
              <a:t>ِ</a:t>
            </a:r>
            <a:r>
              <a:rPr lang="ar-SA" b="1" u="sng" dirty="0" smtClean="0">
                <a:solidFill>
                  <a:srgbClr val="00B050"/>
                </a:solidFill>
              </a:rPr>
              <a:t>هَ</a:t>
            </a:r>
            <a:r>
              <a:rPr lang="ar-SA" b="1" u="sng" dirty="0" smtClean="0"/>
              <a:t> </a:t>
            </a:r>
            <a:r>
              <a:rPr lang="ar-SA" b="1" dirty="0" smtClean="0"/>
              <a:t>أ</a:t>
            </a:r>
            <a:r>
              <a:rPr lang="ar-JO" b="1" dirty="0" smtClean="0"/>
              <a:t>َ</a:t>
            </a:r>
            <a:r>
              <a:rPr lang="ar-SA" b="1" dirty="0" smtClean="0"/>
              <a:t>ن</a:t>
            </a:r>
            <a:r>
              <a:rPr lang="ar-JO" b="1" dirty="0" smtClean="0"/>
              <a:t>َّ</a:t>
            </a:r>
            <a:r>
              <a:rPr lang="ar-SA" b="1" dirty="0" smtClean="0"/>
              <a:t> ال</a:t>
            </a:r>
            <a:r>
              <a:rPr lang="ar-JO" b="1" dirty="0" smtClean="0"/>
              <a:t>ْ</a:t>
            </a:r>
            <a:r>
              <a:rPr lang="ar-SA" b="1" dirty="0" smtClean="0"/>
              <a:t>ح</a:t>
            </a:r>
            <a:r>
              <a:rPr lang="ar-JO" b="1" dirty="0" smtClean="0"/>
              <a:t>ُ</a:t>
            </a:r>
            <a:r>
              <a:rPr lang="ar-SA" b="1" dirty="0" smtClean="0"/>
              <a:t>روف</a:t>
            </a:r>
            <a:r>
              <a:rPr lang="ar-JO" b="1" dirty="0" smtClean="0"/>
              <a:t>َ</a:t>
            </a:r>
            <a:r>
              <a:rPr lang="ar-SA" b="1" dirty="0" smtClean="0"/>
              <a:t> موزعة على المربعات وقف الإجابة الصحيحة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ar-SA" sz="4800" b="1" dirty="0" smtClean="0"/>
              <a:t>العلامة الأصلية لرفع الفعل المضارع هي: </a:t>
            </a:r>
            <a:r>
              <a:rPr lang="ar-SA" sz="4800" b="1" u="sng" dirty="0" smtClean="0">
                <a:solidFill>
                  <a:srgbClr val="FF0000"/>
                </a:solidFill>
              </a:rPr>
              <a:t>الضمة</a:t>
            </a:r>
            <a:endParaRPr lang="ar-SA" sz="4800" u="sng" dirty="0" smtClean="0">
              <a:solidFill>
                <a:srgbClr val="FF0000"/>
              </a:solidFill>
            </a:endParaRPr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endParaRPr lang="ar-SA" dirty="0"/>
          </a:p>
        </p:txBody>
      </p:sp>
      <p:sp>
        <p:nvSpPr>
          <p:cNvPr id="4" name="Rectangle 3"/>
          <p:cNvSpPr/>
          <p:nvPr/>
        </p:nvSpPr>
        <p:spPr>
          <a:xfrm>
            <a:off x="8149167" y="3993222"/>
            <a:ext cx="1499800" cy="889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FF0000"/>
                </a:solidFill>
              </a:rPr>
              <a:t>ا</a:t>
            </a:r>
            <a:endParaRPr lang="ar-SA" sz="72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57263" y="4001294"/>
            <a:ext cx="1501422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 smtClean="0">
                <a:solidFill>
                  <a:srgbClr val="FF0066"/>
                </a:solidFill>
              </a:rPr>
              <a:t>مـ</a:t>
            </a:r>
            <a:endParaRPr lang="ar-SA" sz="7200" dirty="0">
              <a:solidFill>
                <a:srgbClr val="FF0066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46323" y="3971499"/>
            <a:ext cx="1513784" cy="94419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 smtClean="0">
                <a:solidFill>
                  <a:srgbClr val="FF0000"/>
                </a:solidFill>
              </a:rPr>
              <a:t>ضـ</a:t>
            </a:r>
            <a:endParaRPr lang="ar-SA" sz="72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47745" y="4001294"/>
            <a:ext cx="1501422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 smtClean="0">
                <a:solidFill>
                  <a:srgbClr val="FF0000"/>
                </a:solidFill>
              </a:rPr>
              <a:t>لــ</a:t>
            </a:r>
            <a:endParaRPr lang="ar-SA" sz="7200" dirty="0">
              <a:solidFill>
                <a:srgbClr val="FF0000"/>
              </a:solidFill>
            </a:endParaRPr>
          </a:p>
        </p:txBody>
      </p:sp>
      <p:sp>
        <p:nvSpPr>
          <p:cNvPr id="9" name="Rectangle 3"/>
          <p:cNvSpPr/>
          <p:nvPr/>
        </p:nvSpPr>
        <p:spPr>
          <a:xfrm>
            <a:off x="2117805" y="3993222"/>
            <a:ext cx="1527096" cy="889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FF0000"/>
                </a:solidFill>
              </a:rPr>
              <a:t>ــة</a:t>
            </a:r>
            <a:endParaRPr lang="ar-SA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049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6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sz="6600" b="1" dirty="0" smtClean="0"/>
              <a:t>العلامة الأصلية لنصب الفعل المضارع هي:</a:t>
            </a:r>
            <a:endParaRPr lang="ar-SA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ar-SA" sz="6600" b="1" u="sng" dirty="0" smtClean="0">
                <a:solidFill>
                  <a:srgbClr val="00B050"/>
                </a:solidFill>
              </a:rPr>
              <a:t>الفتحة</a:t>
            </a:r>
            <a:endParaRPr lang="ar-SA" sz="6600" b="1" u="sng" dirty="0">
              <a:solidFill>
                <a:srgbClr val="00B050"/>
              </a:solidFill>
            </a:endParaRPr>
          </a:p>
          <a:p>
            <a:pPr algn="ctr"/>
            <a:endParaRPr lang="ar-SA" dirty="0" smtClean="0"/>
          </a:p>
          <a:p>
            <a:endParaRPr lang="ar-SA" dirty="0"/>
          </a:p>
        </p:txBody>
      </p:sp>
      <p:sp>
        <p:nvSpPr>
          <p:cNvPr id="4" name="Rectangle 3"/>
          <p:cNvSpPr/>
          <p:nvPr/>
        </p:nvSpPr>
        <p:spPr>
          <a:xfrm>
            <a:off x="8149167" y="4001294"/>
            <a:ext cx="1501422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>
                <a:solidFill>
                  <a:srgbClr val="00B050"/>
                </a:solidFill>
              </a:rPr>
              <a:t>ا</a:t>
            </a:r>
          </a:p>
        </p:txBody>
      </p:sp>
      <p:sp>
        <p:nvSpPr>
          <p:cNvPr id="5" name="Rectangle 4"/>
          <p:cNvSpPr/>
          <p:nvPr/>
        </p:nvSpPr>
        <p:spPr>
          <a:xfrm>
            <a:off x="2143479" y="4001294"/>
            <a:ext cx="1501422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00B050"/>
                </a:solidFill>
              </a:rPr>
              <a:t>حـ</a:t>
            </a:r>
            <a:endParaRPr lang="ar-SA" sz="7200" b="1" dirty="0">
              <a:solidFill>
                <a:srgbClr val="00B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4901" y="4001294"/>
            <a:ext cx="1501422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00B050"/>
                </a:solidFill>
              </a:rPr>
              <a:t>تـ</a:t>
            </a:r>
            <a:endParaRPr lang="ar-SA" sz="7200" b="1" dirty="0">
              <a:solidFill>
                <a:srgbClr val="00B05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46323" y="4001294"/>
            <a:ext cx="1501422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00B050"/>
                </a:solidFill>
              </a:rPr>
              <a:t>فـ</a:t>
            </a:r>
            <a:endParaRPr lang="ar-SA" sz="7200" b="1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47745" y="4001294"/>
            <a:ext cx="1501422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00B050"/>
                </a:solidFill>
              </a:rPr>
              <a:t>لــ</a:t>
            </a:r>
            <a:endParaRPr lang="ar-SA" sz="7200" b="1" dirty="0">
              <a:solidFill>
                <a:srgbClr val="00B050"/>
              </a:solidFill>
            </a:endParaRPr>
          </a:p>
        </p:txBody>
      </p:sp>
      <p:sp>
        <p:nvSpPr>
          <p:cNvPr id="9" name="Rectangle 4"/>
          <p:cNvSpPr/>
          <p:nvPr/>
        </p:nvSpPr>
        <p:spPr>
          <a:xfrm>
            <a:off x="642057" y="4001294"/>
            <a:ext cx="1501422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00B050"/>
                </a:solidFill>
              </a:rPr>
              <a:t>ـة</a:t>
            </a:r>
            <a:endParaRPr lang="ar-SA" sz="7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311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sz="6600" b="1" dirty="0" smtClean="0"/>
              <a:t>العلامة الأصلية لجزم الفعل المضارع هي:</a:t>
            </a:r>
            <a:endParaRPr lang="ar-SA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ar-SA" sz="9600" b="1" dirty="0" smtClean="0">
                <a:solidFill>
                  <a:schemeClr val="accent1">
                    <a:lumMod val="75000"/>
                  </a:schemeClr>
                </a:solidFill>
              </a:rPr>
              <a:t>السكون.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endParaRPr lang="ar-SA" dirty="0"/>
          </a:p>
        </p:txBody>
      </p:sp>
      <p:sp>
        <p:nvSpPr>
          <p:cNvPr id="4" name="Rectangle 3"/>
          <p:cNvSpPr/>
          <p:nvPr/>
        </p:nvSpPr>
        <p:spPr>
          <a:xfrm>
            <a:off x="8149167" y="4001294"/>
            <a:ext cx="1501422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لــ</a:t>
            </a:r>
            <a:endParaRPr lang="ar-SA" sz="8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4901" y="4001294"/>
            <a:ext cx="1501422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و</a:t>
            </a:r>
            <a:endParaRPr lang="ar-SA" sz="8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46323" y="4001294"/>
            <a:ext cx="1501422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كـ</a:t>
            </a:r>
            <a:endParaRPr lang="ar-SA" sz="8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47745" y="4001294"/>
            <a:ext cx="1501422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سـ</a:t>
            </a:r>
            <a:endParaRPr lang="ar-SA" sz="8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Rectangle 4"/>
          <p:cNvSpPr/>
          <p:nvPr/>
        </p:nvSpPr>
        <p:spPr>
          <a:xfrm>
            <a:off x="2143479" y="4001294"/>
            <a:ext cx="1501422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ن</a:t>
            </a:r>
            <a:endParaRPr lang="ar-SA" sz="7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Rectangle 4"/>
          <p:cNvSpPr/>
          <p:nvPr/>
        </p:nvSpPr>
        <p:spPr>
          <a:xfrm>
            <a:off x="9650589" y="4053384"/>
            <a:ext cx="1458689" cy="86230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ا</a:t>
            </a:r>
            <a:endParaRPr lang="ar-SA" sz="7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341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2" y="-68861"/>
            <a:ext cx="12192000" cy="6858000"/>
          </a:xfrm>
        </p:spPr>
      </p:pic>
      <p:sp>
        <p:nvSpPr>
          <p:cNvPr id="12" name="Rectangle 11"/>
          <p:cNvSpPr/>
          <p:nvPr/>
        </p:nvSpPr>
        <p:spPr>
          <a:xfrm>
            <a:off x="9673872" y="869687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Rectangle 12"/>
          <p:cNvSpPr/>
          <p:nvPr/>
        </p:nvSpPr>
        <p:spPr>
          <a:xfrm>
            <a:off x="10587566" y="869687"/>
            <a:ext cx="915812" cy="8128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Rectangle 24"/>
          <p:cNvSpPr/>
          <p:nvPr/>
        </p:nvSpPr>
        <p:spPr>
          <a:xfrm>
            <a:off x="6021919" y="3242029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Rectangle 25"/>
          <p:cNvSpPr/>
          <p:nvPr/>
        </p:nvSpPr>
        <p:spPr>
          <a:xfrm>
            <a:off x="6970698" y="3242029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Rectangle 27"/>
          <p:cNvSpPr/>
          <p:nvPr/>
        </p:nvSpPr>
        <p:spPr>
          <a:xfrm>
            <a:off x="6956074" y="2124674"/>
            <a:ext cx="913694" cy="1106491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Rectangle 29"/>
          <p:cNvSpPr/>
          <p:nvPr/>
        </p:nvSpPr>
        <p:spPr>
          <a:xfrm>
            <a:off x="7832021" y="860380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Rectangle 30"/>
          <p:cNvSpPr/>
          <p:nvPr/>
        </p:nvSpPr>
        <p:spPr>
          <a:xfrm>
            <a:off x="8769527" y="876249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Rectangle 38"/>
          <p:cNvSpPr/>
          <p:nvPr/>
        </p:nvSpPr>
        <p:spPr>
          <a:xfrm>
            <a:off x="5108225" y="3253836"/>
            <a:ext cx="913694" cy="7624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Rectangle 39"/>
          <p:cNvSpPr/>
          <p:nvPr/>
        </p:nvSpPr>
        <p:spPr>
          <a:xfrm>
            <a:off x="6926868" y="839295"/>
            <a:ext cx="913694" cy="127372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Rectangle 40"/>
          <p:cNvSpPr/>
          <p:nvPr/>
        </p:nvSpPr>
        <p:spPr>
          <a:xfrm>
            <a:off x="4173982" y="3242029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Rectangle 45"/>
          <p:cNvSpPr/>
          <p:nvPr/>
        </p:nvSpPr>
        <p:spPr>
          <a:xfrm>
            <a:off x="4194531" y="491192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Rectangle 46"/>
          <p:cNvSpPr/>
          <p:nvPr/>
        </p:nvSpPr>
        <p:spPr>
          <a:xfrm>
            <a:off x="4173982" y="4062757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9" name="Rectangle 48"/>
          <p:cNvSpPr/>
          <p:nvPr/>
        </p:nvSpPr>
        <p:spPr>
          <a:xfrm>
            <a:off x="3250014" y="572472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2324731" y="572472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Rectangle 50"/>
          <p:cNvSpPr/>
          <p:nvPr/>
        </p:nvSpPr>
        <p:spPr>
          <a:xfrm>
            <a:off x="1387586" y="572472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2" name="Rectangle 51"/>
          <p:cNvSpPr/>
          <p:nvPr/>
        </p:nvSpPr>
        <p:spPr>
          <a:xfrm>
            <a:off x="450441" y="5732654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5309" y="3231165"/>
            <a:ext cx="1704172" cy="24256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5454" y="1695286"/>
            <a:ext cx="1866900" cy="15621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4" name="Rectangle 48"/>
          <p:cNvSpPr/>
          <p:nvPr/>
        </p:nvSpPr>
        <p:spPr>
          <a:xfrm>
            <a:off x="4194531" y="5732654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Rectangle 3"/>
          <p:cNvSpPr/>
          <p:nvPr/>
        </p:nvSpPr>
        <p:spPr>
          <a:xfrm>
            <a:off x="4163708" y="5694252"/>
            <a:ext cx="944517" cy="889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FF0000"/>
                </a:solidFill>
              </a:rPr>
              <a:t>ا</a:t>
            </a:r>
            <a:endParaRPr lang="ar-SA" sz="7200" b="1" dirty="0">
              <a:solidFill>
                <a:srgbClr val="FF0000"/>
              </a:solidFill>
            </a:endParaRPr>
          </a:p>
        </p:txBody>
      </p:sp>
      <p:sp>
        <p:nvSpPr>
          <p:cNvPr id="32" name="Rectangle 7"/>
          <p:cNvSpPr/>
          <p:nvPr/>
        </p:nvSpPr>
        <p:spPr>
          <a:xfrm>
            <a:off x="3187973" y="5681854"/>
            <a:ext cx="964146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 smtClean="0">
                <a:solidFill>
                  <a:srgbClr val="FF0000"/>
                </a:solidFill>
              </a:rPr>
              <a:t>لـ</a:t>
            </a:r>
            <a:endParaRPr lang="ar-SA" sz="7200" dirty="0">
              <a:solidFill>
                <a:srgbClr val="FF0000"/>
              </a:solidFill>
            </a:endParaRPr>
          </a:p>
        </p:txBody>
      </p:sp>
      <p:sp>
        <p:nvSpPr>
          <p:cNvPr id="33" name="Rectangle 6"/>
          <p:cNvSpPr/>
          <p:nvPr/>
        </p:nvSpPr>
        <p:spPr>
          <a:xfrm>
            <a:off x="2250828" y="5656851"/>
            <a:ext cx="915939" cy="94419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600" dirty="0" smtClean="0">
                <a:solidFill>
                  <a:srgbClr val="FF0000"/>
                </a:solidFill>
              </a:rPr>
              <a:t>ضـ</a:t>
            </a:r>
            <a:endParaRPr lang="ar-SA" sz="7200" dirty="0">
              <a:solidFill>
                <a:srgbClr val="FF0000"/>
              </a:solidFill>
            </a:endParaRPr>
          </a:p>
        </p:txBody>
      </p:sp>
      <p:sp>
        <p:nvSpPr>
          <p:cNvPr id="34" name="Rectangle 4"/>
          <p:cNvSpPr/>
          <p:nvPr/>
        </p:nvSpPr>
        <p:spPr>
          <a:xfrm>
            <a:off x="1349905" y="5669456"/>
            <a:ext cx="906595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 smtClean="0">
                <a:solidFill>
                  <a:srgbClr val="FF0000"/>
                </a:solidFill>
              </a:rPr>
              <a:t>مـ</a:t>
            </a:r>
            <a:endParaRPr lang="ar-SA" sz="7200" dirty="0">
              <a:solidFill>
                <a:srgbClr val="FF0000"/>
              </a:solidFill>
            </a:endParaRPr>
          </a:p>
        </p:txBody>
      </p:sp>
      <p:sp>
        <p:nvSpPr>
          <p:cNvPr id="35" name="Rectangle 3"/>
          <p:cNvSpPr/>
          <p:nvPr/>
        </p:nvSpPr>
        <p:spPr>
          <a:xfrm>
            <a:off x="322140" y="5683740"/>
            <a:ext cx="1016039" cy="889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FF0000"/>
                </a:solidFill>
              </a:rPr>
              <a:t>ــة</a:t>
            </a:r>
            <a:endParaRPr lang="ar-SA" sz="7200" b="1" dirty="0">
              <a:solidFill>
                <a:srgbClr val="FF0000"/>
              </a:solidFill>
            </a:endParaRPr>
          </a:p>
        </p:txBody>
      </p:sp>
      <p:sp>
        <p:nvSpPr>
          <p:cNvPr id="36" name="Rectangle 3"/>
          <p:cNvSpPr/>
          <p:nvPr/>
        </p:nvSpPr>
        <p:spPr>
          <a:xfrm>
            <a:off x="6941477" y="3140429"/>
            <a:ext cx="1031094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>
                <a:solidFill>
                  <a:srgbClr val="00B050"/>
                </a:solidFill>
              </a:rPr>
              <a:t>ا</a:t>
            </a:r>
          </a:p>
        </p:txBody>
      </p:sp>
      <p:sp>
        <p:nvSpPr>
          <p:cNvPr id="37" name="Rectangle 7"/>
          <p:cNvSpPr/>
          <p:nvPr/>
        </p:nvSpPr>
        <p:spPr>
          <a:xfrm>
            <a:off x="6027783" y="3222736"/>
            <a:ext cx="901965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00B050"/>
                </a:solidFill>
              </a:rPr>
              <a:t>لــ</a:t>
            </a:r>
            <a:endParaRPr lang="ar-SA" sz="7200" b="1" dirty="0">
              <a:solidFill>
                <a:srgbClr val="00B050"/>
              </a:solidFill>
            </a:endParaRPr>
          </a:p>
        </p:txBody>
      </p:sp>
      <p:sp>
        <p:nvSpPr>
          <p:cNvPr id="38" name="Rectangle 6"/>
          <p:cNvSpPr/>
          <p:nvPr/>
        </p:nvSpPr>
        <p:spPr>
          <a:xfrm>
            <a:off x="5021370" y="3222736"/>
            <a:ext cx="103098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00B050"/>
                </a:solidFill>
              </a:rPr>
              <a:t>فـ</a:t>
            </a:r>
            <a:endParaRPr lang="ar-SA" sz="7200" b="1" dirty="0">
              <a:solidFill>
                <a:srgbClr val="00B050"/>
              </a:solidFill>
            </a:endParaRPr>
          </a:p>
        </p:txBody>
      </p:sp>
      <p:sp>
        <p:nvSpPr>
          <p:cNvPr id="42" name="Rectangle 5"/>
          <p:cNvSpPr/>
          <p:nvPr/>
        </p:nvSpPr>
        <p:spPr>
          <a:xfrm>
            <a:off x="4040613" y="3211077"/>
            <a:ext cx="994204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00B050"/>
                </a:solidFill>
              </a:rPr>
              <a:t>تـ</a:t>
            </a:r>
            <a:endParaRPr lang="ar-SA" sz="7200" b="1" dirty="0">
              <a:solidFill>
                <a:srgbClr val="00B050"/>
              </a:solidFill>
            </a:endParaRPr>
          </a:p>
        </p:txBody>
      </p:sp>
      <p:sp>
        <p:nvSpPr>
          <p:cNvPr id="43" name="Rectangle 4"/>
          <p:cNvSpPr/>
          <p:nvPr/>
        </p:nvSpPr>
        <p:spPr>
          <a:xfrm>
            <a:off x="4040613" y="4100077"/>
            <a:ext cx="1045592" cy="81835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00B050"/>
                </a:solidFill>
              </a:rPr>
              <a:t>حـ</a:t>
            </a:r>
            <a:endParaRPr lang="ar-SA" sz="7200" b="1" dirty="0">
              <a:solidFill>
                <a:srgbClr val="00B050"/>
              </a:solidFill>
            </a:endParaRPr>
          </a:p>
        </p:txBody>
      </p:sp>
      <p:sp>
        <p:nvSpPr>
          <p:cNvPr id="44" name="Rectangle 4"/>
          <p:cNvSpPr/>
          <p:nvPr/>
        </p:nvSpPr>
        <p:spPr>
          <a:xfrm>
            <a:off x="4053460" y="4904810"/>
            <a:ext cx="1024784" cy="76911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00B050"/>
                </a:solidFill>
              </a:rPr>
              <a:t>ـة</a:t>
            </a:r>
            <a:endParaRPr lang="ar-SA" sz="7200" b="1" dirty="0">
              <a:solidFill>
                <a:srgbClr val="00B050"/>
              </a:solidFill>
            </a:endParaRPr>
          </a:p>
        </p:txBody>
      </p:sp>
      <p:sp>
        <p:nvSpPr>
          <p:cNvPr id="45" name="Rectangle 4"/>
          <p:cNvSpPr/>
          <p:nvPr/>
        </p:nvSpPr>
        <p:spPr>
          <a:xfrm>
            <a:off x="10587566" y="846927"/>
            <a:ext cx="1040327" cy="86230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ا</a:t>
            </a:r>
            <a:endParaRPr lang="ar-SA" sz="7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3" name="Rectangle 3"/>
          <p:cNvSpPr/>
          <p:nvPr/>
        </p:nvSpPr>
        <p:spPr>
          <a:xfrm>
            <a:off x="9650060" y="839295"/>
            <a:ext cx="972982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لــ</a:t>
            </a:r>
            <a:endParaRPr lang="ar-SA" sz="8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5" name="Rectangle 7"/>
          <p:cNvSpPr/>
          <p:nvPr/>
        </p:nvSpPr>
        <p:spPr>
          <a:xfrm>
            <a:off x="8721094" y="807792"/>
            <a:ext cx="957045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سـ</a:t>
            </a:r>
            <a:endParaRPr lang="ar-SA" sz="8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6" name="Rectangle 6"/>
          <p:cNvSpPr/>
          <p:nvPr/>
        </p:nvSpPr>
        <p:spPr>
          <a:xfrm>
            <a:off x="7808209" y="807792"/>
            <a:ext cx="932196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كـ</a:t>
            </a:r>
            <a:endParaRPr lang="ar-SA" sz="8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7" name="Rectangle 5"/>
          <p:cNvSpPr/>
          <p:nvPr/>
        </p:nvSpPr>
        <p:spPr>
          <a:xfrm>
            <a:off x="6898554" y="794835"/>
            <a:ext cx="951182" cy="131817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و</a:t>
            </a:r>
            <a:endParaRPr lang="ar-SA" sz="8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8" name="Rectangle 4"/>
          <p:cNvSpPr/>
          <p:nvPr/>
        </p:nvSpPr>
        <p:spPr>
          <a:xfrm>
            <a:off x="6880205" y="2075662"/>
            <a:ext cx="1007007" cy="108406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ن</a:t>
            </a:r>
            <a:endParaRPr lang="ar-SA" sz="7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341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2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5" dur="2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2" grpId="0" animBg="1"/>
      <p:bldP spid="43" grpId="0" animBg="1"/>
      <p:bldP spid="44" grpId="0" animBg="1"/>
      <p:bldP spid="45" grpId="0" animBg="1"/>
      <p:bldP spid="53" grpId="0" animBg="1"/>
      <p:bldP spid="55" grpId="0" animBg="1"/>
      <p:bldP spid="56" grpId="0" animBg="1"/>
      <p:bldP spid="57" grpId="0" animBg="1"/>
      <p:bldP spid="5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2" y="-68861"/>
            <a:ext cx="12192000" cy="6858000"/>
          </a:xfrm>
        </p:spPr>
      </p:pic>
      <p:sp>
        <p:nvSpPr>
          <p:cNvPr id="12" name="Rectangle 11"/>
          <p:cNvSpPr/>
          <p:nvPr/>
        </p:nvSpPr>
        <p:spPr>
          <a:xfrm>
            <a:off x="9673872" y="869687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Rectangle 12"/>
          <p:cNvSpPr/>
          <p:nvPr/>
        </p:nvSpPr>
        <p:spPr>
          <a:xfrm>
            <a:off x="10587566" y="869687"/>
            <a:ext cx="915812" cy="8128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Rectangle 24"/>
          <p:cNvSpPr/>
          <p:nvPr/>
        </p:nvSpPr>
        <p:spPr>
          <a:xfrm>
            <a:off x="6021919" y="3242029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Rectangle 25"/>
          <p:cNvSpPr/>
          <p:nvPr/>
        </p:nvSpPr>
        <p:spPr>
          <a:xfrm>
            <a:off x="6970698" y="3242029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Rectangle 27"/>
          <p:cNvSpPr/>
          <p:nvPr/>
        </p:nvSpPr>
        <p:spPr>
          <a:xfrm>
            <a:off x="6956074" y="2124674"/>
            <a:ext cx="913694" cy="1106491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Rectangle 29"/>
          <p:cNvSpPr/>
          <p:nvPr/>
        </p:nvSpPr>
        <p:spPr>
          <a:xfrm>
            <a:off x="7832021" y="860380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Rectangle 30"/>
          <p:cNvSpPr/>
          <p:nvPr/>
        </p:nvSpPr>
        <p:spPr>
          <a:xfrm>
            <a:off x="8769527" y="876249"/>
            <a:ext cx="913694" cy="812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Rectangle 38"/>
          <p:cNvSpPr/>
          <p:nvPr/>
        </p:nvSpPr>
        <p:spPr>
          <a:xfrm>
            <a:off x="5108225" y="3253836"/>
            <a:ext cx="913694" cy="7624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Rectangle 39"/>
          <p:cNvSpPr/>
          <p:nvPr/>
        </p:nvSpPr>
        <p:spPr>
          <a:xfrm>
            <a:off x="6926868" y="839295"/>
            <a:ext cx="913694" cy="127372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Rectangle 40"/>
          <p:cNvSpPr/>
          <p:nvPr/>
        </p:nvSpPr>
        <p:spPr>
          <a:xfrm>
            <a:off x="4173982" y="3242029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Rectangle 45"/>
          <p:cNvSpPr/>
          <p:nvPr/>
        </p:nvSpPr>
        <p:spPr>
          <a:xfrm>
            <a:off x="4194531" y="491192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Rectangle 46"/>
          <p:cNvSpPr/>
          <p:nvPr/>
        </p:nvSpPr>
        <p:spPr>
          <a:xfrm>
            <a:off x="4173982" y="4062757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9" name="Rectangle 48"/>
          <p:cNvSpPr/>
          <p:nvPr/>
        </p:nvSpPr>
        <p:spPr>
          <a:xfrm>
            <a:off x="3250014" y="572472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2324731" y="572472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Rectangle 50"/>
          <p:cNvSpPr/>
          <p:nvPr/>
        </p:nvSpPr>
        <p:spPr>
          <a:xfrm>
            <a:off x="1387586" y="5724726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2" name="Rectangle 51"/>
          <p:cNvSpPr/>
          <p:nvPr/>
        </p:nvSpPr>
        <p:spPr>
          <a:xfrm>
            <a:off x="450441" y="5732654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16641" y="1757506"/>
            <a:ext cx="1704172" cy="144684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5454" y="1695286"/>
            <a:ext cx="1866900" cy="15621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4" name="Rectangle 48"/>
          <p:cNvSpPr/>
          <p:nvPr/>
        </p:nvSpPr>
        <p:spPr>
          <a:xfrm>
            <a:off x="4194531" y="5732654"/>
            <a:ext cx="913694" cy="812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Rectangle 3"/>
          <p:cNvSpPr/>
          <p:nvPr/>
        </p:nvSpPr>
        <p:spPr>
          <a:xfrm>
            <a:off x="4163708" y="5694252"/>
            <a:ext cx="944517" cy="889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FF0000"/>
                </a:solidFill>
              </a:rPr>
              <a:t>ا</a:t>
            </a:r>
            <a:endParaRPr lang="ar-SA" sz="7200" b="1" dirty="0">
              <a:solidFill>
                <a:srgbClr val="FF0000"/>
              </a:solidFill>
            </a:endParaRPr>
          </a:p>
        </p:txBody>
      </p:sp>
      <p:sp>
        <p:nvSpPr>
          <p:cNvPr id="32" name="Rectangle 7"/>
          <p:cNvSpPr/>
          <p:nvPr/>
        </p:nvSpPr>
        <p:spPr>
          <a:xfrm>
            <a:off x="3187973" y="5681854"/>
            <a:ext cx="964146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 smtClean="0">
                <a:solidFill>
                  <a:srgbClr val="FF0000"/>
                </a:solidFill>
              </a:rPr>
              <a:t>لـ</a:t>
            </a:r>
            <a:endParaRPr lang="ar-SA" sz="7200" dirty="0">
              <a:solidFill>
                <a:srgbClr val="FF0000"/>
              </a:solidFill>
            </a:endParaRPr>
          </a:p>
        </p:txBody>
      </p:sp>
      <p:sp>
        <p:nvSpPr>
          <p:cNvPr id="33" name="Rectangle 6"/>
          <p:cNvSpPr/>
          <p:nvPr/>
        </p:nvSpPr>
        <p:spPr>
          <a:xfrm>
            <a:off x="2250828" y="5656851"/>
            <a:ext cx="915939" cy="94419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600" dirty="0" smtClean="0">
                <a:solidFill>
                  <a:srgbClr val="FF0000"/>
                </a:solidFill>
              </a:rPr>
              <a:t>ضـ</a:t>
            </a:r>
            <a:endParaRPr lang="ar-SA" sz="7200" dirty="0">
              <a:solidFill>
                <a:srgbClr val="FF0000"/>
              </a:solidFill>
            </a:endParaRPr>
          </a:p>
        </p:txBody>
      </p:sp>
      <p:sp>
        <p:nvSpPr>
          <p:cNvPr id="34" name="Rectangle 4"/>
          <p:cNvSpPr/>
          <p:nvPr/>
        </p:nvSpPr>
        <p:spPr>
          <a:xfrm>
            <a:off x="1349905" y="5669456"/>
            <a:ext cx="906595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 smtClean="0">
                <a:solidFill>
                  <a:srgbClr val="FF0000"/>
                </a:solidFill>
              </a:rPr>
              <a:t>مـ</a:t>
            </a:r>
            <a:endParaRPr lang="ar-SA" sz="7200" dirty="0">
              <a:solidFill>
                <a:srgbClr val="FF0000"/>
              </a:solidFill>
            </a:endParaRPr>
          </a:p>
        </p:txBody>
      </p:sp>
      <p:sp>
        <p:nvSpPr>
          <p:cNvPr id="35" name="Rectangle 3"/>
          <p:cNvSpPr/>
          <p:nvPr/>
        </p:nvSpPr>
        <p:spPr>
          <a:xfrm>
            <a:off x="322140" y="5683740"/>
            <a:ext cx="1016039" cy="889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FF0000"/>
                </a:solidFill>
              </a:rPr>
              <a:t>ــة</a:t>
            </a:r>
            <a:endParaRPr lang="ar-SA" sz="7200" b="1" dirty="0">
              <a:solidFill>
                <a:srgbClr val="FF0000"/>
              </a:solidFill>
            </a:endParaRPr>
          </a:p>
        </p:txBody>
      </p:sp>
      <p:sp>
        <p:nvSpPr>
          <p:cNvPr id="36" name="Rectangle 3"/>
          <p:cNvSpPr/>
          <p:nvPr/>
        </p:nvSpPr>
        <p:spPr>
          <a:xfrm>
            <a:off x="6941477" y="3140429"/>
            <a:ext cx="1031094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>
                <a:solidFill>
                  <a:srgbClr val="00B050"/>
                </a:solidFill>
              </a:rPr>
              <a:t>ا</a:t>
            </a:r>
          </a:p>
        </p:txBody>
      </p:sp>
      <p:sp>
        <p:nvSpPr>
          <p:cNvPr id="37" name="Rectangle 7"/>
          <p:cNvSpPr/>
          <p:nvPr/>
        </p:nvSpPr>
        <p:spPr>
          <a:xfrm>
            <a:off x="6027783" y="3222736"/>
            <a:ext cx="901965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00B050"/>
                </a:solidFill>
              </a:rPr>
              <a:t>لــ</a:t>
            </a:r>
            <a:endParaRPr lang="ar-SA" sz="7200" b="1" dirty="0">
              <a:solidFill>
                <a:srgbClr val="00B050"/>
              </a:solidFill>
            </a:endParaRPr>
          </a:p>
        </p:txBody>
      </p:sp>
      <p:sp>
        <p:nvSpPr>
          <p:cNvPr id="38" name="Rectangle 6"/>
          <p:cNvSpPr/>
          <p:nvPr/>
        </p:nvSpPr>
        <p:spPr>
          <a:xfrm>
            <a:off x="5021370" y="3222736"/>
            <a:ext cx="103098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00B050"/>
                </a:solidFill>
              </a:rPr>
              <a:t>فـ</a:t>
            </a:r>
            <a:endParaRPr lang="ar-SA" sz="7200" b="1" dirty="0">
              <a:solidFill>
                <a:srgbClr val="00B050"/>
              </a:solidFill>
            </a:endParaRPr>
          </a:p>
        </p:txBody>
      </p:sp>
      <p:sp>
        <p:nvSpPr>
          <p:cNvPr id="42" name="Rectangle 5"/>
          <p:cNvSpPr/>
          <p:nvPr/>
        </p:nvSpPr>
        <p:spPr>
          <a:xfrm>
            <a:off x="4040613" y="3211077"/>
            <a:ext cx="994204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00B050"/>
                </a:solidFill>
              </a:rPr>
              <a:t>تـ</a:t>
            </a:r>
            <a:endParaRPr lang="ar-SA" sz="7200" b="1" dirty="0">
              <a:solidFill>
                <a:srgbClr val="00B050"/>
              </a:solidFill>
            </a:endParaRPr>
          </a:p>
        </p:txBody>
      </p:sp>
      <p:sp>
        <p:nvSpPr>
          <p:cNvPr id="43" name="Rectangle 4"/>
          <p:cNvSpPr/>
          <p:nvPr/>
        </p:nvSpPr>
        <p:spPr>
          <a:xfrm>
            <a:off x="4040613" y="4100077"/>
            <a:ext cx="1045592" cy="81835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00B050"/>
                </a:solidFill>
              </a:rPr>
              <a:t>حـ</a:t>
            </a:r>
            <a:endParaRPr lang="ar-SA" sz="7200" b="1" dirty="0">
              <a:solidFill>
                <a:srgbClr val="00B050"/>
              </a:solidFill>
            </a:endParaRPr>
          </a:p>
        </p:txBody>
      </p:sp>
      <p:sp>
        <p:nvSpPr>
          <p:cNvPr id="44" name="Rectangle 4"/>
          <p:cNvSpPr/>
          <p:nvPr/>
        </p:nvSpPr>
        <p:spPr>
          <a:xfrm>
            <a:off x="4053460" y="4904810"/>
            <a:ext cx="1024784" cy="76911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00B050"/>
                </a:solidFill>
              </a:rPr>
              <a:t>ـة</a:t>
            </a:r>
            <a:endParaRPr lang="ar-SA" sz="7200" b="1" dirty="0">
              <a:solidFill>
                <a:srgbClr val="00B050"/>
              </a:solidFill>
            </a:endParaRPr>
          </a:p>
        </p:txBody>
      </p:sp>
      <p:sp>
        <p:nvSpPr>
          <p:cNvPr id="45" name="Rectangle 4"/>
          <p:cNvSpPr/>
          <p:nvPr/>
        </p:nvSpPr>
        <p:spPr>
          <a:xfrm>
            <a:off x="10587566" y="846927"/>
            <a:ext cx="1040327" cy="86230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ا</a:t>
            </a:r>
            <a:endParaRPr lang="ar-SA" sz="7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3" name="Rectangle 3"/>
          <p:cNvSpPr/>
          <p:nvPr/>
        </p:nvSpPr>
        <p:spPr>
          <a:xfrm>
            <a:off x="9650060" y="839295"/>
            <a:ext cx="972982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لــ</a:t>
            </a:r>
            <a:endParaRPr lang="ar-SA" sz="8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5" name="Rectangle 7"/>
          <p:cNvSpPr/>
          <p:nvPr/>
        </p:nvSpPr>
        <p:spPr>
          <a:xfrm>
            <a:off x="8721094" y="807792"/>
            <a:ext cx="957045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سـ</a:t>
            </a:r>
            <a:endParaRPr lang="ar-SA" sz="8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6" name="Rectangle 6"/>
          <p:cNvSpPr/>
          <p:nvPr/>
        </p:nvSpPr>
        <p:spPr>
          <a:xfrm>
            <a:off x="7808209" y="807792"/>
            <a:ext cx="932196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كـ</a:t>
            </a:r>
            <a:endParaRPr lang="ar-SA" sz="8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7" name="Rectangle 5"/>
          <p:cNvSpPr/>
          <p:nvPr/>
        </p:nvSpPr>
        <p:spPr>
          <a:xfrm>
            <a:off x="6898554" y="794835"/>
            <a:ext cx="951182" cy="131817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و</a:t>
            </a:r>
            <a:endParaRPr lang="ar-SA" sz="8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8" name="Rectangle 4"/>
          <p:cNvSpPr/>
          <p:nvPr/>
        </p:nvSpPr>
        <p:spPr>
          <a:xfrm>
            <a:off x="6880205" y="2075662"/>
            <a:ext cx="1007007" cy="108406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ن</a:t>
            </a:r>
            <a:endParaRPr lang="ar-SA" sz="7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083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2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5" dur="2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2" grpId="0" animBg="1"/>
      <p:bldP spid="43" grpId="0" animBg="1"/>
      <p:bldP spid="44" grpId="0" animBg="1"/>
      <p:bldP spid="45" grpId="0" animBg="1"/>
      <p:bldP spid="53" grpId="0" animBg="1"/>
      <p:bldP spid="55" grpId="0" animBg="1"/>
      <p:bldP spid="56" grpId="0" animBg="1"/>
      <p:bldP spid="57" grpId="0" animBg="1"/>
      <p:bldP spid="5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87" y="147045"/>
            <a:ext cx="12223887" cy="1430899"/>
          </a:xfrm>
        </p:spPr>
        <p:txBody>
          <a:bodyPr>
            <a:noAutofit/>
          </a:bodyPr>
          <a:lstStyle/>
          <a:p>
            <a:r>
              <a:rPr lang="ar-SA" sz="5400" b="1" dirty="0" smtClean="0">
                <a:cs typeface="+mn-cs"/>
              </a:rPr>
              <a:t>العلامة الأصلية لرفع الأفعال المضارعة هي الضمة (ـُ)</a:t>
            </a:r>
            <a:endParaRPr lang="ar-SA" sz="5400" b="1" dirty="0">
              <a:cs typeface="+mn-cs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11" y="1577946"/>
            <a:ext cx="12101689" cy="5172810"/>
          </a:xfrm>
        </p:spPr>
      </p:pic>
      <p:sp>
        <p:nvSpPr>
          <p:cNvPr id="3" name="مربع نص 2"/>
          <p:cNvSpPr txBox="1"/>
          <p:nvPr/>
        </p:nvSpPr>
        <p:spPr>
          <a:xfrm>
            <a:off x="558420" y="2581211"/>
            <a:ext cx="10795379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6000" b="1" u="sng" dirty="0" smtClean="0"/>
              <a:t>تكت</a:t>
            </a:r>
            <a:r>
              <a:rPr lang="ar-SA" sz="6000" b="1" u="sng" dirty="0" smtClean="0">
                <a:solidFill>
                  <a:srgbClr val="FF0000"/>
                </a:solidFill>
              </a:rPr>
              <a:t>بُ</a:t>
            </a:r>
            <a:r>
              <a:rPr lang="ar-SA" sz="6000" b="1" dirty="0" smtClean="0"/>
              <a:t> الطالبةُ لافتةً حولَ التَّلوثِ الصّوتي.</a:t>
            </a:r>
            <a:endParaRPr lang="ar-SA" dirty="0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1155" y="4271701"/>
            <a:ext cx="1313752" cy="656876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80888" flipH="1">
            <a:off x="4162313" y="4636363"/>
            <a:ext cx="1176195" cy="1214658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3153" y="5696695"/>
            <a:ext cx="1851754" cy="1161305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2379" flipH="1">
            <a:off x="187003" y="1771625"/>
            <a:ext cx="1302395" cy="1413920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2869" y="3867698"/>
            <a:ext cx="1499131" cy="808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195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  <p:sndAc>
          <p:stSnd>
            <p:snd r:embed="rId2" name="arrow.wav"/>
          </p:stSnd>
        </p:sndAc>
      </p:transition>
    </mc:Choice>
    <mc:Fallback xmlns="">
      <p:transition spd="slow">
        <p:fade/>
        <p:sndAc>
          <p:stSnd>
            <p:snd r:embed="rId9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Rectangle 1"/>
          <p:cNvSpPr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ar-SA" sz="5400" b="1" dirty="0" smtClean="0"/>
              <a:t>دبدوب </a:t>
            </a:r>
            <a:r>
              <a:rPr lang="ar-SA" sz="5400" b="1" u="sng" dirty="0" smtClean="0"/>
              <a:t>يشع</a:t>
            </a:r>
            <a:r>
              <a:rPr lang="ar-SA" sz="5400" b="1" u="sng" dirty="0" smtClean="0">
                <a:solidFill>
                  <a:srgbClr val="FF0000"/>
                </a:solidFill>
              </a:rPr>
              <a:t>ر</a:t>
            </a:r>
            <a:r>
              <a:rPr lang="ar-SA" sz="5400" b="1" dirty="0" smtClean="0">
                <a:solidFill>
                  <a:srgbClr val="FF0000"/>
                </a:solidFill>
              </a:rPr>
              <a:t>ُ </a:t>
            </a:r>
            <a:r>
              <a:rPr lang="ar-SA" sz="5400" b="1" dirty="0" smtClean="0"/>
              <a:t>بالسعادة وهو </a:t>
            </a:r>
            <a:r>
              <a:rPr lang="ar-SA" sz="5400" b="1" u="sng" dirty="0" smtClean="0"/>
              <a:t>يأك</a:t>
            </a:r>
            <a:r>
              <a:rPr lang="ar-SA" sz="5400" b="1" u="sng" dirty="0" smtClean="0">
                <a:solidFill>
                  <a:srgbClr val="FF0000"/>
                </a:solidFill>
              </a:rPr>
              <a:t>لُ</a:t>
            </a:r>
            <a:r>
              <a:rPr lang="ar-SA" sz="5400" b="1" dirty="0" smtClean="0">
                <a:solidFill>
                  <a:srgbClr val="FF0000"/>
                </a:solidFill>
              </a:rPr>
              <a:t> </a:t>
            </a:r>
            <a:r>
              <a:rPr lang="ar-SA" sz="5400" b="1" dirty="0" smtClean="0"/>
              <a:t>العسل.</a:t>
            </a:r>
            <a:endParaRPr lang="ar-SA" sz="5400" dirty="0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389660" y="3008833"/>
            <a:ext cx="1664102" cy="297571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916497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3240" y="3541025"/>
            <a:ext cx="3054044" cy="31629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مربع نص 4"/>
          <p:cNvSpPr txBox="1"/>
          <p:nvPr/>
        </p:nvSpPr>
        <p:spPr>
          <a:xfrm>
            <a:off x="0" y="0"/>
            <a:ext cx="12192000" cy="982513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4400" b="1" dirty="0" smtClean="0"/>
              <a:t>دبدوب لن</a:t>
            </a:r>
            <a:r>
              <a:rPr lang="ar-SA" sz="4400" b="1" u="sng" dirty="0" smtClean="0"/>
              <a:t> ينس</a:t>
            </a:r>
            <a:r>
              <a:rPr lang="ar-SA" sz="44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ى</a:t>
            </a:r>
            <a:r>
              <a:rPr lang="ar-SA" sz="4400" b="1" u="sng" dirty="0" smtClean="0"/>
              <a:t> </a:t>
            </a:r>
            <a:r>
              <a:rPr lang="ar-SA" sz="4400" b="1" dirty="0" smtClean="0"/>
              <a:t>طعم العسل طوال حياته</a:t>
            </a:r>
            <a:endParaRPr lang="ar-SA" sz="4400" b="1" dirty="0"/>
          </a:p>
        </p:txBody>
      </p:sp>
    </p:spTree>
    <p:extLst>
      <p:ext uri="{BB962C8B-B14F-4D97-AF65-F5344CB8AC3E}">
        <p14:creationId xmlns:p14="http://schemas.microsoft.com/office/powerpoint/2010/main" val="4243569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3240" y="3541025"/>
            <a:ext cx="3054044" cy="31629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مربع نص 4"/>
          <p:cNvSpPr txBox="1"/>
          <p:nvPr/>
        </p:nvSpPr>
        <p:spPr>
          <a:xfrm>
            <a:off x="0" y="0"/>
            <a:ext cx="12192000" cy="982513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4400" b="1" dirty="0" smtClean="0"/>
              <a:t>دبدوب لم </a:t>
            </a:r>
            <a:r>
              <a:rPr lang="ar-SA" sz="4400" b="1" u="sng" dirty="0" smtClean="0"/>
              <a:t>يَذُ</a:t>
            </a:r>
            <a:r>
              <a:rPr lang="ar-SA" sz="44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قْ</a:t>
            </a:r>
            <a:r>
              <a:rPr lang="ar-SA" sz="4400" b="1" dirty="0" smtClean="0"/>
              <a:t> عسلا أطيب من هذا العسل.</a:t>
            </a:r>
            <a:endParaRPr lang="ar-SA" sz="4400" b="1" dirty="0"/>
          </a:p>
        </p:txBody>
      </p:sp>
    </p:spTree>
    <p:extLst>
      <p:ext uri="{BB962C8B-B14F-4D97-AF65-F5344CB8AC3E}">
        <p14:creationId xmlns:p14="http://schemas.microsoft.com/office/powerpoint/2010/main" val="45906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32" y="0"/>
            <a:ext cx="5971822" cy="683920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157" y="682388"/>
            <a:ext cx="8861946" cy="466753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ar-SA" b="1" dirty="0">
                <a:cs typeface="+mn-cs"/>
              </a:rPr>
              <a:t>إ</a:t>
            </a:r>
            <a:r>
              <a:rPr lang="ar-SA" b="1" dirty="0" smtClean="0">
                <a:cs typeface="+mn-cs"/>
              </a:rPr>
              <a:t>لى اللقاء</a:t>
            </a:r>
            <a:br>
              <a:rPr lang="ar-SA" b="1" dirty="0" smtClean="0">
                <a:cs typeface="+mn-cs"/>
              </a:rPr>
            </a:br>
            <a:r>
              <a:rPr lang="ar-SA" b="1" dirty="0" smtClean="0">
                <a:cs typeface="+mn-cs"/>
              </a:rPr>
              <a:t>من إعداد الطلاب: أيهم سامر</a:t>
            </a:r>
            <a:br>
              <a:rPr lang="ar-SA" b="1" dirty="0" smtClean="0">
                <a:cs typeface="+mn-cs"/>
              </a:rPr>
            </a:br>
            <a:r>
              <a:rPr lang="ar-SA" b="1" dirty="0" smtClean="0">
                <a:cs typeface="+mn-cs"/>
              </a:rPr>
              <a:t>وحسن رشيد ومحمد ماهر وبهاء إبراهيم </a:t>
            </a:r>
            <a:br>
              <a:rPr lang="ar-SA" b="1" dirty="0" smtClean="0">
                <a:cs typeface="+mn-cs"/>
              </a:rPr>
            </a:br>
            <a:r>
              <a:rPr lang="ar-SA" b="1" dirty="0" smtClean="0">
                <a:cs typeface="+mn-cs"/>
              </a:rPr>
              <a:t>بإشراف المعلمة: جميلة ياسين</a:t>
            </a:r>
            <a:br>
              <a:rPr lang="ar-SA" b="1" dirty="0" smtClean="0">
                <a:cs typeface="+mn-cs"/>
              </a:rPr>
            </a:br>
            <a:r>
              <a:rPr lang="ar-SA" b="1" dirty="0" smtClean="0">
                <a:cs typeface="+mn-cs"/>
              </a:rPr>
              <a:t>مدرسة اتحاد كفر </a:t>
            </a:r>
            <a:r>
              <a:rPr lang="ar-SA" b="1" dirty="0" err="1" smtClean="0">
                <a:cs typeface="+mn-cs"/>
              </a:rPr>
              <a:t>زيباد</a:t>
            </a:r>
            <a:r>
              <a:rPr lang="ar-SA" b="1" dirty="0" smtClean="0">
                <a:cs typeface="+mn-cs"/>
              </a:rPr>
              <a:t> كفر </a:t>
            </a:r>
            <a:r>
              <a:rPr lang="ar-SA" b="1" dirty="0" err="1" smtClean="0">
                <a:cs typeface="+mn-cs"/>
              </a:rPr>
              <a:t>عبوش</a:t>
            </a:r>
            <a:r>
              <a:rPr lang="ar-SA" b="1" dirty="0" smtClean="0">
                <a:cs typeface="+mn-cs"/>
              </a:rPr>
              <a:t> الأساسية المختلطة</a:t>
            </a:r>
            <a:endParaRPr lang="ar-SA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904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عنصر نائب للمحتوى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9367"/>
            <a:ext cx="12192000" cy="5438634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0500" y="136478"/>
            <a:ext cx="11811000" cy="1282889"/>
          </a:xfrm>
        </p:spPr>
        <p:txBody>
          <a:bodyPr>
            <a:normAutofit fontScale="90000"/>
          </a:bodyPr>
          <a:lstStyle/>
          <a:p>
            <a:pPr algn="ctr"/>
            <a:r>
              <a:rPr lang="ar-SA" sz="6600" b="1" dirty="0" smtClean="0">
                <a:cs typeface="+mn-cs"/>
              </a:rPr>
              <a:t>علامة نصب الفعل المضارع الأصلية الفتحة (ـَ)</a:t>
            </a:r>
            <a:endParaRPr lang="ar-SA" sz="6600" b="1" dirty="0">
              <a:cs typeface="+mn-cs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0" y="5934670"/>
            <a:ext cx="12192000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5400" b="1" dirty="0" smtClean="0">
                <a:solidFill>
                  <a:schemeClr val="bg1"/>
                </a:solidFill>
              </a:rPr>
              <a:t>ألتزم بأن </a:t>
            </a:r>
            <a:r>
              <a:rPr lang="ar-SA" sz="5400" b="1" u="sng" dirty="0" smtClean="0">
                <a:solidFill>
                  <a:schemeClr val="bg1"/>
                </a:solidFill>
              </a:rPr>
              <a:t>أخف</a:t>
            </a:r>
            <a:r>
              <a:rPr lang="ar-SA" sz="5400" b="1" u="sng" dirty="0" smtClean="0">
                <a:solidFill>
                  <a:srgbClr val="00B050"/>
                </a:solidFill>
              </a:rPr>
              <a:t>ضَ</a:t>
            </a:r>
            <a:r>
              <a:rPr lang="ar-SA" sz="5400" b="1" dirty="0" smtClean="0">
                <a:solidFill>
                  <a:schemeClr val="bg1"/>
                </a:solidFill>
              </a:rPr>
              <a:t> صوت التلفاز كي لا </a:t>
            </a:r>
            <a:r>
              <a:rPr lang="ar-SA" sz="5400" b="1" u="sng" dirty="0" smtClean="0">
                <a:solidFill>
                  <a:schemeClr val="bg1"/>
                </a:solidFill>
              </a:rPr>
              <a:t>أزع</a:t>
            </a:r>
            <a:r>
              <a:rPr lang="ar-SA" sz="5400" b="1" u="sng" dirty="0" smtClean="0">
                <a:solidFill>
                  <a:srgbClr val="00B050"/>
                </a:solidFill>
              </a:rPr>
              <a:t>جَ</a:t>
            </a:r>
            <a:r>
              <a:rPr lang="ar-SA" sz="5400" b="1" dirty="0" smtClean="0">
                <a:solidFill>
                  <a:schemeClr val="bg1"/>
                </a:solidFill>
              </a:rPr>
              <a:t> جيراننا</a:t>
            </a:r>
            <a:r>
              <a:rPr lang="ar-SA" sz="5400" b="1" dirty="0" smtClean="0"/>
              <a:t>.</a:t>
            </a:r>
            <a:endParaRPr lang="ar-SA" sz="5400" b="1" dirty="0"/>
          </a:p>
        </p:txBody>
      </p:sp>
    </p:spTree>
    <p:extLst>
      <p:ext uri="{BB962C8B-B14F-4D97-AF65-F5344CB8AC3E}">
        <p14:creationId xmlns:p14="http://schemas.microsoft.com/office/powerpoint/2010/main" val="93023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5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علامة جزم الفعل المضارع الأصلية السكون (ـْ).</a:t>
            </a:r>
            <a:endParaRPr lang="ar-SA" b="1" dirty="0"/>
          </a:p>
        </p:txBody>
      </p:sp>
      <p:sp>
        <p:nvSpPr>
          <p:cNvPr id="3" name="مربع نص 2"/>
          <p:cNvSpPr txBox="1"/>
          <p:nvPr/>
        </p:nvSpPr>
        <p:spPr>
          <a:xfrm>
            <a:off x="163774" y="1157126"/>
            <a:ext cx="1142594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 smtClean="0"/>
          </a:p>
          <a:p>
            <a:r>
              <a:rPr lang="ar-SA" sz="4800" b="1" dirty="0" smtClean="0"/>
              <a:t>أيها السائق؛ لا </a:t>
            </a:r>
            <a:r>
              <a:rPr lang="ar-SA" sz="4800" b="1" u="sng" dirty="0" smtClean="0"/>
              <a:t>تستخد</a:t>
            </a:r>
            <a:r>
              <a:rPr lang="ar-SA" sz="48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مْ</a:t>
            </a:r>
            <a:r>
              <a:rPr lang="ar-SA" sz="4800" b="1" u="sng" dirty="0" smtClean="0"/>
              <a:t> </a:t>
            </a:r>
            <a:r>
              <a:rPr lang="ar-SA" sz="4800" b="1" dirty="0" smtClean="0"/>
              <a:t>بوق سيارتك إلا عند الضرورة</a:t>
            </a:r>
            <a:r>
              <a:rPr lang="ar-SA" sz="5400" b="1" dirty="0" smtClean="0"/>
              <a:t>.</a:t>
            </a:r>
            <a:endParaRPr lang="ar-SA" sz="5400" b="1" dirty="0"/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74" y="4791877"/>
            <a:ext cx="5500047" cy="2066123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90347">
            <a:off x="3426339" y="2607452"/>
            <a:ext cx="8500778" cy="393942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250974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  <p:sndAc>
          <p:stSnd>
            <p:snd r:embed="rId2" name="hammer.wav"/>
          </p:stSnd>
        </p:sndAc>
      </p:transition>
    </mc:Choice>
    <mc:Fallback xmlns="">
      <p:transition spd="slow">
        <p:fade/>
        <p:sndAc>
          <p:stSnd>
            <p:snd r:embed="rId5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5535"/>
            <a:ext cx="10515600" cy="1595154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ar-SA" sz="6000" b="1" dirty="0"/>
              <a:t>قصة دب العسل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978" y="1560356"/>
            <a:ext cx="5283200" cy="5222888"/>
          </a:xfrm>
        </p:spPr>
      </p:pic>
    </p:spTree>
    <p:extLst>
      <p:ext uri="{BB962C8B-B14F-4D97-AF65-F5344CB8AC3E}">
        <p14:creationId xmlns:p14="http://schemas.microsoft.com/office/powerpoint/2010/main" val="27312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991"/>
            <a:ext cx="11921543" cy="1325563"/>
          </a:xfrm>
        </p:spPr>
        <p:txBody>
          <a:bodyPr>
            <a:noAutofit/>
          </a:bodyPr>
          <a:lstStyle/>
          <a:p>
            <a:pPr algn="ctr"/>
            <a:r>
              <a:rPr lang="ar-SA" sz="4800" b="1" dirty="0" smtClean="0">
                <a:cs typeface="+mn-cs"/>
              </a:rPr>
              <a:t>ي</a:t>
            </a:r>
            <a:r>
              <a:rPr lang="ar-SA" sz="4800" b="1" u="sng" dirty="0" smtClean="0">
                <a:cs typeface="+mn-cs"/>
              </a:rPr>
              <a:t>َعي</a:t>
            </a:r>
            <a:r>
              <a:rPr lang="ar-SA" sz="4800" b="1" u="sng" dirty="0" smtClean="0">
                <a:solidFill>
                  <a:srgbClr val="FF0000"/>
                </a:solidFill>
                <a:cs typeface="+mn-cs"/>
              </a:rPr>
              <a:t>شُ</a:t>
            </a:r>
            <a:r>
              <a:rPr lang="ar-SA" sz="4800" b="1" dirty="0" smtClean="0">
                <a:cs typeface="+mn-cs"/>
              </a:rPr>
              <a:t> دُبٌ جَميلٌ مَعَ أصْدِقائِهِ الحَيَوانات في الغابة. </a:t>
            </a:r>
            <a:endParaRPr lang="ar-SA" sz="4800" b="1" dirty="0">
              <a:cs typeface="+mn-cs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19000"/>
                    </a14:imgEffect>
                    <a14:imgEffect>
                      <a14:brightnessContrast bright="16000" contrast="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12" y="1646554"/>
            <a:ext cx="11627556" cy="5081624"/>
          </a:xfrm>
        </p:spPr>
      </p:pic>
    </p:spTree>
    <p:extLst>
      <p:ext uri="{BB962C8B-B14F-4D97-AF65-F5344CB8AC3E}">
        <p14:creationId xmlns:p14="http://schemas.microsoft.com/office/powerpoint/2010/main" val="1540628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  <p:sndAc>
          <p:stSnd>
            <p:snd r:embed="rId2" name="breeze.wav"/>
          </p:stSnd>
        </p:sndAc>
      </p:transition>
    </mc:Choice>
    <mc:Fallback xmlns="">
      <p:transition spd="slow">
        <p:fade/>
        <p:sndAc>
          <p:stSnd>
            <p:snd r:embed="rId5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6000"/>
                    </a14:imgEffect>
                    <a14:imgEffect>
                      <a14:brightnessContrast bright="10000" contrast="3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11248"/>
            <a:ext cx="12192000" cy="4909591"/>
          </a:xfrm>
        </p:spPr>
      </p:pic>
      <p:sp>
        <p:nvSpPr>
          <p:cNvPr id="3" name="مربع نص 2"/>
          <p:cNvSpPr txBox="1"/>
          <p:nvPr/>
        </p:nvSpPr>
        <p:spPr>
          <a:xfrm>
            <a:off x="600500" y="297863"/>
            <a:ext cx="10672551" cy="118487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5400" b="1" dirty="0" smtClean="0"/>
              <a:t>كانَ </a:t>
            </a:r>
            <a:r>
              <a:rPr lang="ar-SA" sz="5400" b="1" dirty="0"/>
              <a:t>الدَّبدوبُ ي</a:t>
            </a:r>
            <a:r>
              <a:rPr lang="ar-SA" sz="5400" b="1" u="sng" dirty="0"/>
              <a:t>ُحِ</a:t>
            </a:r>
            <a:r>
              <a:rPr lang="ar-SA" sz="5400" b="1" u="sng" dirty="0">
                <a:solidFill>
                  <a:srgbClr val="FF0000"/>
                </a:solidFill>
              </a:rPr>
              <a:t>بُّ</a:t>
            </a:r>
            <a:r>
              <a:rPr lang="ar-SA" sz="5400" b="1" dirty="0"/>
              <a:t> أَنْ </a:t>
            </a:r>
            <a:r>
              <a:rPr lang="ar-SA" sz="5400" b="1" dirty="0" smtClean="0"/>
              <a:t>ي</a:t>
            </a:r>
            <a:r>
              <a:rPr lang="ar-SA" sz="5400" b="1" u="sng" dirty="0" smtClean="0"/>
              <a:t>َأْكُ</a:t>
            </a:r>
            <a:r>
              <a:rPr lang="ar-SA" sz="5400" b="1" u="sng" dirty="0" smtClean="0">
                <a:solidFill>
                  <a:srgbClr val="00B050"/>
                </a:solidFill>
              </a:rPr>
              <a:t>لَ</a:t>
            </a:r>
            <a:r>
              <a:rPr lang="ar-SA" sz="5400" b="1" dirty="0" smtClean="0"/>
              <a:t> </a:t>
            </a:r>
            <a:r>
              <a:rPr lang="ar-SA" sz="5400" b="1" dirty="0"/>
              <a:t>الْعَسَلَ </a:t>
            </a:r>
            <a:r>
              <a:rPr lang="ar-SA" sz="5400" b="1" dirty="0" smtClean="0"/>
              <a:t>اللَّذيذَ.</a:t>
            </a:r>
            <a:endParaRPr lang="ar-SA" sz="5400" dirty="0"/>
          </a:p>
        </p:txBody>
      </p:sp>
    </p:spTree>
    <p:extLst>
      <p:ext uri="{BB962C8B-B14F-4D97-AF65-F5344CB8AC3E}">
        <p14:creationId xmlns:p14="http://schemas.microsoft.com/office/powerpoint/2010/main" val="11049398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5534" y="1"/>
            <a:ext cx="12287534" cy="1473957"/>
          </a:xfrm>
        </p:spPr>
        <p:txBody>
          <a:bodyPr>
            <a:noAutofit/>
          </a:bodyPr>
          <a:lstStyle/>
          <a:p>
            <a:r>
              <a:rPr lang="ar-SA" b="1" dirty="0" smtClean="0">
                <a:cs typeface="+mn-cs"/>
              </a:rPr>
              <a:t>قال الدب لأصدقائه: سَوْفَ </a:t>
            </a:r>
            <a:r>
              <a:rPr lang="ar-SA" b="1" u="sng" dirty="0" smtClean="0">
                <a:cs typeface="+mn-cs"/>
              </a:rPr>
              <a:t>أقْطَ</a:t>
            </a:r>
            <a:r>
              <a:rPr lang="ar-SA" b="1" u="sng" dirty="0" smtClean="0">
                <a:solidFill>
                  <a:srgbClr val="FF0000"/>
                </a:solidFill>
                <a:cs typeface="+mn-cs"/>
              </a:rPr>
              <a:t>عُ</a:t>
            </a:r>
            <a:r>
              <a:rPr lang="ar-SA" b="1" dirty="0" smtClean="0">
                <a:cs typeface="+mn-cs"/>
              </a:rPr>
              <a:t> هذا النَّهر ل</a:t>
            </a:r>
            <a:r>
              <a:rPr lang="ar-SA" b="1" u="sng" dirty="0" smtClean="0">
                <a:cs typeface="+mn-cs"/>
              </a:rPr>
              <a:t>أحْصُ</a:t>
            </a:r>
            <a:r>
              <a:rPr lang="ar-SA" b="1" u="sng" dirty="0" smtClean="0">
                <a:solidFill>
                  <a:srgbClr val="00B050"/>
                </a:solidFill>
                <a:cs typeface="+mn-cs"/>
              </a:rPr>
              <a:t>ل</a:t>
            </a:r>
            <a:r>
              <a:rPr lang="ar-SA" b="1" dirty="0" smtClean="0">
                <a:solidFill>
                  <a:srgbClr val="00B050"/>
                </a:solidFill>
                <a:cs typeface="+mn-cs"/>
              </a:rPr>
              <a:t>َ</a:t>
            </a:r>
            <a:r>
              <a:rPr lang="ar-SA" b="1" dirty="0" smtClean="0">
                <a:cs typeface="+mn-cs"/>
              </a:rPr>
              <a:t> عَلى العَسَل اللَّذيذ</a:t>
            </a:r>
            <a:endParaRPr lang="ar-SA" b="1" dirty="0">
              <a:cs typeface="+mn-cs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296537"/>
            <a:ext cx="12192000" cy="5561463"/>
          </a:xfrm>
        </p:spPr>
      </p:pic>
    </p:spTree>
    <p:extLst>
      <p:ext uri="{BB962C8B-B14F-4D97-AF65-F5344CB8AC3E}">
        <p14:creationId xmlns:p14="http://schemas.microsoft.com/office/powerpoint/2010/main" val="3041506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489" y="365125"/>
            <a:ext cx="11571111" cy="1325563"/>
          </a:xfrm>
        </p:spPr>
        <p:txBody>
          <a:bodyPr>
            <a:noAutofit/>
          </a:bodyPr>
          <a:lstStyle/>
          <a:p>
            <a:pPr algn="ctr"/>
            <a:r>
              <a:rPr lang="ar-SA" sz="4800" b="1" dirty="0" smtClean="0"/>
              <a:t>قَطَعَ دُبُّ العَسَلَ النَّهْرَ وَأَخَذَ ي</a:t>
            </a:r>
            <a:r>
              <a:rPr lang="ar-SA" sz="4800" b="1" u="sng" dirty="0" smtClean="0"/>
              <a:t>َبْحَ</a:t>
            </a:r>
            <a:r>
              <a:rPr lang="ar-SA" sz="4800" b="1" u="sng" dirty="0" smtClean="0">
                <a:solidFill>
                  <a:srgbClr val="FF0066"/>
                </a:solidFill>
              </a:rPr>
              <a:t>ثُ</a:t>
            </a:r>
            <a:r>
              <a:rPr lang="ar-SA" sz="4800" b="1" dirty="0" smtClean="0"/>
              <a:t> عَنْ العَسَلِ وَلكِنَّهُ لَمْ </a:t>
            </a:r>
            <a:r>
              <a:rPr lang="ar-SA" sz="4800" b="1" u="sng" dirty="0" smtClean="0"/>
              <a:t>يَجِ</a:t>
            </a:r>
            <a:r>
              <a:rPr lang="ar-SA" sz="4800" b="1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دْ</a:t>
            </a:r>
            <a:r>
              <a:rPr lang="ar-SA" sz="4800" b="1" u="sng" dirty="0" smtClean="0"/>
              <a:t>ه</a:t>
            </a:r>
            <a:endParaRPr lang="ar-SA" sz="4800" b="1" u="sn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55" y="1690688"/>
            <a:ext cx="11334045" cy="4856868"/>
          </a:xfrm>
        </p:spPr>
      </p:pic>
    </p:spTree>
    <p:extLst>
      <p:ext uri="{BB962C8B-B14F-4D97-AF65-F5344CB8AC3E}">
        <p14:creationId xmlns:p14="http://schemas.microsoft.com/office/powerpoint/2010/main" val="12926897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486</Words>
  <Application>Microsoft Office PowerPoint</Application>
  <PresentationFormat>شاشة عريضة</PresentationFormat>
  <Paragraphs>81</Paragraphs>
  <Slides>23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Office Theme</vt:lpstr>
      <vt:lpstr>علامات إعراب الفعل المضارع الأصلية</vt:lpstr>
      <vt:lpstr>العلامة الأصلية لرفع الأفعال المضارعة هي الضمة (ـُ)</vt:lpstr>
      <vt:lpstr>علامة نصب الفعل المضارع الأصلية الفتحة (ـَ)</vt:lpstr>
      <vt:lpstr>علامة جزم الفعل المضارع الأصلية السكون (ـْ).</vt:lpstr>
      <vt:lpstr>قصة دب العسل</vt:lpstr>
      <vt:lpstr>يَعيشُ دُبٌ جَميلٌ مَعَ أصْدِقائِهِ الحَيَوانات في الغابة. </vt:lpstr>
      <vt:lpstr>عرض تقديمي في PowerPoint</vt:lpstr>
      <vt:lpstr>قال الدب لأصدقائه: سَوْفَ أقْطَعُ هذا النَّهر لأحْصُلَ عَلى العَسَل اللَّذيذ</vt:lpstr>
      <vt:lpstr>قَطَعَ دُبُّ العَسَلَ النَّهْرَ وَأَخَذَ يَبْحَثُ عَنْ العَسَلِ وَلكِنَّهُ لَمْ يَجِدْه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نَأْخُذُ الْكَلِمَةَ وَنَضَعُ كُلَّ حَرْفٍ في الْمُرَبَّع الْمُخَصَّصِ لَها وَيَجِبُ أَنْ تَنْتَبِهَ أَنَّ الْحُروفَ موزعة على المربعات وقف الإجابة الصحيحة</vt:lpstr>
      <vt:lpstr>العلامة الأصلية لنصب الفعل المضارع هي:</vt:lpstr>
      <vt:lpstr>العلامة الأصلية لجزم الفعل المضارع هي: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إلى اللقاء من إعداد الطلاب: أيهم سامر وحسن رشيد ومحمد ماهر وبهاء إبراهيم  بإشراف المعلمة: جميلة ياسين مدرسة اتحاد كفر زيباد كفر عبوش الأساسية المختلطة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دب العسل</dc:title>
  <dc:creator>msi</dc:creator>
  <cp:lastModifiedBy>user</cp:lastModifiedBy>
  <cp:revision>42</cp:revision>
  <dcterms:created xsi:type="dcterms:W3CDTF">2016-11-30T11:00:11Z</dcterms:created>
  <dcterms:modified xsi:type="dcterms:W3CDTF">2017-11-10T17:29:28Z</dcterms:modified>
</cp:coreProperties>
</file>