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721850" cy="5715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-930" y="-84"/>
      </p:cViewPr>
      <p:guideLst>
        <p:guide orient="horz" pos="1800"/>
        <p:guide pos="30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78A807E-26A8-4970-A4DE-FE75404A15EA}" type="datetimeFigureOut">
              <a:rPr lang="ar-AE" smtClean="0"/>
              <a:t>24/02/1439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AE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FE1E9A9-D161-4188-A96C-6C9EDABE850B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297326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3314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10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35404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11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00244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 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12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18107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2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08471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3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76879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4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050398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5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82080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6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1996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7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23230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8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892913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 smtClean="0"/>
              <a:t>الهمزة</a:t>
            </a:r>
            <a:r>
              <a:rPr lang="ar-SA" baseline="0" dirty="0" smtClean="0"/>
              <a:t> المتطرفة   </a:t>
            </a:r>
            <a:r>
              <a:rPr lang="ar-AE" dirty="0" smtClean="0"/>
              <a:t>          الصف ال</a:t>
            </a:r>
            <a:r>
              <a:rPr lang="ar-SA" dirty="0" smtClean="0"/>
              <a:t>سابع</a:t>
            </a:r>
            <a:r>
              <a:rPr lang="ar-SA" baseline="0" dirty="0" smtClean="0"/>
              <a:t>  </a:t>
            </a:r>
            <a:r>
              <a:rPr lang="ar-AE" dirty="0" smtClean="0"/>
              <a:t>         الفصل الأول  2017                مدرسة ذكور بيت عمرة الثانوية          إعداد المعلم : محمد حامد العقيلي </a:t>
            </a:r>
          </a:p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1E9A9-D161-4188-A96C-6C9EDABE850B}" type="slidenum">
              <a:rPr lang="ar-AE" smtClean="0"/>
              <a:t>9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20094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29139" y="1775356"/>
            <a:ext cx="8263573" cy="1225021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58278" y="3238500"/>
            <a:ext cx="6805295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048341" y="228866"/>
            <a:ext cx="2187416" cy="4876271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86092" y="228866"/>
            <a:ext cx="6400218" cy="487627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7959" y="3672418"/>
            <a:ext cx="8263573" cy="1135063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67959" y="2422261"/>
            <a:ext cx="8263573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86093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941940" y="1333500"/>
            <a:ext cx="4293817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279262"/>
            <a:ext cx="429550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86093" y="1812396"/>
            <a:ext cx="429550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938566" y="1279262"/>
            <a:ext cx="4297193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938566" y="1812396"/>
            <a:ext cx="4297193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86094" y="227543"/>
            <a:ext cx="3198422" cy="968375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800973" y="227542"/>
            <a:ext cx="5434784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86094" y="1195918"/>
            <a:ext cx="319842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905551" y="4000500"/>
            <a:ext cx="5833110" cy="472282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905551" y="510646"/>
            <a:ext cx="583311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905551" y="4472782"/>
            <a:ext cx="583311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24/02/39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1116509" y="3289548"/>
            <a:ext cx="7732409" cy="19802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600" b="1" dirty="0" smtClean="0">
                <a:solidFill>
                  <a:srgbClr val="FF0000"/>
                </a:solidFill>
              </a:rPr>
              <a:t>الهمزة المتوسطة  </a:t>
            </a:r>
            <a:endParaRPr lang="ar-AE" sz="6600" b="1" dirty="0">
              <a:solidFill>
                <a:srgbClr val="FF0000"/>
              </a:solidFill>
            </a:endParaRPr>
          </a:p>
        </p:txBody>
      </p:sp>
      <p:sp>
        <p:nvSpPr>
          <p:cNvPr id="3" name="شمس 2"/>
          <p:cNvSpPr/>
          <p:nvPr/>
        </p:nvSpPr>
        <p:spPr>
          <a:xfrm>
            <a:off x="2844701" y="193204"/>
            <a:ext cx="3600400" cy="2304256"/>
          </a:xfrm>
          <a:prstGeom prst="su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الإملاء</a:t>
            </a:r>
            <a:endParaRPr lang="ar-AE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914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  <p:sndAc>
          <p:stSnd>
            <p:snd r:embed="rId3" name="chimes.wav"/>
          </p:stSnd>
        </p:sndAc>
      </p:transition>
    </mc:Choice>
    <mc:Fallback>
      <p:transition>
        <p:cut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بيانات مخزّنة 1"/>
          <p:cNvSpPr/>
          <p:nvPr/>
        </p:nvSpPr>
        <p:spPr>
          <a:xfrm>
            <a:off x="7584643" y="4303115"/>
            <a:ext cx="2016224" cy="720080"/>
          </a:xfrm>
          <a:prstGeom prst="flowChartOnlineStorag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ف يْ ءٌ 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بيانات مخزّنة 2"/>
          <p:cNvSpPr/>
          <p:nvPr/>
        </p:nvSpPr>
        <p:spPr>
          <a:xfrm>
            <a:off x="7597229" y="2641476"/>
            <a:ext cx="2016224" cy="720080"/>
          </a:xfrm>
          <a:prstGeom prst="flowChartOnlineStorag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FF0000"/>
                </a:solidFill>
              </a:rPr>
              <a:t>ت و ا طُ ءٌ </a:t>
            </a:r>
            <a:endParaRPr lang="ar-AE" sz="2400" b="1" dirty="0">
              <a:solidFill>
                <a:srgbClr val="FF0000"/>
              </a:solidFill>
            </a:endParaRPr>
          </a:p>
        </p:txBody>
      </p:sp>
      <p:sp>
        <p:nvSpPr>
          <p:cNvPr id="4" name="مخطط انسيابي: بيانات مخزّنة 3"/>
          <p:cNvSpPr/>
          <p:nvPr/>
        </p:nvSpPr>
        <p:spPr>
          <a:xfrm>
            <a:off x="7597229" y="1129308"/>
            <a:ext cx="2016224" cy="720080"/>
          </a:xfrm>
          <a:prstGeom prst="flowChartOnlineStorag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مَ خْ بَ ءٌ</a:t>
            </a:r>
            <a:endParaRPr lang="ar-AE" sz="2800" b="1" dirty="0">
              <a:solidFill>
                <a:srgbClr val="FF0000"/>
              </a:solidFill>
            </a:endParaRPr>
          </a:p>
        </p:txBody>
      </p:sp>
      <p:sp>
        <p:nvSpPr>
          <p:cNvPr id="5" name="مخطط انسيابي: تحضير 4"/>
          <p:cNvSpPr/>
          <p:nvPr/>
        </p:nvSpPr>
        <p:spPr>
          <a:xfrm>
            <a:off x="5510133" y="2629350"/>
            <a:ext cx="1944216" cy="741028"/>
          </a:xfrm>
          <a:prstGeom prst="flowChartPreparat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7030A0"/>
                </a:solidFill>
              </a:rPr>
              <a:t>تَواطُؤ</a:t>
            </a:r>
            <a:endParaRPr lang="ar-AE" sz="4000" b="1" dirty="0">
              <a:solidFill>
                <a:srgbClr val="7030A0"/>
              </a:solidFill>
            </a:endParaRPr>
          </a:p>
        </p:txBody>
      </p:sp>
      <p:sp>
        <p:nvSpPr>
          <p:cNvPr id="6" name="مخطط انسيابي: تحضير 5"/>
          <p:cNvSpPr/>
          <p:nvPr/>
        </p:nvSpPr>
        <p:spPr>
          <a:xfrm>
            <a:off x="5638406" y="4303115"/>
            <a:ext cx="1944216" cy="741028"/>
          </a:xfrm>
          <a:prstGeom prst="flowChartPreparati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7030A0"/>
                </a:solidFill>
              </a:rPr>
              <a:t>فَيْء</a:t>
            </a:r>
            <a:r>
              <a:rPr lang="ar-SA" sz="4400" b="1" dirty="0" smtClean="0"/>
              <a:t> </a:t>
            </a:r>
            <a:endParaRPr lang="ar-AE" sz="4400" b="1" dirty="0"/>
          </a:p>
        </p:txBody>
      </p:sp>
      <p:sp>
        <p:nvSpPr>
          <p:cNvPr id="7" name="مخطط انسيابي: تحضير 6"/>
          <p:cNvSpPr/>
          <p:nvPr/>
        </p:nvSpPr>
        <p:spPr>
          <a:xfrm>
            <a:off x="5640427" y="1108360"/>
            <a:ext cx="1944216" cy="741028"/>
          </a:xfrm>
          <a:prstGeom prst="flowChartPreparat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7030A0"/>
                </a:solidFill>
              </a:rPr>
              <a:t>مَخْبَأ</a:t>
            </a:r>
            <a:endParaRPr lang="ar-AE" sz="3600" b="1" dirty="0">
              <a:solidFill>
                <a:srgbClr val="7030A0"/>
              </a:solidFill>
            </a:endParaRPr>
          </a:p>
        </p:txBody>
      </p:sp>
      <p:sp>
        <p:nvSpPr>
          <p:cNvPr id="8" name="خماسي 7"/>
          <p:cNvSpPr/>
          <p:nvPr/>
        </p:nvSpPr>
        <p:spPr>
          <a:xfrm>
            <a:off x="229594" y="974818"/>
            <a:ext cx="5280539" cy="1008112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كتبت الهمزة على </a:t>
            </a:r>
            <a:r>
              <a:rPr lang="ar-SA" sz="2400" b="1" dirty="0" smtClean="0">
                <a:solidFill>
                  <a:schemeClr val="tx1"/>
                </a:solidFill>
              </a:rPr>
              <a:t>ألف  </a:t>
            </a:r>
            <a:r>
              <a:rPr lang="ar-SA" sz="2400" b="1" dirty="0">
                <a:solidFill>
                  <a:schemeClr val="tx1"/>
                </a:solidFill>
              </a:rPr>
              <a:t>لأن ما قبلها </a:t>
            </a:r>
            <a:r>
              <a:rPr lang="ar-SA" sz="2400" b="1" dirty="0" smtClean="0">
                <a:solidFill>
                  <a:schemeClr val="tx1"/>
                </a:solidFill>
              </a:rPr>
              <a:t>مفتوح 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9" name="خماسي 8"/>
          <p:cNvSpPr/>
          <p:nvPr/>
        </p:nvSpPr>
        <p:spPr>
          <a:xfrm>
            <a:off x="196152" y="2495808"/>
            <a:ext cx="5280539" cy="1008112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كتبت الهمزة على </a:t>
            </a:r>
            <a:r>
              <a:rPr lang="ar-SA" sz="2400" b="1" dirty="0" smtClean="0">
                <a:solidFill>
                  <a:schemeClr val="tx1"/>
                </a:solidFill>
              </a:rPr>
              <a:t>واو  </a:t>
            </a:r>
            <a:r>
              <a:rPr lang="ar-SA" sz="2400" b="1" dirty="0">
                <a:solidFill>
                  <a:schemeClr val="tx1"/>
                </a:solidFill>
              </a:rPr>
              <a:t>لأن ما قبلها </a:t>
            </a:r>
            <a:r>
              <a:rPr lang="ar-SA" sz="2400" b="1" dirty="0" smtClean="0">
                <a:solidFill>
                  <a:schemeClr val="tx1"/>
                </a:solidFill>
              </a:rPr>
              <a:t>مضموم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10" name="خماسي 9"/>
          <p:cNvSpPr/>
          <p:nvPr/>
        </p:nvSpPr>
        <p:spPr>
          <a:xfrm>
            <a:off x="196152" y="4169573"/>
            <a:ext cx="5280539" cy="1008112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كتبت الهمزة على السطر لأن ما قبلها ساكن </a:t>
            </a:r>
            <a:endParaRPr lang="ar-AE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24203"/>
      </p:ext>
    </p:extLst>
  </p:cSld>
  <p:clrMapOvr>
    <a:masterClrMapping/>
  </p:clrMapOvr>
  <p:transition spd="slow">
    <p:cover dir="r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180405" y="0"/>
            <a:ext cx="9433048" cy="1561356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ثانياً : نعود إلى درس (الخليفة والوالي الفقير) , ونستخرج ما يأتي مع ذكر السبب:</a:t>
            </a:r>
            <a:endParaRPr lang="ar-AE" sz="2400" b="1" dirty="0">
              <a:solidFill>
                <a:srgbClr val="C00000"/>
              </a:solidFill>
            </a:endParaRPr>
          </a:p>
        </p:txBody>
      </p:sp>
      <p:sp>
        <p:nvSpPr>
          <p:cNvPr id="3" name="زاوية مطوية 2"/>
          <p:cNvSpPr/>
          <p:nvPr/>
        </p:nvSpPr>
        <p:spPr>
          <a:xfrm>
            <a:off x="6877149" y="1561356"/>
            <a:ext cx="2664296" cy="864096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tx1"/>
                </a:solidFill>
              </a:rPr>
              <a:t>همزة متوسطة على نبرة 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4" name="زاوية مطوية 3"/>
          <p:cNvSpPr/>
          <p:nvPr/>
        </p:nvSpPr>
        <p:spPr>
          <a:xfrm>
            <a:off x="6877149" y="2569468"/>
            <a:ext cx="2664296" cy="864096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همزة متوسطة على </a:t>
            </a:r>
            <a:r>
              <a:rPr lang="ar-SA" sz="2400" b="1" dirty="0" smtClean="0">
                <a:solidFill>
                  <a:schemeClr val="tx1"/>
                </a:solidFill>
              </a:rPr>
              <a:t>واو  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5" name="زاوية مطوية 4"/>
          <p:cNvSpPr/>
          <p:nvPr/>
        </p:nvSpPr>
        <p:spPr>
          <a:xfrm>
            <a:off x="6877149" y="3577580"/>
            <a:ext cx="2664296" cy="864096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همزة </a:t>
            </a:r>
            <a:r>
              <a:rPr lang="ar-SA" sz="2400" b="1" dirty="0" smtClean="0">
                <a:solidFill>
                  <a:schemeClr val="tx1"/>
                </a:solidFill>
              </a:rPr>
              <a:t>متطرفة </a:t>
            </a:r>
            <a:r>
              <a:rPr lang="ar-SA" sz="2400" b="1" dirty="0">
                <a:solidFill>
                  <a:schemeClr val="tx1"/>
                </a:solidFill>
              </a:rPr>
              <a:t>على </a:t>
            </a:r>
            <a:r>
              <a:rPr lang="ar-SA" sz="2400" b="1" dirty="0" smtClean="0">
                <a:solidFill>
                  <a:schemeClr val="tx1"/>
                </a:solidFill>
              </a:rPr>
              <a:t>ألف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6" name="زاوية مطوية 5"/>
          <p:cNvSpPr/>
          <p:nvPr/>
        </p:nvSpPr>
        <p:spPr>
          <a:xfrm>
            <a:off x="6877149" y="4657700"/>
            <a:ext cx="2707528" cy="864096"/>
          </a:xfrm>
          <a:prstGeom prst="foldedCorne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chemeClr val="tx1"/>
                </a:solidFill>
              </a:rPr>
              <a:t>همزة متوسطة على </a:t>
            </a:r>
            <a:r>
              <a:rPr lang="ar-SA" sz="2400" b="1" dirty="0" smtClean="0">
                <a:solidFill>
                  <a:schemeClr val="tx1"/>
                </a:solidFill>
              </a:rPr>
              <a:t>ألف  </a:t>
            </a:r>
            <a:endParaRPr lang="ar-AE" sz="2400" b="1" dirty="0">
              <a:solidFill>
                <a:schemeClr val="tx1"/>
              </a:solidFill>
            </a:endParaRPr>
          </a:p>
        </p:txBody>
      </p:sp>
      <p:sp>
        <p:nvSpPr>
          <p:cNvPr id="7" name="مخطط انسيابي: بطاقة 6"/>
          <p:cNvSpPr/>
          <p:nvPr/>
        </p:nvSpPr>
        <p:spPr>
          <a:xfrm>
            <a:off x="796951" y="1561356"/>
            <a:ext cx="5832648" cy="936104"/>
          </a:xfrm>
          <a:prstGeom prst="flowChartPunchedCar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0000"/>
                </a:solidFill>
              </a:rPr>
              <a:t>فقرائكم : لأنها مكسورة وما قبلها ساكن </a:t>
            </a:r>
            <a:endParaRPr lang="ar-AE" sz="2800" b="1" dirty="0">
              <a:solidFill>
                <a:srgbClr val="FF0000"/>
              </a:solidFill>
            </a:endParaRPr>
          </a:p>
        </p:txBody>
      </p:sp>
      <p:sp>
        <p:nvSpPr>
          <p:cNvPr id="8" name="مخطط انسيابي: بطاقة 7"/>
          <p:cNvSpPr/>
          <p:nvPr/>
        </p:nvSpPr>
        <p:spPr>
          <a:xfrm>
            <a:off x="813226" y="2569468"/>
            <a:ext cx="5832648" cy="936104"/>
          </a:xfrm>
          <a:prstGeom prst="flowChartPunchedCar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لا يوجد في النص </a:t>
            </a:r>
            <a:endParaRPr lang="ar-AE" sz="3600" b="1" dirty="0">
              <a:solidFill>
                <a:schemeClr val="tx1"/>
              </a:solidFill>
            </a:endParaRPr>
          </a:p>
        </p:txBody>
      </p:sp>
      <p:sp>
        <p:nvSpPr>
          <p:cNvPr id="9" name="مخطط انسيابي: بطاقة 8"/>
          <p:cNvSpPr/>
          <p:nvPr/>
        </p:nvSpPr>
        <p:spPr>
          <a:xfrm>
            <a:off x="908228" y="3577580"/>
            <a:ext cx="5832648" cy="936104"/>
          </a:xfrm>
          <a:prstGeom prst="flowChartPunchedCar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C00000"/>
                </a:solidFill>
              </a:rPr>
              <a:t>أتوضَّأ : لأن ما قبلها مفتوح </a:t>
            </a:r>
            <a:endParaRPr lang="ar-AE" sz="4400" b="1" dirty="0">
              <a:solidFill>
                <a:srgbClr val="C00000"/>
              </a:solidFill>
            </a:endParaRPr>
          </a:p>
        </p:txBody>
      </p:sp>
      <p:sp>
        <p:nvSpPr>
          <p:cNvPr id="10" name="مخطط انسيابي: بطاقة 9"/>
          <p:cNvSpPr/>
          <p:nvPr/>
        </p:nvSpPr>
        <p:spPr>
          <a:xfrm>
            <a:off x="813226" y="4657700"/>
            <a:ext cx="5832648" cy="936104"/>
          </a:xfrm>
          <a:prstGeom prst="flowChartPunchedCar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تسْأَله </a:t>
            </a:r>
            <a:r>
              <a:rPr lang="ar-SA" sz="3600" b="1" dirty="0" smtClean="0">
                <a:solidFill>
                  <a:srgbClr val="FF0000"/>
                </a:solidFill>
              </a:rPr>
              <a:t>: لأنها مفتوحة وما قبلها ساكن </a:t>
            </a:r>
            <a:endParaRPr lang="ar-AE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51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3" name="chimes.wav"/>
          </p:stSnd>
        </p:sndAc>
      </p:transition>
    </mc:Choice>
    <mc:Fallback>
      <p:transition spd="med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80405" y="121196"/>
            <a:ext cx="9289032" cy="1584176"/>
          </a:xfrm>
          <a:prstGeom prst="plaqu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FF00"/>
                </a:solidFill>
              </a:rPr>
              <a:t>نوظف كلمة </a:t>
            </a:r>
            <a:r>
              <a:rPr lang="ar-SA" sz="3200" b="1" dirty="0" smtClean="0">
                <a:solidFill>
                  <a:srgbClr val="FF0000"/>
                </a:solidFill>
              </a:rPr>
              <a:t>(امرؤ) </a:t>
            </a:r>
            <a:r>
              <a:rPr lang="ar-SA" sz="3200" b="1" dirty="0" smtClean="0">
                <a:solidFill>
                  <a:srgbClr val="FFFF00"/>
                </a:solidFill>
              </a:rPr>
              <a:t>في ثلاث جمل مفيدة , بحيث تكون في الأولى مرفوعة , وفي الثانية منصوبة , وفي الثالثة مجرورة :-</a:t>
            </a:r>
            <a:endParaRPr lang="ar-AE" sz="3200" b="1" dirty="0">
              <a:solidFill>
                <a:srgbClr val="FFFF00"/>
              </a:solidFill>
            </a:endParaRPr>
          </a:p>
        </p:txBody>
      </p:sp>
      <p:sp>
        <p:nvSpPr>
          <p:cNvPr id="4" name="شمس 3"/>
          <p:cNvSpPr/>
          <p:nvPr/>
        </p:nvSpPr>
        <p:spPr>
          <a:xfrm>
            <a:off x="7093173" y="1849388"/>
            <a:ext cx="2448272" cy="1152128"/>
          </a:xfrm>
          <a:prstGeom prst="su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2060"/>
                </a:solidFill>
              </a:rPr>
              <a:t>مرفوعة</a:t>
            </a:r>
            <a:r>
              <a:rPr lang="ar-SA" sz="2000" dirty="0" smtClean="0"/>
              <a:t> </a:t>
            </a:r>
            <a:endParaRPr lang="ar-AE" sz="2000" dirty="0"/>
          </a:p>
        </p:txBody>
      </p:sp>
      <p:sp>
        <p:nvSpPr>
          <p:cNvPr id="5" name="شمس 4"/>
          <p:cNvSpPr/>
          <p:nvPr/>
        </p:nvSpPr>
        <p:spPr>
          <a:xfrm>
            <a:off x="7099803" y="3145532"/>
            <a:ext cx="2448272" cy="1152128"/>
          </a:xfrm>
          <a:prstGeom prst="su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2060"/>
                </a:solidFill>
              </a:rPr>
              <a:t>منصوبة</a:t>
            </a:r>
            <a:r>
              <a:rPr lang="ar-SA" dirty="0" smtClean="0"/>
              <a:t> </a:t>
            </a:r>
            <a:endParaRPr lang="ar-AE" dirty="0"/>
          </a:p>
        </p:txBody>
      </p:sp>
      <p:sp>
        <p:nvSpPr>
          <p:cNvPr id="6" name="شمس 5"/>
          <p:cNvSpPr/>
          <p:nvPr/>
        </p:nvSpPr>
        <p:spPr>
          <a:xfrm>
            <a:off x="7099803" y="4297660"/>
            <a:ext cx="2448272" cy="1152128"/>
          </a:xfrm>
          <a:prstGeom prst="sun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002060"/>
                </a:solidFill>
              </a:rPr>
              <a:t>مجرورة</a:t>
            </a:r>
            <a:r>
              <a:rPr lang="ar-SA" sz="2000" b="1" dirty="0" smtClean="0"/>
              <a:t> </a:t>
            </a:r>
            <a:endParaRPr lang="ar-AE" sz="2000" b="1" dirty="0"/>
          </a:p>
        </p:txBody>
      </p:sp>
      <p:sp>
        <p:nvSpPr>
          <p:cNvPr id="7" name="موجة مزدوجة 6"/>
          <p:cNvSpPr/>
          <p:nvPr/>
        </p:nvSpPr>
        <p:spPr>
          <a:xfrm>
            <a:off x="1044501" y="1849388"/>
            <a:ext cx="5832648" cy="936104"/>
          </a:xfrm>
          <a:prstGeom prst="doubleWav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امرُؤ القيس شاعرٌ جاهلي</a:t>
            </a:r>
            <a:r>
              <a:rPr lang="ar-SA" sz="3200" b="1" dirty="0" smtClean="0">
                <a:solidFill>
                  <a:srgbClr val="FFC000"/>
                </a:solidFill>
              </a:rPr>
              <a:t>.</a:t>
            </a:r>
            <a:endParaRPr lang="ar-AE" sz="3200" b="1" dirty="0">
              <a:solidFill>
                <a:srgbClr val="FFC000"/>
              </a:solidFill>
            </a:endParaRPr>
          </a:p>
        </p:txBody>
      </p:sp>
      <p:sp>
        <p:nvSpPr>
          <p:cNvPr id="8" name="موجة 7"/>
          <p:cNvSpPr/>
          <p:nvPr/>
        </p:nvSpPr>
        <p:spPr>
          <a:xfrm>
            <a:off x="1044501" y="4513684"/>
            <a:ext cx="5832648" cy="936104"/>
          </a:xfrm>
          <a:prstGeom prst="wav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FF0000"/>
                </a:solidFill>
              </a:rPr>
              <a:t>أعجبت بشعر امرِئ القيس .</a:t>
            </a:r>
            <a:endParaRPr lang="ar-AE" sz="3600" dirty="0">
              <a:solidFill>
                <a:srgbClr val="FF0000"/>
              </a:solidFill>
            </a:endParaRPr>
          </a:p>
        </p:txBody>
      </p:sp>
      <p:sp>
        <p:nvSpPr>
          <p:cNvPr id="9" name="مخطط انسيابي: بطاقة 8"/>
          <p:cNvSpPr/>
          <p:nvPr/>
        </p:nvSpPr>
        <p:spPr>
          <a:xfrm>
            <a:off x="1044501" y="3145532"/>
            <a:ext cx="5832648" cy="1008112"/>
          </a:xfrm>
          <a:prstGeom prst="flowChartPunchedCar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FF0000"/>
                </a:solidFill>
              </a:rPr>
              <a:t>قتل الحارث بن عباد امرَأ القيس</a:t>
            </a:r>
            <a:r>
              <a:rPr lang="ar-SA" sz="3600" dirty="0" smtClean="0">
                <a:solidFill>
                  <a:srgbClr val="FFC000"/>
                </a:solidFill>
              </a:rPr>
              <a:t>.</a:t>
            </a:r>
            <a:endParaRPr lang="ar-AE" sz="3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801422"/>
      </p:ext>
    </p:extLst>
  </p:cSld>
  <p:clrMapOvr>
    <a:masterClrMapping/>
  </p:clrMapOvr>
  <p:transition spd="slow">
    <p:push dir="u"/>
    <p:sndAc>
      <p:stSnd>
        <p:snd r:embed="rId3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قرار 1"/>
          <p:cNvSpPr/>
          <p:nvPr/>
        </p:nvSpPr>
        <p:spPr bwMode="auto">
          <a:xfrm>
            <a:off x="6661125" y="121196"/>
            <a:ext cx="2714625" cy="1357313"/>
          </a:xfrm>
          <a:prstGeom prst="flowChartDecision">
            <a:avLst/>
          </a:prstGeom>
          <a:solidFill>
            <a:schemeClr val="accent2">
              <a:lumMod val="75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/>
          <a:lstStyle/>
          <a:p>
            <a:pPr algn="l" rtl="0" eaLnBrk="0" hangingPunct="0">
              <a:defRPr/>
            </a:pPr>
            <a:r>
              <a:rPr lang="ar-SA" sz="5400" b="1" dirty="0">
                <a:solidFill>
                  <a:schemeClr val="tx1"/>
                </a:solidFill>
                <a:latin typeface="Times New Roman" pitchFamily="18" charset="0"/>
              </a:rPr>
              <a:t>تذكَّر</a:t>
            </a:r>
          </a:p>
        </p:txBody>
      </p:sp>
      <p:sp>
        <p:nvSpPr>
          <p:cNvPr id="3" name="مستطيل مخدوش من كلا الطرفين 2"/>
          <p:cNvSpPr/>
          <p:nvPr/>
        </p:nvSpPr>
        <p:spPr bwMode="auto">
          <a:xfrm>
            <a:off x="1260525" y="299789"/>
            <a:ext cx="3672408" cy="1000125"/>
          </a:xfrm>
          <a:prstGeom prst="snip2Same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1"/>
          <a:lstStyle/>
          <a:p>
            <a:pPr algn="ctr" rtl="0" eaLnBrk="0" hangingPunct="0">
              <a:defRPr/>
            </a:pPr>
            <a:r>
              <a:rPr lang="ar-SA" sz="5400" b="1" dirty="0">
                <a:solidFill>
                  <a:srgbClr val="FF0000"/>
                </a:solidFill>
              </a:rPr>
              <a:t>الهمزة تأتي</a:t>
            </a:r>
            <a:r>
              <a:rPr lang="ar-SA" sz="32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نجمة مكونة من 12 نقطة 6"/>
          <p:cNvSpPr/>
          <p:nvPr/>
        </p:nvSpPr>
        <p:spPr>
          <a:xfrm>
            <a:off x="7108118" y="1705372"/>
            <a:ext cx="2160240" cy="2520280"/>
          </a:xfrm>
          <a:prstGeom prst="star12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chemeClr val="tx1"/>
                </a:solidFill>
              </a:rPr>
              <a:t>أول الكلمة </a:t>
            </a:r>
            <a:endParaRPr lang="ar-AE" sz="4000" b="1" dirty="0">
              <a:solidFill>
                <a:schemeClr val="tx1"/>
              </a:solidFill>
            </a:endParaRPr>
          </a:p>
        </p:txBody>
      </p:sp>
      <p:sp>
        <p:nvSpPr>
          <p:cNvPr id="8" name="نجمة ذات 32 نقطة 7"/>
          <p:cNvSpPr/>
          <p:nvPr/>
        </p:nvSpPr>
        <p:spPr>
          <a:xfrm>
            <a:off x="3564781" y="2209428"/>
            <a:ext cx="2520280" cy="2880320"/>
          </a:xfrm>
          <a:prstGeom prst="star32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accent2">
                    <a:lumMod val="50000"/>
                  </a:schemeClr>
                </a:solidFill>
              </a:rPr>
              <a:t>وسط الكلمة </a:t>
            </a:r>
            <a:endParaRPr lang="ar-AE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نجمة ذات 24 نقطة 8"/>
          <p:cNvSpPr/>
          <p:nvPr/>
        </p:nvSpPr>
        <p:spPr>
          <a:xfrm>
            <a:off x="540445" y="2713484"/>
            <a:ext cx="2160240" cy="3024336"/>
          </a:xfrm>
          <a:prstGeom prst="star24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FFFF00"/>
                </a:solidFill>
              </a:rPr>
              <a:t>آخر الكلمة </a:t>
            </a:r>
            <a:endParaRPr lang="ar-AE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18198"/>
      </p:ext>
    </p:extLst>
  </p:cSld>
  <p:clrMapOvr>
    <a:masterClrMapping/>
  </p:clrMapOvr>
  <p:transition spd="slow">
    <p:wipe dir="r"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ستند 1"/>
          <p:cNvSpPr/>
          <p:nvPr/>
        </p:nvSpPr>
        <p:spPr>
          <a:xfrm>
            <a:off x="2556669" y="337220"/>
            <a:ext cx="5184576" cy="1728192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rgbClr val="FFC000"/>
                </a:solidFill>
              </a:rPr>
              <a:t>الهمزة في آخر الكلمة </a:t>
            </a:r>
            <a:endParaRPr lang="ar-AE" sz="5400" b="1" dirty="0">
              <a:solidFill>
                <a:srgbClr val="FFC000"/>
              </a:solidFill>
            </a:endParaRPr>
          </a:p>
        </p:txBody>
      </p:sp>
      <p:sp>
        <p:nvSpPr>
          <p:cNvPr id="3" name="تمرير أفقي 2"/>
          <p:cNvSpPr/>
          <p:nvPr/>
        </p:nvSpPr>
        <p:spPr>
          <a:xfrm>
            <a:off x="1980605" y="2281436"/>
            <a:ext cx="5760640" cy="3240360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chemeClr val="accent6">
                    <a:lumMod val="50000"/>
                  </a:schemeClr>
                </a:solidFill>
              </a:rPr>
              <a:t>تسمّى الهمزة المتطرفة  </a:t>
            </a:r>
            <a:endParaRPr lang="ar-AE" sz="72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748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أفقي 2"/>
          <p:cNvSpPr/>
          <p:nvPr/>
        </p:nvSpPr>
        <p:spPr>
          <a:xfrm>
            <a:off x="1332533" y="409228"/>
            <a:ext cx="6408712" cy="1440160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000" b="1" dirty="0">
                <a:solidFill>
                  <a:srgbClr val="FF0000"/>
                </a:solidFill>
              </a:rPr>
              <a:t>نتأمل الكلمات الآتية :-</a:t>
            </a:r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6812557" y="2030824"/>
            <a:ext cx="1857375" cy="642937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4000" b="1" i="1" dirty="0" smtClean="0">
                <a:solidFill>
                  <a:srgbClr val="7030A0"/>
                </a:solidFill>
              </a:rPr>
              <a:t>قَرَأَ</a:t>
            </a:r>
            <a:endParaRPr lang="ar-SA" sz="4000" b="1" i="1" dirty="0">
              <a:solidFill>
                <a:srgbClr val="7030A0"/>
              </a:solidFill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5923037" y="2136268"/>
            <a:ext cx="792088" cy="432048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SA">
              <a:solidFill>
                <a:srgbClr val="7030A0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24421" y="1991529"/>
            <a:ext cx="5462017" cy="7858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3600" b="1" dirty="0">
                <a:solidFill>
                  <a:srgbClr val="006600"/>
                </a:solidFill>
              </a:rPr>
              <a:t>الهمزة </a:t>
            </a:r>
            <a:r>
              <a:rPr lang="ar-SA" sz="3600" b="1" dirty="0" smtClean="0">
                <a:solidFill>
                  <a:srgbClr val="006600"/>
                </a:solidFill>
              </a:rPr>
              <a:t>المتطرفة ما </a:t>
            </a:r>
            <a:r>
              <a:rPr lang="ar-SA" sz="3600" b="1" dirty="0">
                <a:solidFill>
                  <a:srgbClr val="006600"/>
                </a:solidFill>
              </a:rPr>
              <a:t>قبلها مفتوح </a:t>
            </a:r>
          </a:p>
        </p:txBody>
      </p:sp>
      <p:sp>
        <p:nvSpPr>
          <p:cNvPr id="7" name="سحابة 6"/>
          <p:cNvSpPr/>
          <p:nvPr/>
        </p:nvSpPr>
        <p:spPr>
          <a:xfrm>
            <a:off x="6715125" y="3577580"/>
            <a:ext cx="2250256" cy="1224136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لاحظ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9" name="دبوس زينة 8"/>
          <p:cNvSpPr/>
          <p:nvPr/>
        </p:nvSpPr>
        <p:spPr>
          <a:xfrm>
            <a:off x="346040" y="3757600"/>
            <a:ext cx="5904656" cy="1260140"/>
          </a:xfrm>
          <a:prstGeom prst="plaqu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2">
                    <a:lumMod val="50000"/>
                  </a:schemeClr>
                </a:solidFill>
              </a:rPr>
              <a:t>كتبت الهمزة على ( ألف )  حرف يناسب حركة الحرف الذي سبقها </a:t>
            </a:r>
            <a:endParaRPr lang="ar-AE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503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3" name="wind.wav"/>
          </p:stSnd>
        </p:sndAc>
      </p:transition>
    </mc:Choice>
    <mc:Fallback>
      <p:transition spd="slow">
        <p:circl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عرض 1"/>
          <p:cNvSpPr/>
          <p:nvPr/>
        </p:nvSpPr>
        <p:spPr>
          <a:xfrm>
            <a:off x="7086861" y="265212"/>
            <a:ext cx="2232248" cy="1080120"/>
          </a:xfrm>
          <a:prstGeom prst="flowChartDisplay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bg2">
                    <a:lumMod val="10000"/>
                  </a:schemeClr>
                </a:solidFill>
              </a:rPr>
              <a:t>الفتحة</a:t>
            </a:r>
            <a:r>
              <a:rPr lang="ar-SA" sz="4800" b="1" dirty="0" smtClean="0"/>
              <a:t> </a:t>
            </a:r>
            <a:endParaRPr lang="ar-AE" sz="4800" b="1" dirty="0"/>
          </a:p>
        </p:txBody>
      </p:sp>
      <p:sp>
        <p:nvSpPr>
          <p:cNvPr id="3" name="سهم إلى اليسار 2"/>
          <p:cNvSpPr/>
          <p:nvPr/>
        </p:nvSpPr>
        <p:spPr>
          <a:xfrm>
            <a:off x="4437261" y="265212"/>
            <a:ext cx="2304256" cy="1224136"/>
          </a:xfrm>
          <a:prstGeom prst="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C00000"/>
                </a:solidFill>
              </a:rPr>
              <a:t>تناسبها</a:t>
            </a:r>
            <a:r>
              <a:rPr lang="ar-SA" sz="4400" b="1" dirty="0" smtClean="0"/>
              <a:t> </a:t>
            </a:r>
            <a:endParaRPr lang="ar-AE" sz="4400" b="1" dirty="0"/>
          </a:p>
        </p:txBody>
      </p:sp>
      <p:sp>
        <p:nvSpPr>
          <p:cNvPr id="5" name="مخطط انسيابي: رابط 4"/>
          <p:cNvSpPr/>
          <p:nvPr/>
        </p:nvSpPr>
        <p:spPr>
          <a:xfrm>
            <a:off x="1836589" y="409228"/>
            <a:ext cx="1944216" cy="936104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chemeClr val="accent6">
                    <a:lumMod val="50000"/>
                  </a:schemeClr>
                </a:solidFill>
              </a:rPr>
              <a:t>الألف</a:t>
            </a:r>
            <a:r>
              <a:rPr lang="ar-SA" sz="5400" b="1" dirty="0" smtClean="0"/>
              <a:t> </a:t>
            </a:r>
            <a:endParaRPr lang="ar-AE" sz="5400" b="1" dirty="0"/>
          </a:p>
        </p:txBody>
      </p:sp>
      <p:sp>
        <p:nvSpPr>
          <p:cNvPr id="6" name="مخطط انسيابي: عرض 5"/>
          <p:cNvSpPr/>
          <p:nvPr/>
        </p:nvSpPr>
        <p:spPr>
          <a:xfrm>
            <a:off x="7123841" y="1705372"/>
            <a:ext cx="2232248" cy="1080120"/>
          </a:xfrm>
          <a:prstGeom prst="flowChartDisplay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2">
                    <a:lumMod val="50000"/>
                  </a:schemeClr>
                </a:solidFill>
              </a:rPr>
              <a:t>الضمة</a:t>
            </a:r>
            <a:r>
              <a:rPr lang="ar-SA" sz="4800" b="1" dirty="0" smtClean="0"/>
              <a:t> </a:t>
            </a:r>
            <a:endParaRPr lang="ar-AE" sz="4800" b="1" dirty="0"/>
          </a:p>
        </p:txBody>
      </p:sp>
      <p:sp>
        <p:nvSpPr>
          <p:cNvPr id="7" name="مخطط انسيابي: عرض 6"/>
          <p:cNvSpPr/>
          <p:nvPr/>
        </p:nvSpPr>
        <p:spPr>
          <a:xfrm>
            <a:off x="7086861" y="3001516"/>
            <a:ext cx="2382576" cy="1080120"/>
          </a:xfrm>
          <a:prstGeom prst="flowChartDisplay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الكسرة</a:t>
            </a:r>
            <a:r>
              <a:rPr lang="ar-SA" sz="4800" b="1" dirty="0" smtClean="0"/>
              <a:t>  </a:t>
            </a:r>
            <a:endParaRPr lang="ar-AE" sz="4800" b="1" dirty="0"/>
          </a:p>
        </p:txBody>
      </p:sp>
      <p:sp>
        <p:nvSpPr>
          <p:cNvPr id="8" name="مخطط انسيابي: عرض 7"/>
          <p:cNvSpPr/>
          <p:nvPr/>
        </p:nvSpPr>
        <p:spPr>
          <a:xfrm>
            <a:off x="6949157" y="4441676"/>
            <a:ext cx="2664296" cy="1080120"/>
          </a:xfrm>
          <a:prstGeom prst="flowChartDisplay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chemeClr val="tx2">
                    <a:lumMod val="50000"/>
                  </a:schemeClr>
                </a:solidFill>
              </a:rPr>
              <a:t>السكون</a:t>
            </a:r>
            <a:r>
              <a:rPr lang="ar-SA" sz="4800" b="1" dirty="0" smtClean="0"/>
              <a:t>  </a:t>
            </a:r>
            <a:endParaRPr lang="ar-AE" sz="4800" b="1" dirty="0"/>
          </a:p>
        </p:txBody>
      </p:sp>
      <p:sp>
        <p:nvSpPr>
          <p:cNvPr id="9" name="سهم إلى اليسار 8"/>
          <p:cNvSpPr/>
          <p:nvPr/>
        </p:nvSpPr>
        <p:spPr>
          <a:xfrm>
            <a:off x="4551507" y="1644501"/>
            <a:ext cx="2304256" cy="1224136"/>
          </a:xfrm>
          <a:prstGeom prst="lef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C00000"/>
                </a:solidFill>
              </a:rPr>
              <a:t>تناسبها</a:t>
            </a:r>
            <a:r>
              <a:rPr lang="ar-SA" sz="4400" b="1" dirty="0" smtClean="0"/>
              <a:t> </a:t>
            </a:r>
            <a:endParaRPr lang="ar-AE" sz="4400" b="1" dirty="0"/>
          </a:p>
        </p:txBody>
      </p:sp>
      <p:sp>
        <p:nvSpPr>
          <p:cNvPr id="10" name="سهم إلى اليسار 9"/>
          <p:cNvSpPr/>
          <p:nvPr/>
        </p:nvSpPr>
        <p:spPr>
          <a:xfrm>
            <a:off x="4571340" y="2923299"/>
            <a:ext cx="2304256" cy="1224136"/>
          </a:xfrm>
          <a:prstGeom prst="lef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C00000"/>
                </a:solidFill>
              </a:rPr>
              <a:t>تناسبها</a:t>
            </a:r>
            <a:r>
              <a:rPr lang="ar-SA" sz="4400" b="1" dirty="0" smtClean="0"/>
              <a:t> </a:t>
            </a:r>
            <a:endParaRPr lang="ar-AE" sz="4400" b="1" dirty="0"/>
          </a:p>
        </p:txBody>
      </p:sp>
      <p:sp>
        <p:nvSpPr>
          <p:cNvPr id="11" name="سهم إلى اليسار 10"/>
          <p:cNvSpPr/>
          <p:nvPr/>
        </p:nvSpPr>
        <p:spPr>
          <a:xfrm>
            <a:off x="4554668" y="4369668"/>
            <a:ext cx="2304256" cy="1224136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C00000"/>
                </a:solidFill>
              </a:rPr>
              <a:t>تناسبها</a:t>
            </a:r>
            <a:r>
              <a:rPr lang="ar-SA" sz="4400" b="1" dirty="0" smtClean="0"/>
              <a:t> </a:t>
            </a:r>
            <a:endParaRPr lang="ar-AE" sz="4400" b="1" dirty="0"/>
          </a:p>
        </p:txBody>
      </p:sp>
      <p:sp>
        <p:nvSpPr>
          <p:cNvPr id="12" name="مخطط انسيابي: رابط 11"/>
          <p:cNvSpPr/>
          <p:nvPr/>
        </p:nvSpPr>
        <p:spPr>
          <a:xfrm>
            <a:off x="1957194" y="1788517"/>
            <a:ext cx="1944216" cy="936104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chemeClr val="accent6">
                    <a:lumMod val="50000"/>
                  </a:schemeClr>
                </a:solidFill>
              </a:rPr>
              <a:t>الواو</a:t>
            </a:r>
            <a:r>
              <a:rPr lang="ar-SA" sz="5400" b="1" dirty="0" smtClean="0"/>
              <a:t>  </a:t>
            </a:r>
            <a:endParaRPr lang="ar-AE" sz="5400" b="1" dirty="0"/>
          </a:p>
        </p:txBody>
      </p:sp>
      <p:sp>
        <p:nvSpPr>
          <p:cNvPr id="13" name="مخطط انسيابي: رابط 12"/>
          <p:cNvSpPr/>
          <p:nvPr/>
        </p:nvSpPr>
        <p:spPr>
          <a:xfrm>
            <a:off x="2141389" y="3145532"/>
            <a:ext cx="1944216" cy="936104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b="1" dirty="0" smtClean="0">
                <a:solidFill>
                  <a:schemeClr val="accent6">
                    <a:lumMod val="50000"/>
                  </a:schemeClr>
                </a:solidFill>
              </a:rPr>
              <a:t>الياء</a:t>
            </a:r>
            <a:endParaRPr lang="ar-AE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مخطط انسيابي: رابط 13"/>
          <p:cNvSpPr/>
          <p:nvPr/>
        </p:nvSpPr>
        <p:spPr>
          <a:xfrm>
            <a:off x="1885186" y="4585692"/>
            <a:ext cx="2088232" cy="936104"/>
          </a:xfrm>
          <a:prstGeom prst="flowChartConnector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chemeClr val="accent6">
                    <a:lumMod val="50000"/>
                  </a:schemeClr>
                </a:solidFill>
              </a:rPr>
              <a:t>منفردة</a:t>
            </a:r>
            <a:r>
              <a:rPr lang="ar-SA" sz="3600" b="1" dirty="0" smtClean="0"/>
              <a:t>   </a:t>
            </a:r>
            <a:endParaRPr lang="ar-AE" sz="3600" b="1" dirty="0"/>
          </a:p>
        </p:txBody>
      </p:sp>
    </p:spTree>
    <p:extLst>
      <p:ext uri="{BB962C8B-B14F-4D97-AF65-F5344CB8AC3E}">
        <p14:creationId xmlns:p14="http://schemas.microsoft.com/office/powerpoint/2010/main" val="768923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sndAc>
          <p:stSnd>
            <p:snd r:embed="rId3" name="breeze.wav"/>
          </p:stSnd>
        </p:sndAc>
      </p:transition>
    </mc:Choice>
    <mc:Fallback>
      <p:transition spd="slow">
        <p:split orient="vert"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7093173" y="373224"/>
            <a:ext cx="1944216" cy="9361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شاطِئ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180405" y="265212"/>
            <a:ext cx="6696744" cy="1152128"/>
          </a:xfrm>
          <a:prstGeom prst="plaqu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كتبت الهمزة المتطرفة على نبرة لأن ما قبلها مكسور 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7093173" y="2353444"/>
            <a:ext cx="1944216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لُؤلُؤ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093173" y="4153644"/>
            <a:ext cx="1944216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بُطْءٌ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180405" y="2353444"/>
            <a:ext cx="6817748" cy="1152128"/>
          </a:xfrm>
          <a:prstGeom prst="plaqu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كتبت الهمزة المتطرفة على واو  لأن ما قبلها مضموم </a:t>
            </a:r>
            <a:endParaRPr lang="ar-AE" sz="2800" b="1" dirty="0">
              <a:solidFill>
                <a:schemeClr val="tx1"/>
              </a:solidFill>
            </a:endParaRPr>
          </a:p>
        </p:txBody>
      </p:sp>
      <p:sp>
        <p:nvSpPr>
          <p:cNvPr id="9" name="دبوس زينة 8"/>
          <p:cNvSpPr/>
          <p:nvPr/>
        </p:nvSpPr>
        <p:spPr>
          <a:xfrm>
            <a:off x="396429" y="4153644"/>
            <a:ext cx="6480720" cy="1152128"/>
          </a:xfrm>
          <a:prstGeom prst="plaqu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</a:rPr>
              <a:t>كتبت الهمزة المتطرفة على السطر  لأن ما قبلها ساكن  </a:t>
            </a:r>
            <a:endParaRPr lang="ar-AE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035973"/>
      </p:ext>
    </p:extLst>
  </p:cSld>
  <p:clrMapOvr>
    <a:masterClrMapping/>
  </p:clrMapOvr>
  <p:transition spd="slow">
    <p:cover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إلى الأسفل 1"/>
          <p:cNvSpPr/>
          <p:nvPr/>
        </p:nvSpPr>
        <p:spPr>
          <a:xfrm>
            <a:off x="2268637" y="337220"/>
            <a:ext cx="5328592" cy="194421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7200" b="1" dirty="0" smtClean="0">
                <a:solidFill>
                  <a:srgbClr val="FF0000"/>
                </a:solidFill>
              </a:rPr>
              <a:t>نستنتج</a:t>
            </a:r>
            <a:endParaRPr lang="ar-AE" sz="7200" b="1" dirty="0">
              <a:solidFill>
                <a:srgbClr val="FF0000"/>
              </a:solidFill>
            </a:endParaRPr>
          </a:p>
        </p:txBody>
      </p:sp>
      <p:sp>
        <p:nvSpPr>
          <p:cNvPr id="3" name="تمرير أفقي 2"/>
          <p:cNvSpPr/>
          <p:nvPr/>
        </p:nvSpPr>
        <p:spPr>
          <a:xfrm>
            <a:off x="756469" y="2569468"/>
            <a:ext cx="8568952" cy="2880320"/>
          </a:xfrm>
          <a:prstGeom prst="horizontalScroll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FFFF00"/>
                </a:solidFill>
              </a:rPr>
              <a:t>أن الهمزة المتطرفة تكتب تبعاً لحركة الحرف الذي قبلها </a:t>
            </a:r>
            <a:endParaRPr lang="ar-AE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300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3" name="wind.wav"/>
          </p:stSnd>
        </p:sndAc>
      </p:transition>
    </mc:Choice>
    <mc:Fallback>
      <p:transition spd="med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ريط منحني إلى الأسفل 1"/>
          <p:cNvSpPr/>
          <p:nvPr/>
        </p:nvSpPr>
        <p:spPr>
          <a:xfrm>
            <a:off x="3276749" y="697260"/>
            <a:ext cx="5472608" cy="3744416"/>
          </a:xfrm>
          <a:prstGeom prst="ellipseRibb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solidFill>
                  <a:srgbClr val="002060"/>
                </a:solidFill>
              </a:rPr>
              <a:t>التدريبات</a:t>
            </a:r>
            <a:r>
              <a:rPr lang="ar-SA" dirty="0" smtClean="0"/>
              <a:t> </a:t>
            </a:r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237966745"/>
      </p:ext>
    </p:extLst>
  </p:cSld>
  <p:clrMapOvr>
    <a:masterClrMapping/>
  </p:clrMapOvr>
  <p:transition spd="slow">
    <p:wipe dir="r"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تمرير عمودي 2"/>
          <p:cNvSpPr/>
          <p:nvPr/>
        </p:nvSpPr>
        <p:spPr>
          <a:xfrm>
            <a:off x="108398" y="121196"/>
            <a:ext cx="9613452" cy="936104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accent2">
                    <a:lumMod val="50000"/>
                  </a:schemeClr>
                </a:solidFill>
              </a:rPr>
              <a:t>أولاً: نصل الحروف الآتية , ونراعي كتابة الهمزة فيها </a:t>
            </a:r>
            <a:r>
              <a:rPr lang="ar-SA" sz="3200" b="1" dirty="0" smtClean="0">
                <a:solidFill>
                  <a:schemeClr val="accent2">
                    <a:lumMod val="50000"/>
                  </a:schemeClr>
                </a:solidFill>
              </a:rPr>
              <a:t>, ونذكر </a:t>
            </a:r>
            <a:r>
              <a:rPr lang="ar-SA" sz="3200" b="1" dirty="0">
                <a:solidFill>
                  <a:schemeClr val="accent2">
                    <a:lumMod val="50000"/>
                  </a:schemeClr>
                </a:solidFill>
              </a:rPr>
              <a:t>السبب </a:t>
            </a:r>
            <a:endParaRPr lang="ar-AE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مخطط انسيابي: بيانات مخزّنة 8"/>
          <p:cNvSpPr/>
          <p:nvPr/>
        </p:nvSpPr>
        <p:spPr>
          <a:xfrm>
            <a:off x="7705197" y="1798328"/>
            <a:ext cx="2016224" cy="720080"/>
          </a:xfrm>
          <a:prstGeom prst="flowChartOnlineStorag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FFC000"/>
                </a:solidFill>
              </a:rPr>
              <a:t>هـُ د و ءُ</a:t>
            </a:r>
            <a:endParaRPr lang="ar-AE" sz="3200" dirty="0">
              <a:solidFill>
                <a:srgbClr val="FFC000"/>
              </a:solidFill>
            </a:endParaRPr>
          </a:p>
        </p:txBody>
      </p:sp>
      <p:sp>
        <p:nvSpPr>
          <p:cNvPr id="10" name="مخطط انسيابي: بيانات مخزّنة 9"/>
          <p:cNvSpPr/>
          <p:nvPr/>
        </p:nvSpPr>
        <p:spPr>
          <a:xfrm>
            <a:off x="7710208" y="2999864"/>
            <a:ext cx="2016224" cy="720080"/>
          </a:xfrm>
          <a:prstGeom prst="flowChartOnlineStorag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C000"/>
                </a:solidFill>
              </a:rPr>
              <a:t>هـ ا دِ ءٌ</a:t>
            </a:r>
            <a:endParaRPr lang="ar-AE" sz="2800" b="1" dirty="0">
              <a:solidFill>
                <a:srgbClr val="FFC000"/>
              </a:solidFill>
            </a:endParaRPr>
          </a:p>
        </p:txBody>
      </p:sp>
      <p:sp>
        <p:nvSpPr>
          <p:cNvPr id="11" name="مخطط انسيابي: بيانات مخزّنة 10"/>
          <p:cNvSpPr/>
          <p:nvPr/>
        </p:nvSpPr>
        <p:spPr>
          <a:xfrm>
            <a:off x="7597229" y="4441676"/>
            <a:ext cx="2124192" cy="720080"/>
          </a:xfrm>
          <a:prstGeom prst="flowChartOnlineStorag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solidFill>
                  <a:srgbClr val="FFC000"/>
                </a:solidFill>
              </a:rPr>
              <a:t>صَ حْ ر ا ءُ</a:t>
            </a:r>
            <a:endParaRPr lang="ar-AE" sz="2400" dirty="0">
              <a:solidFill>
                <a:srgbClr val="FFC000"/>
              </a:solidFill>
            </a:endParaRPr>
          </a:p>
        </p:txBody>
      </p:sp>
      <p:sp>
        <p:nvSpPr>
          <p:cNvPr id="15" name="مخطط انسيابي: تحضير 14"/>
          <p:cNvSpPr/>
          <p:nvPr/>
        </p:nvSpPr>
        <p:spPr>
          <a:xfrm>
            <a:off x="5654266" y="1777380"/>
            <a:ext cx="1944216" cy="741028"/>
          </a:xfrm>
          <a:prstGeom prst="flowChartPreparati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هُدوء</a:t>
            </a:r>
            <a:endParaRPr lang="ar-AE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مخطط انسيابي: تحضير 15"/>
          <p:cNvSpPr/>
          <p:nvPr/>
        </p:nvSpPr>
        <p:spPr>
          <a:xfrm>
            <a:off x="5654266" y="3008798"/>
            <a:ext cx="1944216" cy="741028"/>
          </a:xfrm>
          <a:prstGeom prst="flowChartPreparati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هادِئ</a:t>
            </a:r>
            <a:endParaRPr lang="ar-AE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مخطط انسيابي: تحضير 16"/>
          <p:cNvSpPr/>
          <p:nvPr/>
        </p:nvSpPr>
        <p:spPr>
          <a:xfrm>
            <a:off x="5532952" y="4420728"/>
            <a:ext cx="1944216" cy="741028"/>
          </a:xfrm>
          <a:prstGeom prst="flowChartPreparati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2">
                    <a:lumMod val="75000"/>
                  </a:schemeClr>
                </a:solidFill>
              </a:rPr>
              <a:t>صَحْراء</a:t>
            </a:r>
            <a:endParaRPr lang="ar-AE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خماسي 20"/>
          <p:cNvSpPr/>
          <p:nvPr/>
        </p:nvSpPr>
        <p:spPr>
          <a:xfrm>
            <a:off x="252413" y="1633364"/>
            <a:ext cx="5280539" cy="100811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C00000"/>
                </a:solidFill>
              </a:rPr>
              <a:t>كتبت الهمزة على السطر لأن ما قبلها ساكن </a:t>
            </a:r>
            <a:endParaRPr lang="ar-AE" sz="2400" b="1" dirty="0">
              <a:solidFill>
                <a:srgbClr val="C00000"/>
              </a:solidFill>
            </a:endParaRPr>
          </a:p>
        </p:txBody>
      </p:sp>
      <p:sp>
        <p:nvSpPr>
          <p:cNvPr id="22" name="خماسي 21"/>
          <p:cNvSpPr/>
          <p:nvPr/>
        </p:nvSpPr>
        <p:spPr>
          <a:xfrm>
            <a:off x="252412" y="2875256"/>
            <a:ext cx="5280539" cy="100811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C00000"/>
                </a:solidFill>
              </a:rPr>
              <a:t>كتبت الهمزة على </a:t>
            </a:r>
            <a:r>
              <a:rPr lang="ar-SA" sz="2400" b="1" dirty="0" smtClean="0">
                <a:solidFill>
                  <a:srgbClr val="C00000"/>
                </a:solidFill>
              </a:rPr>
              <a:t>نبرة  </a:t>
            </a:r>
            <a:r>
              <a:rPr lang="ar-SA" sz="2400" b="1" dirty="0">
                <a:solidFill>
                  <a:srgbClr val="C00000"/>
                </a:solidFill>
              </a:rPr>
              <a:t>لأن ما قبلها  </a:t>
            </a:r>
            <a:r>
              <a:rPr lang="ar-SA" sz="2400" b="1" dirty="0" smtClean="0">
                <a:solidFill>
                  <a:srgbClr val="C00000"/>
                </a:solidFill>
              </a:rPr>
              <a:t>مكسور  </a:t>
            </a:r>
            <a:endParaRPr lang="ar-AE" sz="2400" b="1" dirty="0">
              <a:solidFill>
                <a:srgbClr val="C00000"/>
              </a:solidFill>
            </a:endParaRPr>
          </a:p>
        </p:txBody>
      </p:sp>
      <p:sp>
        <p:nvSpPr>
          <p:cNvPr id="23" name="خماسي 22"/>
          <p:cNvSpPr/>
          <p:nvPr/>
        </p:nvSpPr>
        <p:spPr>
          <a:xfrm>
            <a:off x="108398" y="4287186"/>
            <a:ext cx="5280539" cy="1008112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>
                <a:solidFill>
                  <a:srgbClr val="C00000"/>
                </a:solidFill>
              </a:rPr>
              <a:t>كتبت الهمزة على السطر لأن ما قبلها ساكن </a:t>
            </a:r>
            <a:endParaRPr lang="ar-AE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26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  <p:sndAc>
          <p:stSnd>
            <p:snd r:embed="rId3" name="push.wav"/>
          </p:stSnd>
        </p:sndAc>
      </p:transition>
    </mc:Choice>
    <mc:Fallback>
      <p:transition spd="slow">
        <p:fade/>
        <p:sndAc>
          <p:stSnd>
            <p:snd r:embed="rId3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530</Words>
  <Application>Microsoft Office PowerPoint</Application>
  <PresentationFormat>مخصص</PresentationFormat>
  <Paragraphs>94</Paragraphs>
  <Slides>12</Slides>
  <Notes>12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hamed aloqil</dc:creator>
  <cp:lastModifiedBy>محمد حامد العقيلي </cp:lastModifiedBy>
  <cp:revision>21</cp:revision>
  <dcterms:created xsi:type="dcterms:W3CDTF">2017-11-10T12:10:39Z</dcterms:created>
  <dcterms:modified xsi:type="dcterms:W3CDTF">2017-11-13T12:53:27Z</dcterms:modified>
</cp:coreProperties>
</file>