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2" r:id="rId2"/>
    <p:sldId id="261" r:id="rId3"/>
    <p:sldId id="263" r:id="rId4"/>
    <p:sldId id="256" r:id="rId5"/>
    <p:sldId id="257" r:id="rId6"/>
    <p:sldId id="258" r:id="rId7"/>
    <p:sldId id="259" r:id="rId8"/>
    <p:sldId id="260" r:id="rId9"/>
    <p:sldId id="264" r:id="rId10"/>
    <p:sldId id="271" r:id="rId11"/>
    <p:sldId id="273" r:id="rId12"/>
    <p:sldId id="265" r:id="rId13"/>
    <p:sldId id="267" r:id="rId14"/>
    <p:sldId id="268" r:id="rId15"/>
    <p:sldId id="270" r:id="rId16"/>
    <p:sldId id="272" r:id="rId17"/>
    <p:sldId id="274" r:id="rId18"/>
    <p:sldId id="275" r:id="rId1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4" d="100"/>
          <a:sy n="84" d="100"/>
        </p:scale>
        <p:origin x="-11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6C2C-CD48-43B5-A6B6-F11733971043}" type="datetimeFigureOut">
              <a:rPr lang="ar-SA" smtClean="0"/>
              <a:pPr/>
              <a:t>03/03/39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77542-1331-48F2-B898-927C68120C2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6C2C-CD48-43B5-A6B6-F11733971043}" type="datetimeFigureOut">
              <a:rPr lang="ar-SA" smtClean="0"/>
              <a:pPr/>
              <a:t>03/03/39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77542-1331-48F2-B898-927C68120C2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6C2C-CD48-43B5-A6B6-F11733971043}" type="datetimeFigureOut">
              <a:rPr lang="ar-SA" smtClean="0"/>
              <a:pPr/>
              <a:t>03/03/39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77542-1331-48F2-B898-927C68120C2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6C2C-CD48-43B5-A6B6-F11733971043}" type="datetimeFigureOut">
              <a:rPr lang="ar-SA" smtClean="0"/>
              <a:pPr/>
              <a:t>03/03/39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77542-1331-48F2-B898-927C68120C2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6C2C-CD48-43B5-A6B6-F11733971043}" type="datetimeFigureOut">
              <a:rPr lang="ar-SA" smtClean="0"/>
              <a:pPr/>
              <a:t>03/03/39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77542-1331-48F2-B898-927C68120C2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6C2C-CD48-43B5-A6B6-F11733971043}" type="datetimeFigureOut">
              <a:rPr lang="ar-SA" smtClean="0"/>
              <a:pPr/>
              <a:t>03/03/39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77542-1331-48F2-B898-927C68120C2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6C2C-CD48-43B5-A6B6-F11733971043}" type="datetimeFigureOut">
              <a:rPr lang="ar-SA" smtClean="0"/>
              <a:pPr/>
              <a:t>03/03/39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77542-1331-48F2-B898-927C68120C2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6C2C-CD48-43B5-A6B6-F11733971043}" type="datetimeFigureOut">
              <a:rPr lang="ar-SA" smtClean="0"/>
              <a:pPr/>
              <a:t>03/03/39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77542-1331-48F2-B898-927C68120C2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6C2C-CD48-43B5-A6B6-F11733971043}" type="datetimeFigureOut">
              <a:rPr lang="ar-SA" smtClean="0"/>
              <a:pPr/>
              <a:t>03/03/39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77542-1331-48F2-B898-927C68120C2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6C2C-CD48-43B5-A6B6-F11733971043}" type="datetimeFigureOut">
              <a:rPr lang="ar-SA" smtClean="0"/>
              <a:pPr/>
              <a:t>03/03/39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77542-1331-48F2-B898-927C68120C2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6C2C-CD48-43B5-A6B6-F11733971043}" type="datetimeFigureOut">
              <a:rPr lang="ar-SA" smtClean="0"/>
              <a:pPr/>
              <a:t>03/03/39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77542-1331-48F2-B898-927C68120C2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B6C2C-CD48-43B5-A6B6-F11733971043}" type="datetimeFigureOut">
              <a:rPr lang="ar-SA" smtClean="0"/>
              <a:pPr/>
              <a:t>03/03/39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77542-1331-48F2-B898-927C68120C2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mstmron.com/forums/showthread.php?t=413144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12"/>
            <a:ext cx="9144000" cy="6855488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مربع نص 3"/>
          <p:cNvSpPr txBox="1"/>
          <p:nvPr/>
        </p:nvSpPr>
        <p:spPr>
          <a:xfrm>
            <a:off x="971600" y="2218071"/>
            <a:ext cx="6624736" cy="1200329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</a:t>
            </a:r>
            <a:r>
              <a:rPr lang="ar-SA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الاسم:صفاء عماد </a:t>
            </a:r>
            <a:r>
              <a:rPr lang="ar-SA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طويل.</a:t>
            </a:r>
            <a:r>
              <a:rPr lang="ar-SA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</a:p>
          <a:p>
            <a:r>
              <a:rPr lang="ar-SA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المعلمة: ريما ابو </a:t>
            </a:r>
            <a:r>
              <a:rPr lang="ar-SA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عرة.</a:t>
            </a:r>
            <a:r>
              <a:rPr lang="ar-SA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ar-SA" sz="40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47472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نتيجة بحث الصور عن شرائح بوربوينت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مستطيل 7"/>
          <p:cNvSpPr/>
          <p:nvPr/>
        </p:nvSpPr>
        <p:spPr>
          <a:xfrm>
            <a:off x="323528" y="3789040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200" dirty="0">
                <a:solidFill>
                  <a:srgbClr val="FF0000"/>
                </a:solidFill>
              </a:rPr>
              <a:t> </a:t>
            </a:r>
          </a:p>
        </p:txBody>
      </p:sp>
      <p:sp>
        <p:nvSpPr>
          <p:cNvPr id="7" name="مستطيل 6"/>
          <p:cNvSpPr/>
          <p:nvPr/>
        </p:nvSpPr>
        <p:spPr>
          <a:xfrm>
            <a:off x="0" y="1700808"/>
            <a:ext cx="82444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ما هو نائب </a:t>
            </a:r>
            <a:r>
              <a:rPr lang="ar-SA" b="1" dirty="0" err="1" smtClean="0">
                <a:solidFill>
                  <a:srgbClr val="FF0000"/>
                </a:solidFill>
              </a:rPr>
              <a:t>الفاعل؟</a:t>
            </a:r>
            <a:r>
              <a:rPr lang="ar-SA" b="1" dirty="0" smtClean="0">
                <a:solidFill>
                  <a:srgbClr val="FF0000"/>
                </a:solidFill>
              </a:rPr>
              <a:t> </a:t>
            </a:r>
            <a:r>
              <a:rPr lang="ar-SA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>- هو: الاسم، المرفوع، الذي لم يذكر معه </a:t>
            </a:r>
            <a:r>
              <a:rPr lang="ar-SA" b="1" dirty="0" smtClean="0"/>
              <a:t>فاعله </a:t>
            </a:r>
          </a:p>
          <a:p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>
                <a:solidFill>
                  <a:srgbClr val="FF0000"/>
                </a:solidFill>
              </a:rPr>
              <a:t>هل تعرف له اسماً </a:t>
            </a:r>
            <a:r>
              <a:rPr lang="ar-SA" b="1" dirty="0" err="1" smtClean="0">
                <a:solidFill>
                  <a:srgbClr val="FF0000"/>
                </a:solidFill>
              </a:rPr>
              <a:t>آخر</a:t>
            </a:r>
            <a:r>
              <a:rPr lang="ar-SA" b="1" dirty="0" err="1" smtClean="0">
                <a:solidFill>
                  <a:srgbClr val="FF0000"/>
                </a:solidFill>
              </a:rPr>
              <a:t>؟</a:t>
            </a:r>
            <a:endParaRPr lang="ar-SA" b="1" dirty="0" smtClean="0">
              <a:solidFill>
                <a:srgbClr val="FF0000"/>
              </a:solidFill>
            </a:endParaRPr>
          </a:p>
          <a:p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>- المفعول الذي لم يسم </a:t>
            </a:r>
            <a:r>
              <a:rPr lang="ar-SA" b="1" dirty="0" smtClean="0"/>
              <a:t>فاعله </a:t>
            </a:r>
          </a:p>
          <a:p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>
                <a:solidFill>
                  <a:srgbClr val="FF0000"/>
                </a:solidFill>
              </a:rPr>
              <a:t>ما الذي تعمله في الفعل عند اسناده نائب </a:t>
            </a:r>
            <a:r>
              <a:rPr lang="ar-SA" b="1" dirty="0" err="1" smtClean="0">
                <a:solidFill>
                  <a:srgbClr val="FF0000"/>
                </a:solidFill>
              </a:rPr>
              <a:t>فاعل</a:t>
            </a:r>
            <a:r>
              <a:rPr lang="ar-SA" b="1" dirty="0" err="1" smtClean="0">
                <a:solidFill>
                  <a:srgbClr val="FF0000"/>
                </a:solidFill>
              </a:rPr>
              <a:t>؟</a:t>
            </a:r>
            <a:endParaRPr lang="ar-SA" b="1" dirty="0" smtClean="0">
              <a:solidFill>
                <a:srgbClr val="FF0000"/>
              </a:solidFill>
            </a:endParaRPr>
          </a:p>
          <a:p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>- إن كان الفعل ماضياً ضُم أوله، وكسر ما قبل آخره وإن كان مضارعاً ضم أوله وفتح ما قبل </a:t>
            </a:r>
            <a:r>
              <a:rPr lang="ar-SA" b="1" dirty="0" smtClean="0"/>
              <a:t>آخره </a:t>
            </a:r>
          </a:p>
          <a:p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>
                <a:solidFill>
                  <a:srgbClr val="FF0000"/>
                </a:solidFill>
              </a:rPr>
              <a:t>ما الذي تفعله في المفعول إذا أقمته مقام </a:t>
            </a:r>
            <a:r>
              <a:rPr lang="ar-SA" b="1" dirty="0" err="1" smtClean="0">
                <a:solidFill>
                  <a:srgbClr val="FF0000"/>
                </a:solidFill>
              </a:rPr>
              <a:t>الفاعل </a:t>
            </a:r>
            <a:r>
              <a:rPr lang="ar-SA" b="1" dirty="0" err="1" smtClean="0"/>
              <a:t>؟</a:t>
            </a:r>
            <a:endParaRPr lang="ar-SA" b="1" dirty="0" smtClean="0"/>
          </a:p>
          <a:p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>- إن كان منصوباً يصيره مرفوعاً، ويعطيه أحكام الفاعل: من وجوب تأخيره عن الفعل، وتأنيث فعله له إن كان مؤنثاً</a:t>
            </a:r>
            <a:endParaRPr lang="ar-SA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نتيجة بحث الصور عن شرائح بوربوينت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مستطيل 2"/>
          <p:cNvSpPr/>
          <p:nvPr/>
        </p:nvSpPr>
        <p:spPr>
          <a:xfrm>
            <a:off x="611560" y="620688"/>
            <a:ext cx="83529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ar-SA" sz="4400" dirty="0">
              <a:solidFill>
                <a:srgbClr val="FF3399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179512" y="2996952"/>
            <a:ext cx="820891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ar-SA" sz="4400" dirty="0">
              <a:solidFill>
                <a:srgbClr val="0070C0"/>
              </a:solidFill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899592" y="1196752"/>
            <a:ext cx="748883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ضعي </a:t>
            </a:r>
            <a:r>
              <a:rPr lang="ar-SA" sz="2400" b="1" dirty="0" err="1" smtClean="0">
                <a:solidFill>
                  <a:srgbClr val="FF0000"/>
                </a:solidFill>
              </a:rPr>
              <a:t>إشارة </a:t>
            </a:r>
            <a:r>
              <a:rPr lang="ar-SA" sz="2400" b="1" dirty="0" smtClean="0">
                <a:solidFill>
                  <a:srgbClr val="FF0000"/>
                </a:solidFill>
              </a:rPr>
              <a:t>"نعم"أمام العبارة الصحيحة </a:t>
            </a:r>
            <a:r>
              <a:rPr lang="ar-SA" sz="2400" b="1" dirty="0" err="1" smtClean="0">
                <a:solidFill>
                  <a:srgbClr val="FF0000"/>
                </a:solidFill>
              </a:rPr>
              <a:t>وإشارة </a:t>
            </a:r>
            <a:r>
              <a:rPr lang="ar-SA" sz="2400" b="1" dirty="0" smtClean="0">
                <a:solidFill>
                  <a:srgbClr val="FF0000"/>
                </a:solidFill>
              </a:rPr>
              <a:t>"لا أمام العبارة غير الصحيحة فيما </a:t>
            </a:r>
            <a:r>
              <a:rPr lang="ar-SA" sz="2400" b="1" dirty="0" err="1" smtClean="0">
                <a:solidFill>
                  <a:srgbClr val="FF0000"/>
                </a:solidFill>
              </a:rPr>
              <a:t>يأتي:</a:t>
            </a:r>
            <a:r>
              <a:rPr lang="ar-SA" sz="2400" b="1" dirty="0" smtClean="0">
                <a:solidFill>
                  <a:srgbClr val="FF0000"/>
                </a:solidFill>
              </a:rPr>
              <a:t/>
            </a:r>
            <a:br>
              <a:rPr lang="ar-SA" sz="2400" b="1" dirty="0" smtClean="0">
                <a:solidFill>
                  <a:srgbClr val="FF0000"/>
                </a:solidFill>
              </a:rPr>
            </a:br>
            <a:r>
              <a:rPr lang="ar-SA" sz="2400" b="1" dirty="0" smtClean="0">
                <a:solidFill>
                  <a:srgbClr val="FF0000"/>
                </a:solidFill>
              </a:rPr>
              <a:t/>
            </a:r>
            <a:br>
              <a:rPr lang="ar-SA" sz="2400" b="1" dirty="0" smtClean="0">
                <a:solidFill>
                  <a:srgbClr val="FF0000"/>
                </a:solidFill>
              </a:rPr>
            </a:br>
            <a:endParaRPr lang="ar-SA" sz="2400" dirty="0" smtClean="0">
              <a:solidFill>
                <a:srgbClr val="FF0000"/>
              </a:solidFill>
            </a:endParaRPr>
          </a:p>
          <a:p>
            <a:r>
              <a:rPr lang="ar-SA" sz="2400" b="1" dirty="0" smtClean="0"/>
              <a:t>1.لا يرفع </a:t>
            </a:r>
            <a:r>
              <a:rPr lang="ar-SA" sz="2400" b="1" dirty="0" smtClean="0">
                <a:hlinkClick r:id="rId4"/>
              </a:rPr>
              <a:t>نائب </a:t>
            </a:r>
            <a:r>
              <a:rPr lang="ar-SA" sz="2400" b="1" dirty="0" smtClean="0"/>
              <a:t>فاعل إلاّ فعل مبني </a:t>
            </a:r>
            <a:r>
              <a:rPr lang="ar-SA" sz="2400" b="1" dirty="0" err="1" smtClean="0"/>
              <a:t>للمجهول.</a:t>
            </a:r>
            <a:r>
              <a:rPr lang="ar-SA" sz="2400" b="1" dirty="0" smtClean="0"/>
              <a:t> </a:t>
            </a:r>
            <a:r>
              <a:rPr lang="ar-SA" sz="2400" b="1" dirty="0" err="1" smtClean="0"/>
              <a:t>( </a:t>
            </a:r>
            <a:r>
              <a:rPr lang="ar-SA" sz="2400" b="1" dirty="0" err="1" smtClean="0"/>
              <a:t>)</a:t>
            </a:r>
            <a:r>
              <a:rPr lang="ar-SA" sz="2400" b="1" dirty="0" smtClean="0"/>
              <a:t> </a:t>
            </a:r>
          </a:p>
          <a:p>
            <a:endParaRPr lang="ar-SA" sz="2400" dirty="0" smtClean="0"/>
          </a:p>
          <a:p>
            <a:r>
              <a:rPr lang="ar-SA" sz="2400" b="1" dirty="0" smtClean="0"/>
              <a:t>2.نائب </a:t>
            </a:r>
            <a:r>
              <a:rPr lang="ar-SA" sz="2400" b="1" dirty="0" smtClean="0">
                <a:hlinkClick r:id="rId4"/>
              </a:rPr>
              <a:t>الفاعل </a:t>
            </a:r>
            <a:r>
              <a:rPr lang="ar-SA" sz="2400" b="1" dirty="0" smtClean="0"/>
              <a:t>كالفاعل من حيث الإعراب ومفعول </a:t>
            </a:r>
            <a:r>
              <a:rPr lang="ar-SA" sz="2400" b="1" dirty="0" err="1" smtClean="0"/>
              <a:t>به</a:t>
            </a:r>
            <a:r>
              <a:rPr lang="ar-SA" sz="2400" b="1" dirty="0" smtClean="0"/>
              <a:t> من حيث </a:t>
            </a:r>
            <a:r>
              <a:rPr lang="ar-SA" sz="2400" b="1" dirty="0" err="1" smtClean="0"/>
              <a:t>المعنى.</a:t>
            </a:r>
            <a:r>
              <a:rPr lang="ar-SA" sz="2400" b="1" dirty="0" smtClean="0"/>
              <a:t> </a:t>
            </a:r>
            <a:r>
              <a:rPr lang="ar-SA" sz="2400" b="1" dirty="0" err="1" smtClean="0"/>
              <a:t>( </a:t>
            </a:r>
            <a:r>
              <a:rPr lang="ar-SA" sz="2400" b="1" dirty="0" err="1" smtClean="0"/>
              <a:t>)</a:t>
            </a:r>
            <a:r>
              <a:rPr lang="ar-SA" sz="2400" b="1" dirty="0" smtClean="0"/>
              <a:t> </a:t>
            </a:r>
          </a:p>
          <a:p>
            <a:endParaRPr lang="ar-SA" sz="2400" dirty="0" smtClean="0"/>
          </a:p>
          <a:p>
            <a:r>
              <a:rPr lang="ar-SA" sz="2400" b="1" dirty="0" smtClean="0"/>
              <a:t>3.يأتي </a:t>
            </a:r>
            <a:r>
              <a:rPr lang="ar-SA" sz="2400" b="1" dirty="0" smtClean="0">
                <a:hlinkClick r:id="rId4"/>
              </a:rPr>
              <a:t>نائب الفاعل </a:t>
            </a:r>
            <a:r>
              <a:rPr lang="ar-SA" sz="2400" b="1" dirty="0" smtClean="0"/>
              <a:t>اسما صريحا ومصدرا </a:t>
            </a:r>
            <a:r>
              <a:rPr lang="ar-SA" sz="2400" b="1" dirty="0" err="1" smtClean="0"/>
              <a:t>مؤولا.</a:t>
            </a:r>
            <a:r>
              <a:rPr lang="ar-SA" sz="2400" b="1" dirty="0" smtClean="0"/>
              <a:t> </a:t>
            </a:r>
            <a:r>
              <a:rPr lang="ar-SA" sz="2400" b="1" dirty="0" err="1" smtClean="0"/>
              <a:t>( </a:t>
            </a:r>
            <a:r>
              <a:rPr lang="ar-SA" sz="2400" b="1" dirty="0" err="1" smtClean="0"/>
              <a:t>)</a:t>
            </a:r>
            <a:r>
              <a:rPr lang="ar-SA" sz="2400" b="1" dirty="0" smtClean="0"/>
              <a:t> </a:t>
            </a:r>
          </a:p>
          <a:p>
            <a:endParaRPr lang="ar-SA" sz="2400" dirty="0" smtClean="0"/>
          </a:p>
          <a:p>
            <a:r>
              <a:rPr lang="ar-SA" sz="2400" b="1" dirty="0" smtClean="0"/>
              <a:t>4.من الصواب قولنا:فتحت القسطنطينية من قبل </a:t>
            </a:r>
            <a:r>
              <a:rPr lang="ar-SA" sz="2400" b="1" dirty="0" err="1" smtClean="0"/>
              <a:t>المسلمين.</a:t>
            </a:r>
            <a:r>
              <a:rPr lang="ar-SA" sz="2400" b="1" dirty="0" smtClean="0"/>
              <a:t> </a:t>
            </a:r>
            <a:r>
              <a:rPr lang="ar-SA" sz="2400" b="1" dirty="0" err="1" smtClean="0"/>
              <a:t>( )</a:t>
            </a:r>
            <a:endParaRPr lang="ar-SA" sz="2400" dirty="0"/>
          </a:p>
        </p:txBody>
      </p:sp>
    </p:spTree>
  </p:cSld>
  <p:clrMapOvr>
    <a:masterClrMapping/>
  </p:clrMapOvr>
  <p:transition spd="slow">
    <p:wipe dir="u"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12"/>
            <a:ext cx="9144000" cy="6855488"/>
          </a:xfrm>
          <a:prstGeom prst="rect">
            <a:avLst/>
          </a:prstGeom>
        </p:spPr>
      </p:pic>
      <p:sp>
        <p:nvSpPr>
          <p:cNvPr id="18" name="مستطيل 17"/>
          <p:cNvSpPr/>
          <p:nvPr/>
        </p:nvSpPr>
        <p:spPr>
          <a:xfrm>
            <a:off x="1979712" y="980728"/>
            <a:ext cx="61744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err="1" smtClean="0">
                <a:solidFill>
                  <a:srgbClr val="FF0000"/>
                </a:solidFill>
              </a:rPr>
              <a:t>س1</a:t>
            </a:r>
            <a:r>
              <a:rPr lang="ar-SA" sz="2400" b="1" dirty="0" smtClean="0">
                <a:solidFill>
                  <a:srgbClr val="FF0000"/>
                </a:solidFill>
              </a:rPr>
              <a:t> اجعل </a:t>
            </a:r>
            <a:r>
              <a:rPr lang="ar-SA" sz="2400" b="1" dirty="0" smtClean="0">
                <a:solidFill>
                  <a:srgbClr val="FF0000"/>
                </a:solidFill>
              </a:rPr>
              <a:t>كل اسم من الأسماء الآتية نائباً عن الفاعل في جملة </a:t>
            </a:r>
            <a:r>
              <a:rPr lang="ar-SA" sz="2400" b="1" dirty="0" err="1" smtClean="0">
                <a:solidFill>
                  <a:srgbClr val="FF0000"/>
                </a:solidFill>
              </a:rPr>
              <a:t>مفيدة:</a:t>
            </a:r>
            <a:r>
              <a:rPr lang="ar-SA" sz="2400" b="1" dirty="0" smtClean="0"/>
              <a:t/>
            </a:r>
            <a:br>
              <a:rPr lang="ar-SA" sz="2400" b="1" dirty="0" smtClean="0"/>
            </a:br>
            <a:r>
              <a:rPr lang="ar-SA" sz="2400" b="1" dirty="0" smtClean="0">
                <a:solidFill>
                  <a:srgbClr val="00B0F0"/>
                </a:solidFill>
              </a:rPr>
              <a:t>الطبيب، النمر، النهر، الفأر، الحصان، الكتاب، القلم.</a:t>
            </a:r>
            <a:endParaRPr lang="ar-SA" sz="2400" b="1" dirty="0">
              <a:solidFill>
                <a:srgbClr val="00B0F0"/>
              </a:solidFill>
            </a:endParaRPr>
          </a:p>
        </p:txBody>
      </p:sp>
      <p:sp>
        <p:nvSpPr>
          <p:cNvPr id="19" name="مستطيل 18"/>
          <p:cNvSpPr/>
          <p:nvPr/>
        </p:nvSpPr>
        <p:spPr>
          <a:xfrm>
            <a:off x="2286000" y="2274838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SA" sz="2800" b="1" dirty="0" smtClean="0">
                <a:solidFill>
                  <a:srgbClr val="00B050"/>
                </a:solidFill>
              </a:rPr>
              <a:t>-يشكر </a:t>
            </a:r>
            <a:r>
              <a:rPr lang="ar-SA" sz="2800" b="1" dirty="0" err="1" smtClean="0">
                <a:solidFill>
                  <a:srgbClr val="00B050"/>
                </a:solidFill>
              </a:rPr>
              <a:t>الطبيب </a:t>
            </a:r>
            <a:br>
              <a:rPr lang="ar-SA" sz="2800" b="1" dirty="0" err="1" smtClean="0">
                <a:solidFill>
                  <a:srgbClr val="00B050"/>
                </a:solidFill>
              </a:rPr>
            </a:br>
            <a:r>
              <a:rPr lang="ar-SA" sz="2800" b="1" dirty="0" smtClean="0">
                <a:solidFill>
                  <a:srgbClr val="00B050"/>
                </a:solidFill>
              </a:rPr>
              <a:t>-</a:t>
            </a:r>
            <a:r>
              <a:rPr lang="ar-SA" sz="2800" b="1" dirty="0" smtClean="0">
                <a:solidFill>
                  <a:srgbClr val="FF0066"/>
                </a:solidFill>
              </a:rPr>
              <a:t>رمي </a:t>
            </a:r>
            <a:r>
              <a:rPr lang="ar-SA" sz="2800" b="1" dirty="0" err="1" smtClean="0">
                <a:solidFill>
                  <a:srgbClr val="FF0066"/>
                </a:solidFill>
              </a:rPr>
              <a:t>القلم</a:t>
            </a:r>
            <a:r>
              <a:rPr lang="ar-SA" sz="2800" b="1" dirty="0" err="1" smtClean="0">
                <a:solidFill>
                  <a:srgbClr val="00B050"/>
                </a:solidFill>
              </a:rPr>
              <a:t> </a:t>
            </a:r>
            <a:br>
              <a:rPr lang="ar-SA" sz="2800" b="1" dirty="0" err="1" smtClean="0">
                <a:solidFill>
                  <a:srgbClr val="00B050"/>
                </a:solidFill>
              </a:rPr>
            </a:br>
            <a:r>
              <a:rPr lang="ar-SA" sz="2800" b="1" dirty="0" smtClean="0">
                <a:solidFill>
                  <a:srgbClr val="00B050"/>
                </a:solidFill>
              </a:rPr>
              <a:t>-</a:t>
            </a:r>
            <a:r>
              <a:rPr lang="ar-SA" sz="2800" b="1" dirty="0" smtClean="0">
                <a:solidFill>
                  <a:srgbClr val="0070C0"/>
                </a:solidFill>
              </a:rPr>
              <a:t>يهاب النمر</a:t>
            </a:r>
            <a:r>
              <a:rPr lang="ar-SA" sz="2800" b="1" dirty="0" smtClean="0">
                <a:solidFill>
                  <a:srgbClr val="00B050"/>
                </a:solidFill>
              </a:rPr>
              <a:t/>
            </a:r>
            <a:br>
              <a:rPr lang="ar-SA" sz="2800" b="1" dirty="0" smtClean="0">
                <a:solidFill>
                  <a:srgbClr val="00B050"/>
                </a:solidFill>
              </a:rPr>
            </a:br>
            <a:r>
              <a:rPr lang="ar-SA" sz="2800" b="1" dirty="0" smtClean="0">
                <a:solidFill>
                  <a:srgbClr val="7030A0"/>
                </a:solidFill>
              </a:rPr>
              <a:t>-ينظف النهر</a:t>
            </a:r>
            <a:r>
              <a:rPr lang="ar-SA" sz="2800" b="1" dirty="0" smtClean="0">
                <a:solidFill>
                  <a:srgbClr val="00B050"/>
                </a:solidFill>
              </a:rPr>
              <a:t/>
            </a:r>
            <a:br>
              <a:rPr lang="ar-SA" sz="2800" b="1" dirty="0" smtClean="0">
                <a:solidFill>
                  <a:srgbClr val="00B050"/>
                </a:solidFill>
              </a:rPr>
            </a:br>
            <a:r>
              <a:rPr lang="ar-SA" sz="2800" b="1" dirty="0" smtClean="0">
                <a:solidFill>
                  <a:srgbClr val="002060"/>
                </a:solidFill>
              </a:rPr>
              <a:t>-يقتل الفار</a:t>
            </a:r>
            <a:r>
              <a:rPr lang="ar-SA" sz="2800" b="1" dirty="0" smtClean="0">
                <a:solidFill>
                  <a:srgbClr val="00B050"/>
                </a:solidFill>
              </a:rPr>
              <a:t/>
            </a:r>
            <a:br>
              <a:rPr lang="ar-SA" sz="2800" b="1" dirty="0" smtClean="0">
                <a:solidFill>
                  <a:srgbClr val="00B050"/>
                </a:solidFill>
              </a:rPr>
            </a:br>
            <a:r>
              <a:rPr lang="ar-SA" sz="2800" b="1" dirty="0" smtClean="0">
                <a:solidFill>
                  <a:srgbClr val="00B050"/>
                </a:solidFill>
              </a:rPr>
              <a:t>-امتُطيَ الحصانُ</a:t>
            </a:r>
            <a:br>
              <a:rPr lang="ar-SA" sz="2800" b="1" dirty="0" smtClean="0">
                <a:solidFill>
                  <a:srgbClr val="00B050"/>
                </a:solidFill>
              </a:rPr>
            </a:br>
            <a:r>
              <a:rPr lang="ar-SA" sz="2800" b="1" dirty="0" smtClean="0">
                <a:solidFill>
                  <a:srgbClr val="00B050"/>
                </a:solidFill>
              </a:rPr>
              <a:t>-</a:t>
            </a:r>
            <a:r>
              <a:rPr lang="ar-SA" sz="2800" b="1" dirty="0" smtClean="0"/>
              <a:t>قُرئَ الكتابُ</a:t>
            </a:r>
            <a:r>
              <a:rPr lang="ar-SA" sz="2800" b="1" dirty="0" smtClean="0">
                <a:solidFill>
                  <a:srgbClr val="00B050"/>
                </a:solidFill>
              </a:rPr>
              <a:t/>
            </a:r>
            <a:br>
              <a:rPr lang="ar-SA" sz="2800" b="1" dirty="0" smtClean="0">
                <a:solidFill>
                  <a:srgbClr val="00B050"/>
                </a:solidFill>
              </a:rPr>
            </a:br>
            <a:r>
              <a:rPr lang="ar-SA" sz="2800" b="1" dirty="0" smtClean="0">
                <a:solidFill>
                  <a:srgbClr val="00B050"/>
                </a:solidFill>
              </a:rPr>
              <a:t>-</a:t>
            </a:r>
            <a:r>
              <a:rPr lang="ar-SA" sz="2800" b="1" dirty="0" smtClean="0">
                <a:solidFill>
                  <a:srgbClr val="FFC000"/>
                </a:solidFill>
              </a:rPr>
              <a:t>رُميَ القلمُ</a:t>
            </a:r>
            <a:endParaRPr lang="ar-SA"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85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138"/>
            <a:ext cx="9144000" cy="6874138"/>
          </a:xfrm>
          <a:prstGeom prst="rect">
            <a:avLst/>
          </a:prstGeom>
        </p:spPr>
      </p:pic>
      <p:sp>
        <p:nvSpPr>
          <p:cNvPr id="5" name="مستطيل 4"/>
          <p:cNvSpPr/>
          <p:nvPr/>
        </p:nvSpPr>
        <p:spPr>
          <a:xfrm>
            <a:off x="755576" y="692696"/>
            <a:ext cx="7992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b="1" dirty="0" err="1" smtClean="0">
                <a:solidFill>
                  <a:srgbClr val="FF0066"/>
                </a:solidFill>
              </a:rPr>
              <a:t>4ـ</a:t>
            </a:r>
            <a:r>
              <a:rPr lang="ar-SA" b="1" dirty="0" smtClean="0">
                <a:solidFill>
                  <a:srgbClr val="FF0066"/>
                </a:solidFill>
              </a:rPr>
              <a:t> عين الفاعل ونائبه، والفعل المبني للمعلوم والمبني للمجهول، من بين الكلمات التي في العبارات </a:t>
            </a:r>
            <a:r>
              <a:rPr lang="ar-SA" b="1" dirty="0" err="1" smtClean="0">
                <a:solidFill>
                  <a:srgbClr val="FF0066"/>
                </a:solidFill>
              </a:rPr>
              <a:t>الآتية:</a:t>
            </a:r>
            <a:endParaRPr lang="ar-SA" dirty="0">
              <a:solidFill>
                <a:srgbClr val="FF0066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3347864" y="1844824"/>
            <a:ext cx="42484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b="1" dirty="0" smtClean="0"/>
              <a:t>-لا خاب من </a:t>
            </a:r>
            <a:r>
              <a:rPr lang="ar-SA" b="1" dirty="0" err="1" smtClean="0"/>
              <a:t>استخار </a:t>
            </a:r>
            <a:r>
              <a:rPr lang="ar-SA" b="1" dirty="0" err="1" smtClean="0"/>
              <a:t>:</a:t>
            </a: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>- ولا ندم من </a:t>
            </a:r>
            <a:r>
              <a:rPr lang="ar-SA" b="1" dirty="0" err="1" smtClean="0"/>
              <a:t>استشار:</a:t>
            </a: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>- إذا عز أخوك </a:t>
            </a:r>
            <a:r>
              <a:rPr lang="ar-SA" b="1" dirty="0" err="1" smtClean="0"/>
              <a:t>فهن:</a:t>
            </a: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>-من لم يحذر العواقب لم يجد له </a:t>
            </a:r>
            <a:r>
              <a:rPr lang="ar-SA" b="1" dirty="0" err="1" smtClean="0"/>
              <a:t>صاحباً:</a:t>
            </a:r>
            <a:r>
              <a:rPr lang="ar-SA" b="1" dirty="0" err="1" smtClean="0"/>
              <a:t> </a:t>
            </a:r>
            <a:br>
              <a:rPr lang="ar-SA" b="1" dirty="0" err="1" smtClean="0"/>
            </a:br>
            <a:r>
              <a:rPr lang="ar-SA" b="1" dirty="0" smtClean="0"/>
              <a:t>-كان جعفر بن يحيي </a:t>
            </a:r>
            <a:r>
              <a:rPr lang="ar-SA" b="1" dirty="0" smtClean="0"/>
              <a:t>يقول</a:t>
            </a: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>- وما </a:t>
            </a:r>
            <a:r>
              <a:rPr lang="ar-SA" b="1" dirty="0" err="1" smtClean="0"/>
              <a:t>استُعزِزَ</a:t>
            </a:r>
            <a:r>
              <a:rPr lang="ar-SA" b="1" dirty="0" smtClean="0"/>
              <a:t> بمثل </a:t>
            </a:r>
            <a:r>
              <a:rPr lang="ar-SA" b="1" dirty="0" err="1" smtClean="0"/>
              <a:t>العدل:</a:t>
            </a: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>-كلم الناس عبد الرحمن بن </a:t>
            </a:r>
            <a:r>
              <a:rPr lang="ar-SA" b="1" dirty="0" err="1" smtClean="0"/>
              <a:t>عوف</a:t>
            </a:r>
            <a:r>
              <a:rPr lang="ar-SA" b="1" dirty="0" err="1" smtClean="0"/>
              <a:t>:</a:t>
            </a:r>
            <a:r>
              <a:rPr lang="ar-SA" b="1" dirty="0" err="1" smtClean="0"/>
              <a:t> </a:t>
            </a:r>
            <a:br>
              <a:rPr lang="ar-SA" b="1" dirty="0" err="1" smtClean="0"/>
            </a:br>
            <a:r>
              <a:rPr lang="ar-SA" b="1" dirty="0" smtClean="0"/>
              <a:t>-أن يكلم عمر بن </a:t>
            </a:r>
            <a:r>
              <a:rPr lang="ar-SA" b="1" dirty="0" err="1" smtClean="0"/>
              <a:t>الخطاب </a:t>
            </a:r>
            <a:br>
              <a:rPr lang="ar-SA" b="1" dirty="0" err="1" smtClean="0"/>
            </a:br>
            <a:r>
              <a:rPr lang="ar-SA" b="1" dirty="0" smtClean="0"/>
              <a:t>-في أن يلين </a:t>
            </a:r>
            <a:r>
              <a:rPr lang="ar-SA" b="1" dirty="0" err="1" smtClean="0"/>
              <a:t>لهم:</a:t>
            </a:r>
            <a:r>
              <a:rPr lang="ar-SA" b="1" dirty="0" err="1" smtClean="0"/>
              <a:t> </a:t>
            </a:r>
            <a:br>
              <a:rPr lang="ar-SA" b="1" dirty="0" err="1" smtClean="0"/>
            </a:br>
            <a:r>
              <a:rPr lang="ar-SA" b="1" dirty="0" smtClean="0"/>
              <a:t>-فإنه قد </a:t>
            </a:r>
            <a:r>
              <a:rPr lang="ar-SA" b="1" dirty="0" err="1" smtClean="0"/>
              <a:t>أخافهم:</a:t>
            </a: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>- حتى أخاف الأبكار في </a:t>
            </a:r>
            <a:r>
              <a:rPr lang="ar-SA" b="1" dirty="0" err="1" smtClean="0"/>
              <a:t>خدورهن</a:t>
            </a:r>
            <a:r>
              <a:rPr lang="ar-SA" b="1" dirty="0" err="1" smtClean="0"/>
              <a:t>:</a:t>
            </a:r>
            <a:r>
              <a:rPr lang="ar-SA" b="1" dirty="0" err="1" smtClean="0"/>
              <a:t> </a:t>
            </a:r>
            <a:br>
              <a:rPr lang="ar-SA" b="1" dirty="0" err="1" smtClean="0"/>
            </a:br>
            <a:r>
              <a:rPr lang="ar-SA" b="1" dirty="0" smtClean="0"/>
              <a:t>- فقال </a:t>
            </a:r>
            <a:r>
              <a:rPr lang="ar-SA" b="1" dirty="0" err="1" smtClean="0"/>
              <a:t>عمر:</a:t>
            </a:r>
            <a:endParaRPr lang="ar-SA" dirty="0"/>
          </a:p>
        </p:txBody>
      </p:sp>
    </p:spTree>
    <p:extLst>
      <p:ext uri="{BB962C8B-B14F-4D97-AF65-F5344CB8AC3E}">
        <p14:creationId xmlns="" xmlns:p14="http://schemas.microsoft.com/office/powerpoint/2010/main" val="2394935337"/>
      </p:ext>
    </p:extLst>
  </p:cSld>
  <p:clrMapOvr>
    <a:masterClrMapping/>
  </p:clrMapOvr>
  <p:transition spd="slow">
    <p:dissolve/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138"/>
            <a:ext cx="9144000" cy="6874138"/>
          </a:xfrm>
          <a:prstGeom prst="rect">
            <a:avLst/>
          </a:prstGeom>
        </p:spPr>
      </p:pic>
      <p:sp>
        <p:nvSpPr>
          <p:cNvPr id="6" name="مستطيل 5"/>
          <p:cNvSpPr/>
          <p:nvPr/>
        </p:nvSpPr>
        <p:spPr>
          <a:xfrm>
            <a:off x="1115616" y="836712"/>
            <a:ext cx="711053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000" b="1" dirty="0" smtClean="0"/>
              <a:t>-</a:t>
            </a:r>
            <a:r>
              <a:rPr lang="ar-SA" sz="2000" b="1" dirty="0" smtClean="0">
                <a:solidFill>
                  <a:srgbClr val="FF0066"/>
                </a:solidFill>
              </a:rPr>
              <a:t>لا خاب من </a:t>
            </a:r>
            <a:r>
              <a:rPr lang="ar-SA" sz="2000" b="1" dirty="0" err="1" smtClean="0">
                <a:solidFill>
                  <a:srgbClr val="FF0066"/>
                </a:solidFill>
              </a:rPr>
              <a:t>استخار </a:t>
            </a:r>
            <a:r>
              <a:rPr lang="ar-SA" sz="2000" b="1" dirty="0" smtClean="0"/>
              <a:t>:فعل مبني للمعلوم والفاعل من </a:t>
            </a:r>
            <a:r>
              <a:rPr lang="ar-SA" sz="2000" b="1" dirty="0" smtClean="0"/>
              <a:t> </a:t>
            </a:r>
          </a:p>
          <a:p>
            <a:r>
              <a:rPr lang="ar-SA" sz="2000" b="1" dirty="0" smtClean="0"/>
              <a:t/>
            </a:r>
            <a:br>
              <a:rPr lang="ar-SA" sz="2000" b="1" dirty="0" smtClean="0"/>
            </a:br>
            <a:r>
              <a:rPr lang="ar-SA" sz="2000" b="1" dirty="0" smtClean="0"/>
              <a:t>- </a:t>
            </a:r>
            <a:r>
              <a:rPr lang="ar-SA" sz="2000" b="1" dirty="0" smtClean="0">
                <a:solidFill>
                  <a:srgbClr val="FF0066"/>
                </a:solidFill>
              </a:rPr>
              <a:t>ولا ندم من استشار</a:t>
            </a:r>
            <a:r>
              <a:rPr lang="ar-SA" sz="2000" b="1" dirty="0" smtClean="0"/>
              <a:t>:فعل مبني للمعلوم والفاعل </a:t>
            </a:r>
            <a:r>
              <a:rPr lang="ar-SA" sz="2000" b="1" dirty="0" smtClean="0"/>
              <a:t>من </a:t>
            </a:r>
          </a:p>
          <a:p>
            <a:r>
              <a:rPr lang="ar-SA" sz="2000" b="1" dirty="0" smtClean="0"/>
              <a:t/>
            </a:r>
            <a:br>
              <a:rPr lang="ar-SA" sz="2000" b="1" dirty="0" smtClean="0"/>
            </a:br>
            <a:r>
              <a:rPr lang="ar-SA" sz="2000" b="1" dirty="0" smtClean="0"/>
              <a:t>- </a:t>
            </a:r>
            <a:r>
              <a:rPr lang="ar-SA" sz="2000" b="1" dirty="0" smtClean="0">
                <a:solidFill>
                  <a:srgbClr val="FF0066"/>
                </a:solidFill>
              </a:rPr>
              <a:t>إذا عز أخوك فهن</a:t>
            </a:r>
            <a:r>
              <a:rPr lang="ar-SA" sz="2000" b="1" dirty="0" smtClean="0"/>
              <a:t>:فعل مبني للمعلوم والفاعل </a:t>
            </a:r>
            <a:r>
              <a:rPr lang="ar-SA" sz="2000" b="1" dirty="0" err="1" smtClean="0"/>
              <a:t>أخوك </a:t>
            </a:r>
            <a:r>
              <a:rPr lang="ar-SA" sz="2000" b="1" dirty="0" smtClean="0"/>
              <a:t>,فهن فعل مبني للمعلوم والفاعل ضمير مستتر تقديره </a:t>
            </a:r>
            <a:r>
              <a:rPr lang="ar-SA" sz="2000" b="1" dirty="0" smtClean="0"/>
              <a:t>أنت</a:t>
            </a:r>
          </a:p>
          <a:p>
            <a:r>
              <a:rPr lang="ar-SA" sz="2000" b="1" dirty="0" smtClean="0"/>
              <a:t/>
            </a:r>
            <a:br>
              <a:rPr lang="ar-SA" sz="2000" b="1" dirty="0" smtClean="0"/>
            </a:br>
            <a:r>
              <a:rPr lang="ar-SA" sz="2000" b="1" dirty="0" smtClean="0">
                <a:solidFill>
                  <a:srgbClr val="FF0066"/>
                </a:solidFill>
              </a:rPr>
              <a:t>-من لم يحذر العواقب لم يجد له صاحباً:</a:t>
            </a:r>
            <a:r>
              <a:rPr lang="ar-SA" sz="2000" b="1" dirty="0" smtClean="0"/>
              <a:t>فعل</a:t>
            </a:r>
            <a:r>
              <a:rPr lang="ar-SA" sz="2000" b="1" dirty="0" smtClean="0">
                <a:solidFill>
                  <a:srgbClr val="FF0066"/>
                </a:solidFill>
              </a:rPr>
              <a:t> </a:t>
            </a:r>
            <a:r>
              <a:rPr lang="ar-SA" sz="2000" b="1" dirty="0" smtClean="0"/>
              <a:t>مبني للمعلوم والفاعل ضمير مستتر تقديره </a:t>
            </a:r>
            <a:r>
              <a:rPr lang="ar-SA" sz="2000" b="1" dirty="0" err="1" smtClean="0"/>
              <a:t>هو </a:t>
            </a:r>
            <a:r>
              <a:rPr lang="ar-SA" sz="2000" b="1" dirty="0" smtClean="0"/>
              <a:t>,يجد فعل مبني للمعلوم والفاعل ضمير مستتر تقديره هو </a:t>
            </a:r>
            <a:r>
              <a:rPr lang="ar-SA" sz="2000" b="1" dirty="0" smtClean="0"/>
              <a:t> </a:t>
            </a:r>
          </a:p>
          <a:p>
            <a:r>
              <a:rPr lang="ar-SA" sz="2000" b="1" dirty="0" smtClean="0"/>
              <a:t/>
            </a:r>
            <a:br>
              <a:rPr lang="ar-SA" sz="2000" b="1" dirty="0" smtClean="0"/>
            </a:br>
            <a:r>
              <a:rPr lang="ar-SA" sz="2000" b="1" dirty="0" smtClean="0"/>
              <a:t>-</a:t>
            </a:r>
            <a:r>
              <a:rPr lang="ar-SA" sz="2000" b="1" dirty="0" smtClean="0">
                <a:solidFill>
                  <a:srgbClr val="FF0066"/>
                </a:solidFill>
              </a:rPr>
              <a:t>كان جعفر بن يحيي يقول</a:t>
            </a:r>
            <a:r>
              <a:rPr lang="ar-SA" sz="2000" b="1" dirty="0" smtClean="0"/>
              <a:t>:يقول فعل مبني للمعلوم والفاعل ضمير مستر تقديره </a:t>
            </a:r>
            <a:r>
              <a:rPr lang="ar-SA" sz="2000" b="1" dirty="0" smtClean="0"/>
              <a:t>هو </a:t>
            </a:r>
          </a:p>
          <a:p>
            <a:r>
              <a:rPr lang="ar-SA" sz="2000" b="1" dirty="0" smtClean="0"/>
              <a:t/>
            </a:r>
            <a:br>
              <a:rPr lang="ar-SA" sz="2000" b="1" dirty="0" smtClean="0"/>
            </a:br>
            <a:r>
              <a:rPr lang="ar-SA" sz="2000" b="1" dirty="0" smtClean="0">
                <a:solidFill>
                  <a:srgbClr val="FF0066"/>
                </a:solidFill>
              </a:rPr>
              <a:t>- وما </a:t>
            </a:r>
            <a:r>
              <a:rPr lang="ar-SA" sz="2000" b="1" dirty="0" err="1" smtClean="0">
                <a:solidFill>
                  <a:srgbClr val="FF0066"/>
                </a:solidFill>
              </a:rPr>
              <a:t>استُعزِزَ</a:t>
            </a:r>
            <a:r>
              <a:rPr lang="ar-SA" sz="2000" b="1" dirty="0" smtClean="0">
                <a:solidFill>
                  <a:srgbClr val="FF0066"/>
                </a:solidFill>
              </a:rPr>
              <a:t> بمثل العدل</a:t>
            </a:r>
            <a:r>
              <a:rPr lang="ar-SA" sz="2000" b="1" dirty="0" smtClean="0"/>
              <a:t>:مبني للمجهول ونائب </a:t>
            </a:r>
            <a:r>
              <a:rPr lang="ar-SA" sz="2000" b="1" dirty="0" err="1" smtClean="0"/>
              <a:t>الفاعل </a:t>
            </a:r>
            <a:r>
              <a:rPr lang="ar-SA" sz="2000" b="1" dirty="0" smtClean="0"/>
              <a:t>(لم استطع تحديد نائب الفاعل</a:t>
            </a:r>
            <a:r>
              <a:rPr lang="ar-SA" sz="2000" b="1" dirty="0" err="1" smtClean="0"/>
              <a:t>(</a:t>
            </a:r>
            <a:r>
              <a:rPr lang="ar-SA" sz="2000" b="1" dirty="0" smtClean="0"/>
              <a:t> </a:t>
            </a:r>
          </a:p>
          <a:p>
            <a:r>
              <a:rPr lang="ar-SA" sz="2000" b="1" dirty="0" smtClean="0"/>
              <a:t/>
            </a:r>
            <a:br>
              <a:rPr lang="ar-SA" sz="2000" b="1" dirty="0" smtClean="0"/>
            </a:br>
            <a:r>
              <a:rPr lang="ar-SA" sz="2000" b="1" dirty="0" smtClean="0"/>
              <a:t>-</a:t>
            </a:r>
            <a:r>
              <a:rPr lang="ar-SA" sz="2000" b="1" dirty="0" smtClean="0">
                <a:solidFill>
                  <a:srgbClr val="FF0066"/>
                </a:solidFill>
              </a:rPr>
              <a:t>كلم الناس عبد الرحمن بن عوف:</a:t>
            </a:r>
            <a:r>
              <a:rPr lang="ar-SA" sz="2000" b="1" dirty="0" smtClean="0"/>
              <a:t>فعل</a:t>
            </a:r>
            <a:r>
              <a:rPr lang="ar-SA" sz="2000" b="1" dirty="0" smtClean="0">
                <a:solidFill>
                  <a:srgbClr val="FF0066"/>
                </a:solidFill>
              </a:rPr>
              <a:t> </a:t>
            </a:r>
            <a:r>
              <a:rPr lang="ar-SA" sz="2000" b="1" dirty="0" smtClean="0"/>
              <a:t>مبني للمعلوم والفاعل الناس </a:t>
            </a:r>
          </a:p>
          <a:p>
            <a:r>
              <a:rPr lang="ar-SA" sz="2000" b="1" dirty="0" smtClean="0"/>
              <a:t/>
            </a:r>
            <a:br>
              <a:rPr lang="ar-SA" sz="2000" b="1" dirty="0" smtClean="0"/>
            </a:br>
            <a:r>
              <a:rPr lang="ar-SA" sz="2000" b="1" dirty="0" smtClean="0">
                <a:solidFill>
                  <a:srgbClr val="FF0066"/>
                </a:solidFill>
              </a:rPr>
              <a:t>- </a:t>
            </a:r>
            <a:r>
              <a:rPr lang="ar-SA" sz="2000" b="1" dirty="0" smtClean="0">
                <a:solidFill>
                  <a:srgbClr val="FF0066"/>
                </a:solidFill>
              </a:rPr>
              <a:t>فقال عمر:</a:t>
            </a:r>
            <a:r>
              <a:rPr lang="ar-SA" sz="2000" b="1" dirty="0" smtClean="0"/>
              <a:t>فعل</a:t>
            </a:r>
            <a:r>
              <a:rPr lang="ar-SA" sz="2000" b="1" dirty="0" smtClean="0">
                <a:solidFill>
                  <a:srgbClr val="FF0066"/>
                </a:solidFill>
              </a:rPr>
              <a:t> </a:t>
            </a:r>
            <a:r>
              <a:rPr lang="ar-SA" sz="2000" b="1" dirty="0" smtClean="0"/>
              <a:t>مبني للمعلوم والفاعل عمر</a:t>
            </a:r>
            <a:endParaRPr lang="ar-SA" sz="2000" dirty="0"/>
          </a:p>
        </p:txBody>
      </p:sp>
    </p:spTree>
    <p:extLst>
      <p:ext uri="{BB962C8B-B14F-4D97-AF65-F5344CB8AC3E}">
        <p14:creationId xmlns="" xmlns:p14="http://schemas.microsoft.com/office/powerpoint/2010/main" val="2394935337"/>
      </p:ext>
    </p:extLst>
  </p:cSld>
  <p:clrMapOvr>
    <a:masterClrMapping/>
  </p:clrMapOvr>
  <p:transition spd="slow">
    <p:dissolve/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12"/>
            <a:ext cx="9144000" cy="6855488"/>
          </a:xfrm>
          <a:prstGeom prst="rect">
            <a:avLst/>
          </a:prstGeom>
        </p:spPr>
      </p:pic>
      <p:sp>
        <p:nvSpPr>
          <p:cNvPr id="5" name="مستطيل 4"/>
          <p:cNvSpPr/>
          <p:nvPr/>
        </p:nvSpPr>
        <p:spPr>
          <a:xfrm>
            <a:off x="1619672" y="1772816"/>
            <a:ext cx="61744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b="1" dirty="0" smtClean="0"/>
              <a:t>-</a:t>
            </a:r>
            <a:r>
              <a:rPr lang="ar-SA" b="1" dirty="0" smtClean="0">
                <a:solidFill>
                  <a:srgbClr val="FF0066"/>
                </a:solidFill>
              </a:rPr>
              <a:t>أن يكلم عمر بن </a:t>
            </a:r>
            <a:r>
              <a:rPr lang="ar-SA" b="1" dirty="0" err="1" smtClean="0">
                <a:solidFill>
                  <a:srgbClr val="FF0066"/>
                </a:solidFill>
              </a:rPr>
              <a:t>الخطاب </a:t>
            </a:r>
            <a:r>
              <a:rPr lang="ar-SA" b="1" dirty="0" smtClean="0"/>
              <a:t>:فعل مبني للمعلوم والفاعل ضمير مستتر تقديره </a:t>
            </a:r>
            <a:r>
              <a:rPr lang="ar-SA" b="1" dirty="0" smtClean="0"/>
              <a:t>هو </a:t>
            </a:r>
          </a:p>
          <a:p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>-</a:t>
            </a:r>
            <a:r>
              <a:rPr lang="ar-SA" b="1" dirty="0" smtClean="0">
                <a:solidFill>
                  <a:srgbClr val="FF0066"/>
                </a:solidFill>
              </a:rPr>
              <a:t>في أن يلين لهم</a:t>
            </a:r>
            <a:r>
              <a:rPr lang="ar-SA" b="1" dirty="0" smtClean="0"/>
              <a:t>:فعل مبني للمعلوم والفاعل ضمير مستتر تقديره هو </a:t>
            </a:r>
            <a:endParaRPr lang="ar-SA" b="1" dirty="0" smtClean="0"/>
          </a:p>
          <a:p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>-</a:t>
            </a:r>
            <a:r>
              <a:rPr lang="ar-SA" b="1" dirty="0" smtClean="0">
                <a:solidFill>
                  <a:srgbClr val="FF0066"/>
                </a:solidFill>
              </a:rPr>
              <a:t>فإنه قد أخافهم</a:t>
            </a:r>
            <a:r>
              <a:rPr lang="ar-SA" b="1" dirty="0" smtClean="0"/>
              <a:t>:فعل مبني للمعلوم والفاعل ضمير مستتر تقديره </a:t>
            </a:r>
            <a:r>
              <a:rPr lang="ar-SA" b="1" dirty="0" smtClean="0"/>
              <a:t>هو</a:t>
            </a:r>
          </a:p>
          <a:p>
            <a:endParaRPr lang="ar-SA" b="1" dirty="0" smtClean="0"/>
          </a:p>
          <a:p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>- </a:t>
            </a:r>
            <a:r>
              <a:rPr lang="ar-SA" b="1" dirty="0" smtClean="0">
                <a:solidFill>
                  <a:srgbClr val="FF0066"/>
                </a:solidFill>
              </a:rPr>
              <a:t>حتى أخاف الأبكار في خدورهن:</a:t>
            </a:r>
            <a:r>
              <a:rPr lang="ar-SA" b="1" dirty="0" smtClean="0"/>
              <a:t>فعل</a:t>
            </a:r>
            <a:r>
              <a:rPr lang="ar-SA" b="1" dirty="0" smtClean="0">
                <a:solidFill>
                  <a:srgbClr val="FF0066"/>
                </a:solidFill>
              </a:rPr>
              <a:t> </a:t>
            </a:r>
            <a:r>
              <a:rPr lang="ar-SA" b="1" dirty="0" smtClean="0"/>
              <a:t>مبني للمعلوم والفاعل ضمير مستر تقديره هو </a:t>
            </a:r>
            <a:br>
              <a:rPr lang="ar-SA" b="1" dirty="0" smtClean="0"/>
            </a:br>
            <a:endParaRPr lang="ar-SA" dirty="0"/>
          </a:p>
        </p:txBody>
      </p:sp>
    </p:spTree>
    <p:extLst>
      <p:ext uri="{BB962C8B-B14F-4D97-AF65-F5344CB8AC3E}">
        <p14:creationId xmlns="" xmlns:p14="http://schemas.microsoft.com/office/powerpoint/2010/main" val="3285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نتيجة بحث الصور عن شرائح بوربوينت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مستطيل 2"/>
          <p:cNvSpPr/>
          <p:nvPr/>
        </p:nvSpPr>
        <p:spPr>
          <a:xfrm>
            <a:off x="467544" y="1844824"/>
            <a:ext cx="777686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ar-SA" sz="3200" dirty="0">
              <a:solidFill>
                <a:srgbClr val="FF3399"/>
              </a:solidFill>
            </a:endParaRPr>
          </a:p>
          <a:p>
            <a:r>
              <a:rPr lang="ar-SA" dirty="0" smtClean="0">
                <a:solidFill>
                  <a:srgbClr val="FF3399"/>
                </a:solidFill>
              </a:rPr>
              <a:t/>
            </a:r>
            <a:br>
              <a:rPr lang="ar-SA" dirty="0" smtClean="0">
                <a:solidFill>
                  <a:srgbClr val="FF3399"/>
                </a:solidFill>
              </a:rPr>
            </a:br>
            <a:endParaRPr lang="ar-SA" dirty="0">
              <a:solidFill>
                <a:srgbClr val="FF3399"/>
              </a:solidFill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-252536" y="1196752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b="1" dirty="0" smtClean="0"/>
              <a:t/>
            </a:r>
            <a:br>
              <a:rPr lang="ar-SA" b="1" dirty="0" smtClean="0"/>
            </a:br>
            <a:endParaRPr lang="ar-SA" dirty="0" smtClean="0"/>
          </a:p>
        </p:txBody>
      </p:sp>
      <p:sp>
        <p:nvSpPr>
          <p:cNvPr id="8" name="مستطيل 7"/>
          <p:cNvSpPr/>
          <p:nvPr/>
        </p:nvSpPr>
        <p:spPr>
          <a:xfrm>
            <a:off x="611560" y="692696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b="1" dirty="0" smtClean="0">
                <a:solidFill>
                  <a:srgbClr val="00B050"/>
                </a:solidFill>
              </a:rPr>
              <a:t>**حولي الفعل المبني للمعلوم فيما يأتي إلى فعل مبني للمجهول مع إحداث التغير </a:t>
            </a:r>
            <a:r>
              <a:rPr lang="ar-SA" b="1" dirty="0" err="1" smtClean="0">
                <a:solidFill>
                  <a:srgbClr val="00B050"/>
                </a:solidFill>
              </a:rPr>
              <a:t>المناسب:</a:t>
            </a:r>
            <a:endParaRPr lang="ar-SA" dirty="0">
              <a:solidFill>
                <a:srgbClr val="00B050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-396552" y="1340768"/>
            <a:ext cx="676875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b="1" dirty="0" smtClean="0"/>
              <a:t>1.عاقب الشرطي </a:t>
            </a:r>
            <a:r>
              <a:rPr lang="ar-SA" b="1" dirty="0" err="1" smtClean="0"/>
              <a:t>المذنب</a:t>
            </a:r>
            <a:r>
              <a:rPr lang="ar-SA" b="1" dirty="0" err="1" smtClean="0"/>
              <a:t>.</a:t>
            </a:r>
            <a:r>
              <a:rPr lang="ar-SA" b="1" dirty="0" smtClean="0"/>
              <a:t> </a:t>
            </a:r>
          </a:p>
          <a:p>
            <a:endParaRPr lang="ar-SA" dirty="0" smtClean="0"/>
          </a:p>
          <a:p>
            <a:r>
              <a:rPr lang="ar-SA" b="1" dirty="0" smtClean="0"/>
              <a:t>2.قال </a:t>
            </a:r>
            <a:r>
              <a:rPr lang="ar-SA" b="1" dirty="0" smtClean="0"/>
              <a:t>المؤمن خيرا</a:t>
            </a:r>
            <a:r>
              <a:rPr lang="ar-SA" b="1" dirty="0" smtClean="0"/>
              <a:t>.</a:t>
            </a:r>
          </a:p>
          <a:p>
            <a:endParaRPr lang="ar-SA" dirty="0" smtClean="0"/>
          </a:p>
          <a:p>
            <a:r>
              <a:rPr lang="ar-SA" b="1" dirty="0" smtClean="0"/>
              <a:t>3.أعطى </a:t>
            </a:r>
            <a:r>
              <a:rPr lang="ar-SA" b="1" dirty="0" smtClean="0"/>
              <a:t>محمد فاطمة كتابا</a:t>
            </a:r>
            <a:r>
              <a:rPr lang="ar-SA" b="1" dirty="0" smtClean="0"/>
              <a:t>.</a:t>
            </a:r>
          </a:p>
          <a:p>
            <a:endParaRPr lang="ar-SA" dirty="0" smtClean="0"/>
          </a:p>
          <a:p>
            <a:r>
              <a:rPr lang="ar-SA" b="1" dirty="0" smtClean="0"/>
              <a:t>4.شدّ اللاعبون الحبل</a:t>
            </a:r>
            <a:r>
              <a:rPr lang="ar-SA" b="1" dirty="0" smtClean="0"/>
              <a:t>.</a:t>
            </a:r>
          </a:p>
          <a:p>
            <a:endParaRPr lang="ar-SA" dirty="0" smtClean="0"/>
          </a:p>
          <a:p>
            <a:r>
              <a:rPr lang="ar-SA" b="1" dirty="0" smtClean="0"/>
              <a:t>5.دافع </a:t>
            </a:r>
            <a:r>
              <a:rPr lang="ar-SA" b="1" dirty="0" smtClean="0"/>
              <a:t>المواطن عن الوطن</a:t>
            </a:r>
            <a:r>
              <a:rPr lang="ar-SA" b="1" dirty="0" smtClean="0"/>
              <a:t>.</a:t>
            </a:r>
          </a:p>
          <a:p>
            <a:endParaRPr lang="ar-SA" dirty="0" smtClean="0"/>
          </a:p>
          <a:p>
            <a:r>
              <a:rPr lang="ar-SA" b="1" dirty="0" smtClean="0"/>
              <a:t>6.استعانت المعلمة بالوسائل التعليمية في شرح الدرس</a:t>
            </a:r>
            <a:r>
              <a:rPr lang="ar-SA" b="1" dirty="0" smtClean="0"/>
              <a:t>.</a:t>
            </a:r>
          </a:p>
          <a:p>
            <a:endParaRPr lang="ar-SA" dirty="0" smtClean="0"/>
          </a:p>
          <a:p>
            <a:r>
              <a:rPr lang="ar-SA" b="1" dirty="0" smtClean="0"/>
              <a:t>7.صام زيد يوم الخميس</a:t>
            </a:r>
            <a:r>
              <a:rPr lang="ar-SA" b="1" dirty="0" smtClean="0"/>
              <a:t>.</a:t>
            </a:r>
          </a:p>
          <a:p>
            <a:endParaRPr lang="ar-SA" dirty="0" smtClean="0"/>
          </a:p>
          <a:p>
            <a:r>
              <a:rPr lang="ar-SA" b="1" dirty="0" smtClean="0"/>
              <a:t> </a:t>
            </a:r>
            <a:r>
              <a:rPr lang="ar-SA" b="1" dirty="0" smtClean="0"/>
              <a:t>8- حول </a:t>
            </a:r>
            <a:r>
              <a:rPr lang="ar-SA" b="1" dirty="0" smtClean="0"/>
              <a:t>العاملون مياه البحر ماء صالحا للشرب</a:t>
            </a:r>
            <a:r>
              <a:rPr lang="ar-SA" b="1" dirty="0" smtClean="0"/>
              <a:t>.</a:t>
            </a:r>
          </a:p>
          <a:p>
            <a:endParaRPr lang="ar-SA" dirty="0" smtClean="0"/>
          </a:p>
          <a:p>
            <a:r>
              <a:rPr lang="ar-SA" b="1" dirty="0" smtClean="0"/>
              <a:t>9.وجدت أمهات الشهداء الفلسطينيات صابرات.</a:t>
            </a:r>
            <a:endParaRPr lang="ar-SA" dirty="0" smtClean="0"/>
          </a:p>
          <a:p>
            <a:r>
              <a:rPr lang="ar-SA" b="1" dirty="0" smtClean="0"/>
              <a:t> </a:t>
            </a:r>
            <a:endParaRPr lang="ar-SA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نتيجة بحث الصور عن شرائح بوربوينت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508" name="Picture 4" descr="http://illiweb.com/fa/empty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</p:spPr>
      </p:pic>
      <p:pic>
        <p:nvPicPr>
          <p:cNvPr id="21509" name="Picture 5" descr="مُساهمة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</p:spPr>
      </p:pic>
      <p:pic>
        <p:nvPicPr>
          <p:cNvPr id="21510" name="Picture 6" descr="http://illiweb.com/fa/empty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</p:spPr>
      </p:pic>
      <p:sp>
        <p:nvSpPr>
          <p:cNvPr id="7" name="مستطيل 6"/>
          <p:cNvSpPr/>
          <p:nvPr/>
        </p:nvSpPr>
        <p:spPr>
          <a:xfrm>
            <a:off x="2286000" y="889844"/>
            <a:ext cx="631844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*****صححي الأخطاء النحوية الواردة في الجمل </a:t>
            </a:r>
            <a:r>
              <a:rPr lang="ar-SA" b="1" dirty="0" err="1" smtClean="0">
                <a:solidFill>
                  <a:srgbClr val="FF0000"/>
                </a:solidFill>
              </a:rPr>
              <a:t>الآتية:</a:t>
            </a:r>
            <a:r>
              <a:rPr lang="ar-SA" b="1" dirty="0" smtClean="0">
                <a:solidFill>
                  <a:srgbClr val="FF0000"/>
                </a:solidFill>
              </a:rPr>
              <a:t/>
            </a:r>
            <a:br>
              <a:rPr lang="ar-SA" b="1" dirty="0" smtClean="0">
                <a:solidFill>
                  <a:srgbClr val="FF0000"/>
                </a:solidFill>
              </a:rPr>
            </a:br>
            <a:r>
              <a:rPr lang="ar-SA" b="1" dirty="0" smtClean="0">
                <a:solidFill>
                  <a:srgbClr val="FF0000"/>
                </a:solidFill>
              </a:rPr>
              <a:t/>
            </a:r>
            <a:br>
              <a:rPr lang="ar-SA" b="1" dirty="0" smtClean="0">
                <a:solidFill>
                  <a:srgbClr val="FF0000"/>
                </a:solidFill>
              </a:rPr>
            </a:br>
            <a:endParaRPr lang="ar-SA" dirty="0" smtClean="0">
              <a:solidFill>
                <a:srgbClr val="FF0000"/>
              </a:solidFill>
            </a:endParaRPr>
          </a:p>
          <a:p>
            <a:r>
              <a:rPr lang="ar-SA" b="1" dirty="0" smtClean="0"/>
              <a:t>1.يوجد لدينا معلمين أكفاء.</a:t>
            </a:r>
            <a:endParaRPr lang="ar-SA" dirty="0" smtClean="0"/>
          </a:p>
          <a:p>
            <a:r>
              <a:rPr lang="ar-SA" b="1" dirty="0" err="1" smtClean="0"/>
              <a:t>__________________________________________________</a:t>
            </a:r>
            <a:r>
              <a:rPr lang="ar-SA" b="1" dirty="0" smtClean="0"/>
              <a:t> </a:t>
            </a:r>
            <a:br>
              <a:rPr lang="ar-SA" b="1" dirty="0" smtClean="0"/>
            </a:br>
            <a:endParaRPr lang="ar-SA" dirty="0" smtClean="0"/>
          </a:p>
          <a:p>
            <a:r>
              <a:rPr lang="ar-SA" b="1" dirty="0" smtClean="0"/>
              <a:t>2.لا يهان ذوي المروءة.</a:t>
            </a:r>
            <a:endParaRPr lang="ar-SA" dirty="0" smtClean="0"/>
          </a:p>
          <a:p>
            <a:r>
              <a:rPr lang="ar-SA" b="1" dirty="0" err="1" smtClean="0"/>
              <a:t>__________________________________________________</a:t>
            </a:r>
            <a:r>
              <a:rPr lang="ar-SA" b="1" dirty="0" smtClean="0"/>
              <a:t> </a:t>
            </a:r>
            <a:br>
              <a:rPr lang="ar-SA" b="1" dirty="0" smtClean="0"/>
            </a:br>
            <a:endParaRPr lang="ar-SA" dirty="0" smtClean="0"/>
          </a:p>
          <a:p>
            <a:r>
              <a:rPr lang="ar-SA" b="1" dirty="0" smtClean="0"/>
              <a:t>3.بيع في سوق الماشية أمس عشرين خروفا.</a:t>
            </a:r>
            <a:endParaRPr lang="ar-SA" dirty="0" smtClean="0"/>
          </a:p>
          <a:p>
            <a:r>
              <a:rPr lang="ar-SA" b="1" dirty="0" err="1" smtClean="0"/>
              <a:t>__________________________________________________</a:t>
            </a:r>
            <a:r>
              <a:rPr lang="ar-SA" b="1" dirty="0" smtClean="0"/>
              <a:t> </a:t>
            </a:r>
            <a:br>
              <a:rPr lang="ar-SA" b="1" dirty="0" smtClean="0"/>
            </a:br>
            <a:endParaRPr lang="ar-SA" dirty="0" smtClean="0"/>
          </a:p>
          <a:p>
            <a:r>
              <a:rPr lang="ar-SA" b="1" dirty="0" smtClean="0"/>
              <a:t>4.أريقت لأجل فلسطين دماءنا.</a:t>
            </a:r>
            <a:endParaRPr lang="ar-SA" dirty="0" smtClean="0"/>
          </a:p>
          <a:p>
            <a:r>
              <a:rPr lang="ar-SA" b="1" dirty="0" err="1" smtClean="0"/>
              <a:t>__________________________________________________</a:t>
            </a:r>
            <a:r>
              <a:rPr lang="ar-SA" b="1" dirty="0" smtClean="0"/>
              <a:t> </a:t>
            </a:r>
            <a:endParaRPr lang="ar-SA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نتيجة بحث الصور عن شرائح بوربوينت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508" name="Picture 4" descr="http://illiweb.com/fa/empty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</p:spPr>
      </p:pic>
      <p:pic>
        <p:nvPicPr>
          <p:cNvPr id="21509" name="Picture 5" descr="مُساهمة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</p:spPr>
      </p:pic>
      <p:pic>
        <p:nvPicPr>
          <p:cNvPr id="21510" name="Picture 6" descr="http://illiweb.com/fa/empty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</p:spPr>
      </p:pic>
      <p:sp>
        <p:nvSpPr>
          <p:cNvPr id="8" name="مستطيل 7"/>
          <p:cNvSpPr/>
          <p:nvPr/>
        </p:nvSpPr>
        <p:spPr>
          <a:xfrm>
            <a:off x="1475656" y="548680"/>
            <a:ext cx="748883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******أعربي ما تحته خط فيما </a:t>
            </a:r>
            <a:r>
              <a:rPr lang="ar-SA" b="1" dirty="0" err="1" smtClean="0">
                <a:solidFill>
                  <a:srgbClr val="FF0000"/>
                </a:solidFill>
              </a:rPr>
              <a:t>يأتي:</a:t>
            </a:r>
            <a:r>
              <a:rPr lang="ar-SA" b="1" dirty="0" smtClean="0">
                <a:solidFill>
                  <a:srgbClr val="FF0000"/>
                </a:solidFill>
              </a:rPr>
              <a:t/>
            </a:r>
            <a:br>
              <a:rPr lang="ar-SA" b="1" dirty="0" smtClean="0">
                <a:solidFill>
                  <a:srgbClr val="FF0000"/>
                </a:solidFill>
              </a:rPr>
            </a:br>
            <a:r>
              <a:rPr lang="ar-SA" b="1" dirty="0" smtClean="0">
                <a:solidFill>
                  <a:srgbClr val="FF0000"/>
                </a:solidFill>
              </a:rPr>
              <a:t/>
            </a:r>
            <a:br>
              <a:rPr lang="ar-SA" b="1" dirty="0" smtClean="0">
                <a:solidFill>
                  <a:srgbClr val="FF0000"/>
                </a:solidFill>
              </a:rPr>
            </a:br>
            <a:endParaRPr lang="ar-SA" dirty="0" smtClean="0">
              <a:solidFill>
                <a:srgbClr val="FF0000"/>
              </a:solidFill>
            </a:endParaRPr>
          </a:p>
          <a:p>
            <a:r>
              <a:rPr lang="ar-SA" b="1" dirty="0" smtClean="0"/>
              <a:t>1.لعل عتبك محمود </a:t>
            </a:r>
            <a:r>
              <a:rPr lang="ar-SA" b="1" u="sng" dirty="0" smtClean="0"/>
              <a:t>عواقبه</a:t>
            </a:r>
            <a:r>
              <a:rPr lang="ar-SA" b="1" dirty="0" smtClean="0"/>
              <a:t> وربما صحت الأجسام بالعلل.</a:t>
            </a:r>
            <a:endParaRPr lang="ar-SA" dirty="0" smtClean="0"/>
          </a:p>
          <a:p>
            <a:r>
              <a:rPr lang="ar-SA" b="1" dirty="0" err="1" smtClean="0"/>
              <a:t>__________________________________________________</a:t>
            </a:r>
            <a:r>
              <a:rPr lang="ar-SA" b="1" dirty="0" smtClean="0"/>
              <a:t> </a:t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endParaRPr lang="ar-SA" dirty="0" smtClean="0"/>
          </a:p>
          <a:p>
            <a:r>
              <a:rPr lang="ar-SA" b="1" dirty="0" smtClean="0"/>
              <a:t>2.قال تعالى:"كبتوا كما كبت </a:t>
            </a:r>
            <a:r>
              <a:rPr lang="ar-SA" b="1" u="sng" dirty="0" smtClean="0"/>
              <a:t>الذين</a:t>
            </a:r>
            <a:r>
              <a:rPr lang="ar-SA" b="1" dirty="0" smtClean="0"/>
              <a:t> من </a:t>
            </a:r>
            <a:r>
              <a:rPr lang="ar-SA" b="1" dirty="0" err="1" smtClean="0"/>
              <a:t>قبلهم".</a:t>
            </a:r>
            <a:endParaRPr lang="ar-SA" dirty="0" smtClean="0"/>
          </a:p>
          <a:p>
            <a:r>
              <a:rPr lang="ar-SA" b="1" dirty="0" err="1" smtClean="0"/>
              <a:t>__________________________________________________</a:t>
            </a:r>
            <a:r>
              <a:rPr lang="ar-SA" b="1" dirty="0" smtClean="0"/>
              <a:t> </a:t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endParaRPr lang="ar-SA" dirty="0" smtClean="0"/>
          </a:p>
          <a:p>
            <a:r>
              <a:rPr lang="ar-SA" b="1" dirty="0" smtClean="0"/>
              <a:t>3.يُخشى </a:t>
            </a:r>
            <a:r>
              <a:rPr lang="ar-SA" b="1" u="sng" dirty="0" smtClean="0"/>
              <a:t>أن يقوم </a:t>
            </a:r>
            <a:r>
              <a:rPr lang="ar-SA" b="1" dirty="0" smtClean="0"/>
              <a:t>الأعداء باجتياح المدينة.</a:t>
            </a:r>
            <a:endParaRPr lang="ar-SA" dirty="0" smtClean="0"/>
          </a:p>
          <a:p>
            <a:r>
              <a:rPr lang="ar-SA" b="1" dirty="0" err="1" smtClean="0"/>
              <a:t>__________________________________________________</a:t>
            </a:r>
            <a:r>
              <a:rPr lang="ar-SA" b="1" dirty="0" smtClean="0"/>
              <a:t> </a:t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endParaRPr lang="ar-SA" dirty="0" smtClean="0"/>
          </a:p>
          <a:p>
            <a:r>
              <a:rPr lang="ar-SA" b="1" dirty="0" smtClean="0"/>
              <a:t>4.وما نيل المطالب بالتمني ولكن تؤخذ </a:t>
            </a:r>
            <a:r>
              <a:rPr lang="ar-SA" b="1" u="sng" dirty="0" smtClean="0"/>
              <a:t>الدنيا </a:t>
            </a:r>
            <a:r>
              <a:rPr lang="ar-SA" b="1" dirty="0" smtClean="0"/>
              <a:t>غلابا.</a:t>
            </a:r>
            <a:endParaRPr lang="ar-SA" dirty="0" smtClean="0"/>
          </a:p>
          <a:p>
            <a:r>
              <a:rPr lang="ar-SA" b="1" dirty="0" err="1" smtClean="0"/>
              <a:t>__________________________________________________</a:t>
            </a:r>
            <a:r>
              <a:rPr lang="ar-SA" b="1" dirty="0" smtClean="0"/>
              <a:t> </a:t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endParaRPr lang="ar-SA" dirty="0" smtClean="0"/>
          </a:p>
          <a:p>
            <a:r>
              <a:rPr lang="ar-SA" b="1" dirty="0" smtClean="0"/>
              <a:t>5.قال تعالى:"خلق </a:t>
            </a:r>
            <a:r>
              <a:rPr lang="ar-SA" b="1" u="sng" dirty="0" smtClean="0"/>
              <a:t>الإنسان </a:t>
            </a:r>
            <a:r>
              <a:rPr lang="ar-SA" b="1" dirty="0" err="1" smtClean="0"/>
              <a:t>هلوعا".</a:t>
            </a: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err="1" smtClean="0"/>
              <a:t>__________________________________________________</a:t>
            </a:r>
            <a:endParaRPr lang="ar-SA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12"/>
            <a:ext cx="9144000" cy="6855488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77928"/>
            <a:ext cx="8208912" cy="5904655"/>
          </a:xfrm>
          <a:prstGeom prst="rect">
            <a:avLst/>
          </a:prstGeom>
        </p:spPr>
      </p:pic>
      <p:sp>
        <p:nvSpPr>
          <p:cNvPr id="4" name="مربع نص 3"/>
          <p:cNvSpPr txBox="1"/>
          <p:nvPr/>
        </p:nvSpPr>
        <p:spPr>
          <a:xfrm>
            <a:off x="2663262" y="1661029"/>
            <a:ext cx="3528392" cy="923330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عنوان الدرس</a:t>
            </a:r>
            <a:endParaRPr lang="ar-SA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سهم للأسفل 4"/>
          <p:cNvSpPr/>
          <p:nvPr/>
        </p:nvSpPr>
        <p:spPr>
          <a:xfrm>
            <a:off x="4283968" y="2495398"/>
            <a:ext cx="576064" cy="100936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/>
          <p:cNvSpPr txBox="1"/>
          <p:nvPr/>
        </p:nvSpPr>
        <p:spPr>
          <a:xfrm>
            <a:off x="2915816" y="3573016"/>
            <a:ext cx="3379451" cy="769441"/>
          </a:xfrm>
          <a:prstGeom prst="rect">
            <a:avLst/>
          </a:prstGeom>
          <a:noFill/>
        </p:spPr>
        <p:txBody>
          <a:bodyPr wrap="none" rtlCol="1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ar-SA" sz="4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نائب الفاعل       </a:t>
            </a:r>
            <a:endParaRPr lang="ar-SA" sz="4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71023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68"/>
            <a:ext cx="9164847" cy="6861267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4932040" y="764704"/>
            <a:ext cx="3240360" cy="707886"/>
          </a:xfrm>
          <a:prstGeom prst="rect">
            <a:avLst/>
          </a:prstGeom>
          <a:noFill/>
        </p:spPr>
        <p:txBody>
          <a:bodyPr wrap="square" rtlCol="1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sz="40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أهداف الدرس :-</a:t>
            </a:r>
            <a:endParaRPr lang="ar-SA" sz="40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251520" y="2132856"/>
            <a:ext cx="8198254" cy="261610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Blip>
                <a:blip r:embed="rId3"/>
              </a:buBlip>
            </a:pPr>
            <a:r>
              <a:rPr lang="ar-SA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ar-SA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أن </a:t>
            </a:r>
            <a:r>
              <a:rPr lang="ar-SA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تعرف نائب الفاعل.</a:t>
            </a:r>
            <a:endParaRPr lang="ar-SA" sz="3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marL="285750" indent="-285750">
              <a:buBlip>
                <a:blip r:embed="rId3"/>
              </a:buBlip>
            </a:pPr>
            <a:r>
              <a:rPr lang="ar-SA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ar-SA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ان تعين نائب الفاعل في جمل </a:t>
            </a:r>
            <a:r>
              <a:rPr lang="ar-SA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معطاه</a:t>
            </a:r>
            <a:r>
              <a:rPr lang="ar-SA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ar-SA" sz="3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marL="285750" indent="-285750">
              <a:buBlip>
                <a:blip r:embed="rId3"/>
              </a:buBlip>
            </a:pPr>
            <a:r>
              <a:rPr lang="ar-SA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أن تبين صور نائب الفاعل </a:t>
            </a:r>
          </a:p>
          <a:p>
            <a:pPr marL="285750" indent="-285750">
              <a:buBlip>
                <a:blip r:embed="rId3"/>
              </a:buBlip>
            </a:pPr>
            <a:r>
              <a:rPr lang="ar-SA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ان تحول الفعل مبني للمعلوم الى مبني للمجهول </a:t>
            </a:r>
          </a:p>
          <a:p>
            <a:pPr marL="285750" indent="-285750">
              <a:buBlip>
                <a:blip r:embed="rId3"/>
              </a:buBlip>
            </a:pPr>
            <a:r>
              <a:rPr lang="ar-SA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ان تعرب نائب الفاعل اعراب تام </a:t>
            </a:r>
            <a:endParaRPr lang="ar-SA" sz="3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19027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1026" name="Picture 2" descr="صورة ذات صل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0"/>
            <a:ext cx="10470037" cy="6858000"/>
          </a:xfrm>
          <a:prstGeom prst="rect">
            <a:avLst/>
          </a:prstGeom>
          <a:noFill/>
        </p:spPr>
      </p:pic>
      <p:sp>
        <p:nvSpPr>
          <p:cNvPr id="5" name="مربع نص 4"/>
          <p:cNvSpPr txBox="1"/>
          <p:nvPr/>
        </p:nvSpPr>
        <p:spPr>
          <a:xfrm>
            <a:off x="5580112" y="620688"/>
            <a:ext cx="2329484" cy="76944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400" dirty="0" err="1" smtClean="0"/>
              <a:t>مجموعة </a:t>
            </a:r>
            <a:r>
              <a:rPr lang="ar-SA" sz="4400" dirty="0" smtClean="0"/>
              <a:t>(أ</a:t>
            </a:r>
            <a:r>
              <a:rPr lang="ar-SA" sz="4400" dirty="0" err="1" smtClean="0"/>
              <a:t>)</a:t>
            </a:r>
            <a:endParaRPr lang="ar-SA" sz="4400" dirty="0"/>
          </a:p>
        </p:txBody>
      </p:sp>
      <p:sp>
        <p:nvSpPr>
          <p:cNvPr id="6" name="مربع نص 5"/>
          <p:cNvSpPr txBox="1"/>
          <p:nvPr/>
        </p:nvSpPr>
        <p:spPr>
          <a:xfrm>
            <a:off x="2123728" y="1700808"/>
            <a:ext cx="8028223" cy="193899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000" dirty="0" smtClean="0">
                <a:solidFill>
                  <a:srgbClr val="FF0000"/>
                </a:solidFill>
              </a:rPr>
              <a:t>1- وسمعت أبواق الغزاة تضج في الليل </a:t>
            </a:r>
            <a:r>
              <a:rPr lang="ar-SA" sz="4000" dirty="0" err="1" smtClean="0">
                <a:solidFill>
                  <a:srgbClr val="FF0000"/>
                </a:solidFill>
              </a:rPr>
              <a:t>الطويل</a:t>
            </a:r>
            <a:r>
              <a:rPr lang="ar-SA" sz="4000" dirty="0" err="1" smtClean="0">
                <a:solidFill>
                  <a:srgbClr val="FF0000"/>
                </a:solidFill>
              </a:rPr>
              <a:t>.</a:t>
            </a:r>
            <a:r>
              <a:rPr lang="ar-SA" sz="4000" dirty="0" smtClean="0">
                <a:solidFill>
                  <a:srgbClr val="FF0000"/>
                </a:solidFill>
              </a:rPr>
              <a:t> </a:t>
            </a:r>
          </a:p>
          <a:p>
            <a:r>
              <a:rPr lang="ar-SA" sz="4000" dirty="0" smtClean="0">
                <a:solidFill>
                  <a:srgbClr val="00B050"/>
                </a:solidFill>
              </a:rPr>
              <a:t>ورأيتُ  </a:t>
            </a:r>
            <a:r>
              <a:rPr lang="ar-SA" sz="4000" dirty="0" smtClean="0">
                <a:solidFill>
                  <a:srgbClr val="00B050"/>
                </a:solidFill>
              </a:rPr>
              <a:t>كيفَ تُشوَّهُ </a:t>
            </a:r>
            <a:r>
              <a:rPr lang="ar-SA" sz="4000" dirty="0" smtClean="0"/>
              <a:t>الأرواحُ</a:t>
            </a:r>
            <a:r>
              <a:rPr lang="ar-SA" sz="4000" dirty="0" smtClean="0">
                <a:solidFill>
                  <a:srgbClr val="00B050"/>
                </a:solidFill>
              </a:rPr>
              <a:t> جيلا بعد جيل </a:t>
            </a:r>
          </a:p>
          <a:p>
            <a:endParaRPr lang="ar-SA" sz="4000" dirty="0">
              <a:solidFill>
                <a:srgbClr val="FF0000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734304" y="4005064"/>
            <a:ext cx="9567043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000" dirty="0" smtClean="0">
                <a:solidFill>
                  <a:srgbClr val="00B0F0"/>
                </a:solidFill>
              </a:rPr>
              <a:t>2-</a:t>
            </a:r>
            <a:r>
              <a:rPr lang="ar-SA" sz="4000" dirty="0" err="1" smtClean="0">
                <a:solidFill>
                  <a:srgbClr val="00B0F0"/>
                </a:solidFill>
              </a:rPr>
              <a:t>فاذا</a:t>
            </a:r>
            <a:r>
              <a:rPr lang="ar-SA" sz="4000" dirty="0" smtClean="0">
                <a:solidFill>
                  <a:srgbClr val="00B0F0"/>
                </a:solidFill>
              </a:rPr>
              <a:t> </a:t>
            </a:r>
            <a:r>
              <a:rPr lang="ar-SA" sz="4000" dirty="0" smtClean="0">
                <a:solidFill>
                  <a:srgbClr val="00B0F0"/>
                </a:solidFill>
              </a:rPr>
              <a:t>ظلم</a:t>
            </a:r>
            <a:r>
              <a:rPr lang="ar-SA" sz="4000" dirty="0" smtClean="0"/>
              <a:t>تُ</a:t>
            </a:r>
            <a:r>
              <a:rPr lang="ar-SA" sz="4000" dirty="0" smtClean="0">
                <a:solidFill>
                  <a:srgbClr val="00B0F0"/>
                </a:solidFill>
              </a:rPr>
              <a:t> فإنَّ ظُلميَ باسلٌ        مرٌ </a:t>
            </a:r>
            <a:r>
              <a:rPr lang="ar-SA" sz="4000" dirty="0" err="1" smtClean="0">
                <a:solidFill>
                  <a:srgbClr val="00B0F0"/>
                </a:solidFill>
              </a:rPr>
              <a:t>مذاقتُهُ</a:t>
            </a:r>
            <a:r>
              <a:rPr lang="ar-SA" sz="4000" dirty="0" smtClean="0">
                <a:solidFill>
                  <a:srgbClr val="00B0F0"/>
                </a:solidFill>
              </a:rPr>
              <a:t> </a:t>
            </a:r>
            <a:r>
              <a:rPr lang="ar-SA" sz="4000" dirty="0" smtClean="0">
                <a:solidFill>
                  <a:srgbClr val="00B0F0"/>
                </a:solidFill>
              </a:rPr>
              <a:t>كطعم العلقم</a:t>
            </a:r>
            <a:endParaRPr lang="ar-SA" sz="4000" dirty="0">
              <a:solidFill>
                <a:srgbClr val="00B0F0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4747969" y="5517232"/>
            <a:ext cx="5697394" cy="76944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400" dirty="0" smtClean="0">
                <a:solidFill>
                  <a:srgbClr val="7030A0"/>
                </a:solidFill>
              </a:rPr>
              <a:t>3- </a:t>
            </a:r>
            <a:r>
              <a:rPr lang="ar-SA" sz="4400" dirty="0" smtClean="0">
                <a:solidFill>
                  <a:srgbClr val="7030A0"/>
                </a:solidFill>
              </a:rPr>
              <a:t>يُحرَّم </a:t>
            </a:r>
            <a:r>
              <a:rPr lang="ar-SA" sz="4400" dirty="0" smtClean="0"/>
              <a:t>أ</a:t>
            </a:r>
            <a:r>
              <a:rPr lang="ar-SA" sz="4400" dirty="0" smtClean="0"/>
              <a:t>ن </a:t>
            </a:r>
            <a:r>
              <a:rPr lang="ar-SA" sz="4400" dirty="0" err="1" smtClean="0"/>
              <a:t>تستغيبَ</a:t>
            </a:r>
            <a:r>
              <a:rPr lang="ar-SA" sz="4400" dirty="0" smtClean="0"/>
              <a:t> </a:t>
            </a:r>
            <a:r>
              <a:rPr lang="ar-SA" sz="4400" dirty="0" err="1" smtClean="0"/>
              <a:t>الآخرين </a:t>
            </a:r>
            <a:r>
              <a:rPr lang="ar-SA" sz="4400" dirty="0" err="1" smtClean="0">
                <a:solidFill>
                  <a:srgbClr val="7030A0"/>
                </a:solidFill>
              </a:rPr>
              <a:t>.</a:t>
            </a:r>
            <a:endParaRPr lang="ar-SA" sz="4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11" grpId="0" build="p"/>
      <p:bldP spid="1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صورة ذات صل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188624" cy="6858000"/>
          </a:xfrm>
          <a:prstGeom prst="rect">
            <a:avLst/>
          </a:prstGeom>
          <a:noFill/>
        </p:spPr>
      </p:pic>
      <p:sp>
        <p:nvSpPr>
          <p:cNvPr id="3" name="مربع نص 2"/>
          <p:cNvSpPr txBox="1"/>
          <p:nvPr/>
        </p:nvSpPr>
        <p:spPr>
          <a:xfrm>
            <a:off x="4355976" y="692696"/>
            <a:ext cx="2614818" cy="76944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400" dirty="0" err="1" smtClean="0"/>
              <a:t>مجموعة </a:t>
            </a:r>
            <a:r>
              <a:rPr lang="ar-SA" sz="4400" dirty="0" smtClean="0"/>
              <a:t>(ب</a:t>
            </a:r>
            <a:r>
              <a:rPr lang="ar-SA" sz="4400" dirty="0" err="1" smtClean="0"/>
              <a:t>)</a:t>
            </a:r>
            <a:endParaRPr lang="ar-SA" sz="4400" dirty="0"/>
          </a:p>
        </p:txBody>
      </p:sp>
      <p:sp>
        <p:nvSpPr>
          <p:cNvPr id="4" name="مربع نص 3"/>
          <p:cNvSpPr txBox="1"/>
          <p:nvPr/>
        </p:nvSpPr>
        <p:spPr>
          <a:xfrm>
            <a:off x="2170616" y="2204864"/>
            <a:ext cx="6973384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000" dirty="0" smtClean="0">
                <a:solidFill>
                  <a:srgbClr val="FF0000"/>
                </a:solidFill>
              </a:rPr>
              <a:t>1- </a:t>
            </a:r>
            <a:r>
              <a:rPr lang="ar-SA" sz="4000" dirty="0" smtClean="0">
                <a:solidFill>
                  <a:srgbClr val="FF0000"/>
                </a:solidFill>
              </a:rPr>
              <a:t>حُولت </a:t>
            </a:r>
            <a:r>
              <a:rPr lang="ar-SA" sz="4000" dirty="0" smtClean="0"/>
              <a:t>مياهُ</a:t>
            </a:r>
            <a:r>
              <a:rPr lang="ar-SA" sz="4000" dirty="0" smtClean="0">
                <a:solidFill>
                  <a:srgbClr val="FF0000"/>
                </a:solidFill>
              </a:rPr>
              <a:t> البحارِ ماءً صالحاً </a:t>
            </a:r>
            <a:r>
              <a:rPr lang="ar-SA" sz="4000" dirty="0" err="1" smtClean="0">
                <a:solidFill>
                  <a:srgbClr val="FF0000"/>
                </a:solidFill>
              </a:rPr>
              <a:t>للشربِ </a:t>
            </a:r>
            <a:r>
              <a:rPr lang="ar-SA" sz="4000" dirty="0" err="1" smtClean="0">
                <a:solidFill>
                  <a:srgbClr val="FF0000"/>
                </a:solidFill>
              </a:rPr>
              <a:t>.</a:t>
            </a:r>
            <a:endParaRPr lang="ar-SA" sz="4000" dirty="0">
              <a:solidFill>
                <a:srgbClr val="FF0000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1373924" y="3717032"/>
            <a:ext cx="7770076" cy="76944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400" dirty="0" smtClean="0">
                <a:solidFill>
                  <a:srgbClr val="00B050"/>
                </a:solidFill>
              </a:rPr>
              <a:t>2- يظن </a:t>
            </a:r>
            <a:r>
              <a:rPr lang="ar-SA" sz="4400" dirty="0" smtClean="0"/>
              <a:t>أ</a:t>
            </a:r>
            <a:r>
              <a:rPr lang="ar-SA" sz="4400" dirty="0" smtClean="0"/>
              <a:t>نَّ المُتهمَ بريءٌ </a:t>
            </a:r>
            <a:r>
              <a:rPr lang="ar-SA" sz="4400" dirty="0" smtClean="0">
                <a:solidFill>
                  <a:srgbClr val="00B050"/>
                </a:solidFill>
              </a:rPr>
              <a:t>حت</a:t>
            </a:r>
            <a:r>
              <a:rPr lang="ar-SA" sz="4400" dirty="0" smtClean="0">
                <a:solidFill>
                  <a:srgbClr val="00B050"/>
                </a:solidFill>
              </a:rPr>
              <a:t>ّ</a:t>
            </a:r>
            <a:r>
              <a:rPr lang="ar-SA" sz="4400" dirty="0" smtClean="0">
                <a:solidFill>
                  <a:srgbClr val="00B050"/>
                </a:solidFill>
              </a:rPr>
              <a:t>ى تثُبتَ </a:t>
            </a:r>
            <a:r>
              <a:rPr lang="ar-SA" sz="4400" dirty="0" err="1" smtClean="0">
                <a:solidFill>
                  <a:srgbClr val="00B050"/>
                </a:solidFill>
              </a:rPr>
              <a:t>إدانتُهُ </a:t>
            </a:r>
            <a:r>
              <a:rPr lang="ar-SA" sz="4400" dirty="0" err="1" smtClean="0">
                <a:solidFill>
                  <a:srgbClr val="00B050"/>
                </a:solidFill>
              </a:rPr>
              <a:t>.</a:t>
            </a:r>
            <a:endParaRPr lang="ar-SA" sz="44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slow">
    <p:pull dir="r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صورة ذات صل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457200"/>
            <a:ext cx="10332640" cy="7315200"/>
          </a:xfrm>
          <a:prstGeom prst="rect">
            <a:avLst/>
          </a:prstGeom>
          <a:noFill/>
        </p:spPr>
      </p:pic>
      <p:sp>
        <p:nvSpPr>
          <p:cNvPr id="4" name="مربع نص 3"/>
          <p:cNvSpPr txBox="1"/>
          <p:nvPr/>
        </p:nvSpPr>
        <p:spPr>
          <a:xfrm>
            <a:off x="4644008" y="548680"/>
            <a:ext cx="2318263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000" dirty="0" err="1" smtClean="0"/>
              <a:t>مجموعة </a:t>
            </a:r>
            <a:r>
              <a:rPr lang="ar-SA" sz="4000" dirty="0" smtClean="0"/>
              <a:t>(ج</a:t>
            </a:r>
            <a:r>
              <a:rPr lang="ar-SA" sz="4000" dirty="0" err="1" smtClean="0"/>
              <a:t>)</a:t>
            </a:r>
            <a:endParaRPr lang="ar-SA" sz="40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4074984" y="2204864"/>
            <a:ext cx="5069016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800" dirty="0" smtClean="0">
                <a:solidFill>
                  <a:schemeClr val="accent6">
                    <a:lumMod val="75000"/>
                  </a:schemeClr>
                </a:solidFill>
              </a:rPr>
              <a:t>1- هذا </a:t>
            </a:r>
            <a:r>
              <a:rPr lang="ar-SA" sz="4800" dirty="0" smtClean="0">
                <a:solidFill>
                  <a:schemeClr val="accent6">
                    <a:lumMod val="75000"/>
                  </a:schemeClr>
                </a:solidFill>
              </a:rPr>
              <a:t>رجلٌ محترمٌ </a:t>
            </a:r>
            <a:r>
              <a:rPr lang="ar-SA" sz="4800" dirty="0" smtClean="0"/>
              <a:t>أبوه</a:t>
            </a:r>
            <a:r>
              <a:rPr lang="ar-SA" sz="48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ar-SA" sz="4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2066421" y="3789040"/>
            <a:ext cx="7077579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800" dirty="0" smtClean="0">
                <a:solidFill>
                  <a:srgbClr val="00B0F0"/>
                </a:solidFill>
              </a:rPr>
              <a:t>2- </a:t>
            </a:r>
            <a:r>
              <a:rPr lang="ar-SA" sz="4800" dirty="0" smtClean="0">
                <a:solidFill>
                  <a:srgbClr val="00B0F0"/>
                </a:solidFill>
              </a:rPr>
              <a:t>أمحرومةٌ </a:t>
            </a:r>
            <a:r>
              <a:rPr lang="ar-SA" sz="4800" dirty="0" smtClean="0"/>
              <a:t>أمّتُنا</a:t>
            </a:r>
            <a:r>
              <a:rPr lang="ar-SA" sz="4800" dirty="0" smtClean="0">
                <a:solidFill>
                  <a:srgbClr val="00B0F0"/>
                </a:solidFill>
              </a:rPr>
              <a:t> </a:t>
            </a:r>
            <a:r>
              <a:rPr lang="ar-SA" sz="4800" dirty="0" smtClean="0">
                <a:solidFill>
                  <a:srgbClr val="00B0F0"/>
                </a:solidFill>
              </a:rPr>
              <a:t>استغلال </a:t>
            </a:r>
            <a:r>
              <a:rPr lang="ar-SA" sz="4800" dirty="0" err="1" smtClean="0">
                <a:solidFill>
                  <a:srgbClr val="00B0F0"/>
                </a:solidFill>
              </a:rPr>
              <a:t>ثرواتها؟</a:t>
            </a:r>
            <a:endParaRPr lang="ar-SA" sz="48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spd="slow">
    <p:dissolve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404648" cy="6858000"/>
          </a:xfrm>
          <a:prstGeom prst="rect">
            <a:avLst/>
          </a:prstGeom>
          <a:noFill/>
        </p:spPr>
      </p:pic>
      <p:sp>
        <p:nvSpPr>
          <p:cNvPr id="10" name="مربع نص 9"/>
          <p:cNvSpPr txBox="1"/>
          <p:nvPr/>
        </p:nvSpPr>
        <p:spPr>
          <a:xfrm>
            <a:off x="4572000" y="548680"/>
            <a:ext cx="184091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dirty="0" smtClean="0"/>
              <a:t>استنتج</a:t>
            </a:r>
            <a:endParaRPr lang="ar-SA" sz="4000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251520" y="1916832"/>
            <a:ext cx="9257739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buFont typeface="Arial" charset="0"/>
              <a:buChar char="•"/>
            </a:pPr>
            <a:r>
              <a:rPr lang="ar-SA" sz="3600" dirty="0" smtClean="0">
                <a:solidFill>
                  <a:srgbClr val="FF0000"/>
                </a:solidFill>
              </a:rPr>
              <a:t>نائب الفاعل</a:t>
            </a:r>
            <a:r>
              <a:rPr lang="ar-SA" sz="3600" dirty="0" smtClean="0">
                <a:solidFill>
                  <a:srgbClr val="00B0F0"/>
                </a:solidFill>
              </a:rPr>
              <a:t>: هو ما أسند إليه فعل مبني للمجهول, مثل:هل ألقي القبض على </a:t>
            </a:r>
            <a:r>
              <a:rPr lang="ar-SA" sz="3600" dirty="0" err="1" smtClean="0">
                <a:solidFill>
                  <a:srgbClr val="00B0F0"/>
                </a:solidFill>
              </a:rPr>
              <a:t>الجاني؟</a:t>
            </a:r>
            <a:r>
              <a:rPr lang="ar-SA" sz="3600" dirty="0" smtClean="0">
                <a:solidFill>
                  <a:srgbClr val="00B0F0"/>
                </a:solidFill>
              </a:rPr>
              <a:t> </a:t>
            </a:r>
          </a:p>
          <a:p>
            <a:r>
              <a:rPr lang="ar-SA" sz="3600" dirty="0" smtClean="0">
                <a:solidFill>
                  <a:srgbClr val="00B0F0"/>
                </a:solidFill>
              </a:rPr>
              <a:t>او </a:t>
            </a:r>
            <a:r>
              <a:rPr lang="ar-SA" sz="3600" dirty="0" smtClean="0"/>
              <a:t>اسم </a:t>
            </a:r>
            <a:r>
              <a:rPr lang="ar-SA" sz="3600" dirty="0" smtClean="0"/>
              <a:t>مفعول</a:t>
            </a:r>
            <a:r>
              <a:rPr lang="ar-SA" sz="3600" dirty="0" smtClean="0">
                <a:solidFill>
                  <a:srgbClr val="00B0F0"/>
                </a:solidFill>
              </a:rPr>
              <a:t>,مثل:أمعروفةٌ اسبابُ ارتفاعِ </a:t>
            </a:r>
            <a:r>
              <a:rPr lang="ar-SA" sz="3600" dirty="0" err="1" smtClean="0">
                <a:solidFill>
                  <a:srgbClr val="00B0F0"/>
                </a:solidFill>
              </a:rPr>
              <a:t>الاسعارِ؟.</a:t>
            </a:r>
            <a:endParaRPr lang="ar-SA" sz="3600" dirty="0">
              <a:solidFill>
                <a:srgbClr val="00B0F0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2339752" y="4653136"/>
            <a:ext cx="6058141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 smtClean="0">
                <a:solidFill>
                  <a:srgbClr val="FF0000"/>
                </a:solidFill>
              </a:rPr>
              <a:t>*نائب الفاعل كالفاعل من حيث الإعراب, وهو مفعول </a:t>
            </a:r>
            <a:r>
              <a:rPr lang="ar-SA" sz="3200" dirty="0" err="1" smtClean="0">
                <a:solidFill>
                  <a:srgbClr val="FF0000"/>
                </a:solidFill>
              </a:rPr>
              <a:t>به</a:t>
            </a:r>
            <a:r>
              <a:rPr lang="ar-SA" sz="3200" dirty="0" smtClean="0">
                <a:solidFill>
                  <a:srgbClr val="FF0000"/>
                </a:solidFill>
              </a:rPr>
              <a:t> من حيث المعنى.</a:t>
            </a:r>
            <a:endParaRPr lang="ar-SA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صورة ذات صل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900592" cy="6858000"/>
          </a:xfrm>
          <a:prstGeom prst="rect">
            <a:avLst/>
          </a:prstGeom>
          <a:noFill/>
        </p:spPr>
      </p:pic>
      <p:sp>
        <p:nvSpPr>
          <p:cNvPr id="3" name="مربع نص 2"/>
          <p:cNvSpPr txBox="1"/>
          <p:nvPr/>
        </p:nvSpPr>
        <p:spPr>
          <a:xfrm>
            <a:off x="939418" y="548680"/>
            <a:ext cx="8204582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buFont typeface="Arial" charset="0"/>
              <a:buChar char="•"/>
            </a:pPr>
            <a:r>
              <a:rPr lang="ar-SA" sz="2800" dirty="0" smtClean="0">
                <a:solidFill>
                  <a:srgbClr val="FF0066"/>
                </a:solidFill>
              </a:rPr>
              <a:t>يأتي نائب الفاعل على صور عدة, فقد يكون </a:t>
            </a:r>
            <a:r>
              <a:rPr lang="ar-SA" sz="2800" dirty="0" smtClean="0">
                <a:solidFill>
                  <a:srgbClr val="FFC000"/>
                </a:solidFill>
              </a:rPr>
              <a:t>اسما صريحا</a:t>
            </a:r>
            <a:r>
              <a:rPr lang="ar-SA" sz="2800" dirty="0" smtClean="0">
                <a:solidFill>
                  <a:srgbClr val="FF0066"/>
                </a:solidFill>
              </a:rPr>
              <a:t>, </a:t>
            </a:r>
            <a:r>
              <a:rPr lang="ar-SA" sz="2800" dirty="0" smtClean="0">
                <a:solidFill>
                  <a:srgbClr val="00B050"/>
                </a:solidFill>
              </a:rPr>
              <a:t>ونحو</a:t>
            </a:r>
            <a:r>
              <a:rPr lang="ar-SA" sz="2800" dirty="0" smtClean="0">
                <a:solidFill>
                  <a:srgbClr val="FF0066"/>
                </a:solidFill>
              </a:rPr>
              <a:t>: لا يكرم المرء في بيته, أو </a:t>
            </a:r>
            <a:r>
              <a:rPr lang="ar-SA" sz="2800" dirty="0" smtClean="0">
                <a:solidFill>
                  <a:srgbClr val="FFC000"/>
                </a:solidFill>
              </a:rPr>
              <a:t>ضميرا </a:t>
            </a:r>
            <a:r>
              <a:rPr lang="ar-SA" sz="2800" dirty="0" err="1" smtClean="0">
                <a:solidFill>
                  <a:srgbClr val="FFC000"/>
                </a:solidFill>
              </a:rPr>
              <a:t>متصلا</a:t>
            </a:r>
            <a:r>
              <a:rPr lang="ar-SA" sz="2800" dirty="0" err="1" smtClean="0">
                <a:solidFill>
                  <a:srgbClr val="FF0066"/>
                </a:solidFill>
              </a:rPr>
              <a:t>,</a:t>
            </a:r>
            <a:endParaRPr lang="ar-SA" sz="2800" dirty="0" smtClean="0">
              <a:solidFill>
                <a:srgbClr val="FF0066"/>
              </a:solidFill>
            </a:endParaRPr>
          </a:p>
          <a:p>
            <a:r>
              <a:rPr lang="ar-SA" sz="2800" dirty="0" smtClean="0">
                <a:solidFill>
                  <a:srgbClr val="FF0066"/>
                </a:solidFill>
              </a:rPr>
              <a:t>نحو:ولدت بعد النكبة, أو </a:t>
            </a:r>
            <a:r>
              <a:rPr lang="ar-SA" sz="2800" dirty="0" smtClean="0">
                <a:solidFill>
                  <a:srgbClr val="FFC000"/>
                </a:solidFill>
              </a:rPr>
              <a:t>ضميرا مستترا</a:t>
            </a:r>
            <a:r>
              <a:rPr lang="ar-SA" sz="2800" dirty="0" smtClean="0">
                <a:solidFill>
                  <a:srgbClr val="FF0066"/>
                </a:solidFill>
              </a:rPr>
              <a:t>, </a:t>
            </a:r>
            <a:r>
              <a:rPr lang="ar-SA" sz="2800" dirty="0" smtClean="0">
                <a:solidFill>
                  <a:srgbClr val="00B050"/>
                </a:solidFill>
              </a:rPr>
              <a:t>نحو: </a:t>
            </a:r>
            <a:r>
              <a:rPr lang="ar-SA" sz="2800" dirty="0" smtClean="0">
                <a:solidFill>
                  <a:srgbClr val="FF0066"/>
                </a:solidFill>
              </a:rPr>
              <a:t>الحرية تنتزع ولا توهب, أو </a:t>
            </a:r>
            <a:r>
              <a:rPr lang="ar-SA" sz="2800" dirty="0" smtClean="0">
                <a:solidFill>
                  <a:srgbClr val="FFC000"/>
                </a:solidFill>
              </a:rPr>
              <a:t>مصدرا مؤولا</a:t>
            </a:r>
            <a:r>
              <a:rPr lang="ar-SA" sz="2800" dirty="0" smtClean="0">
                <a:solidFill>
                  <a:srgbClr val="FF0066"/>
                </a:solidFill>
              </a:rPr>
              <a:t>, </a:t>
            </a:r>
            <a:r>
              <a:rPr lang="ar-SA" sz="2800" dirty="0" smtClean="0">
                <a:solidFill>
                  <a:srgbClr val="00B050"/>
                </a:solidFill>
              </a:rPr>
              <a:t>نحو</a:t>
            </a:r>
            <a:r>
              <a:rPr lang="ar-SA" sz="2800" dirty="0" smtClean="0">
                <a:solidFill>
                  <a:srgbClr val="FF0066"/>
                </a:solidFill>
              </a:rPr>
              <a:t>: يخشى ان</a:t>
            </a:r>
          </a:p>
          <a:p>
            <a:r>
              <a:rPr lang="ar-SA" sz="2800" dirty="0" smtClean="0">
                <a:solidFill>
                  <a:srgbClr val="FF0066"/>
                </a:solidFill>
              </a:rPr>
              <a:t>يصير الحق باطلا.</a:t>
            </a:r>
            <a:endParaRPr lang="ar-SA" sz="2800" dirty="0">
              <a:solidFill>
                <a:srgbClr val="FF0066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644059" y="3429000"/>
            <a:ext cx="8499941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buFont typeface="Arial" charset="0"/>
              <a:buChar char="•"/>
            </a:pPr>
            <a:r>
              <a:rPr lang="ar-SA" sz="3600" dirty="0" smtClean="0">
                <a:solidFill>
                  <a:srgbClr val="FF0066"/>
                </a:solidFill>
              </a:rPr>
              <a:t>إذا حول الفعل الناصب لمفعولين الى فعل مبني للمجهول, صار المفعول </a:t>
            </a:r>
            <a:r>
              <a:rPr lang="ar-SA" sz="3600" dirty="0" err="1" smtClean="0">
                <a:solidFill>
                  <a:srgbClr val="FF0066"/>
                </a:solidFill>
              </a:rPr>
              <a:t>به</a:t>
            </a:r>
            <a:r>
              <a:rPr lang="ar-SA" sz="3600" dirty="0" smtClean="0">
                <a:solidFill>
                  <a:srgbClr val="FF0066"/>
                </a:solidFill>
              </a:rPr>
              <a:t> الاول نائب </a:t>
            </a:r>
            <a:r>
              <a:rPr lang="ar-SA" sz="3600" dirty="0" smtClean="0">
                <a:solidFill>
                  <a:srgbClr val="FF0066"/>
                </a:solidFill>
              </a:rPr>
              <a:t>فاعل,وبقي </a:t>
            </a:r>
            <a:r>
              <a:rPr lang="ar-SA" sz="3600" dirty="0" smtClean="0">
                <a:solidFill>
                  <a:srgbClr val="FF0066"/>
                </a:solidFill>
              </a:rPr>
              <a:t>المفعول </a:t>
            </a:r>
            <a:r>
              <a:rPr lang="ar-SA" sz="3600" dirty="0" err="1" smtClean="0">
                <a:solidFill>
                  <a:srgbClr val="FF0066"/>
                </a:solidFill>
              </a:rPr>
              <a:t>به</a:t>
            </a:r>
            <a:r>
              <a:rPr lang="ar-SA" sz="3600" dirty="0" smtClean="0">
                <a:solidFill>
                  <a:srgbClr val="FF0066"/>
                </a:solidFill>
              </a:rPr>
              <a:t> الثاني على حاله, من حيث الاعراب, </a:t>
            </a:r>
            <a:r>
              <a:rPr lang="ar-SA" sz="3600" dirty="0" smtClean="0">
                <a:solidFill>
                  <a:srgbClr val="00B050"/>
                </a:solidFill>
              </a:rPr>
              <a:t>نحو: </a:t>
            </a:r>
            <a:r>
              <a:rPr lang="ar-SA" sz="3600" dirty="0" smtClean="0">
                <a:solidFill>
                  <a:srgbClr val="7030A0"/>
                </a:solidFill>
              </a:rPr>
              <a:t>وجدت طعم النجاح </a:t>
            </a:r>
            <a:r>
              <a:rPr lang="ar-SA" sz="3600" dirty="0" smtClean="0">
                <a:solidFill>
                  <a:srgbClr val="7030A0"/>
                </a:solidFill>
              </a:rPr>
              <a:t>حلواً,</a:t>
            </a:r>
            <a:r>
              <a:rPr lang="ar-SA" sz="3600" dirty="0" smtClean="0">
                <a:solidFill>
                  <a:srgbClr val="FF0066"/>
                </a:solidFill>
              </a:rPr>
              <a:t>تصبح:</a:t>
            </a:r>
            <a:r>
              <a:rPr lang="ar-SA" sz="3600" dirty="0" smtClean="0">
                <a:solidFill>
                  <a:srgbClr val="7030A0"/>
                </a:solidFill>
              </a:rPr>
              <a:t>وجد </a:t>
            </a:r>
            <a:r>
              <a:rPr lang="ar-SA" sz="3600" dirty="0" smtClean="0">
                <a:solidFill>
                  <a:srgbClr val="7030A0"/>
                </a:solidFill>
              </a:rPr>
              <a:t>طعم النجاح </a:t>
            </a:r>
            <a:r>
              <a:rPr lang="ar-SA" sz="3600" dirty="0" err="1" smtClean="0">
                <a:solidFill>
                  <a:srgbClr val="7030A0"/>
                </a:solidFill>
              </a:rPr>
              <a:t>حلواً|.</a:t>
            </a:r>
            <a:endParaRPr lang="ar-SA" sz="3600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slow">
    <p:dissolve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138"/>
            <a:ext cx="9144000" cy="6874138"/>
          </a:xfrm>
          <a:prstGeom prst="rect">
            <a:avLst/>
          </a:prstGeom>
        </p:spPr>
      </p:pic>
      <p:sp>
        <p:nvSpPr>
          <p:cNvPr id="4" name="مربع نص 3"/>
          <p:cNvSpPr txBox="1"/>
          <p:nvPr/>
        </p:nvSpPr>
        <p:spPr>
          <a:xfrm>
            <a:off x="395536" y="1556792"/>
            <a:ext cx="7979595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ar-SA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فائدة:</a:t>
            </a:r>
            <a:r>
              <a:rPr lang="ar-S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ar-S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يتردد على ألسنة بعض الناس قولهم: </a:t>
            </a:r>
            <a:r>
              <a:rPr lang="ar-SA" sz="36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مِن قِبَلِ, </a:t>
            </a:r>
            <a:r>
              <a:rPr lang="ar-SA" sz="36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فيقولون مثلا: </a:t>
            </a:r>
            <a:r>
              <a:rPr lang="ar-SA" sz="36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هُدمت منازلُ المواطنينَ من قبل قوات الاحتلال</a:t>
            </a:r>
            <a:r>
              <a:rPr lang="ar-S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ar-SA" sz="3600" b="1" dirty="0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وهذا خطأ شائعٌ؛ إذ لا يجوز ان يكون الفاعل مجهولا, وهو مذكور في الجملة</a:t>
            </a:r>
            <a:r>
              <a:rPr lang="ar-S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ar-SA" sz="36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والصواب ان يقال: </a:t>
            </a:r>
            <a:r>
              <a:rPr lang="ar-SA" sz="36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هدمت قواتُ الاحتلالِ منازل المواطنين, او هدمت منازل </a:t>
            </a:r>
            <a:r>
              <a:rPr lang="ar-SA" sz="36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المواطنين.</a:t>
            </a:r>
            <a:r>
              <a:rPr lang="ar-S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2394935337"/>
      </p:ext>
    </p:extLst>
  </p:cSld>
  <p:clrMapOvr>
    <a:masterClrMapping/>
  </p:clrMapOvr>
  <p:transition spd="slow">
    <p:dissolve/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463</Words>
  <Application>Microsoft Office PowerPoint</Application>
  <PresentationFormat>عرض على الشاشة (3:4)‏</PresentationFormat>
  <Paragraphs>106</Paragraphs>
  <Slides>18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19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abu-Rami</dc:creator>
  <cp:lastModifiedBy>abu-Rami</cp:lastModifiedBy>
  <cp:revision>12</cp:revision>
  <dcterms:created xsi:type="dcterms:W3CDTF">2017-11-21T14:16:54Z</dcterms:created>
  <dcterms:modified xsi:type="dcterms:W3CDTF">2017-11-21T17:08:07Z</dcterms:modified>
</cp:coreProperties>
</file>